
<file path=[Content_Types].xml><?xml version="1.0" encoding="utf-8"?>
<Types xmlns="http://schemas.openxmlformats.org/package/2006/content-types">
  <Override PartName="/ppt/slides/slide6.xml" ContentType="application/vnd.openxmlformats-officedocument.presentationml.slide+xml"/>
  <Override PartName="/ppt/tags/tag6.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theme/theme3.xml" ContentType="application/vnd.openxmlformats-officedocument.theme+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Default Extension="png" ContentType="image/png"/>
  <Override PartName="/ppt/tags/tag7.xml" ContentType="application/vnd.openxmlformats-officedocument.presentationml.tags+xml"/>
  <Override PartName="/ppt/notesSlides/notesSlide3.xml" ContentType="application/vnd.openxmlformats-officedocument.presentationml.notesSlide+xml"/>
  <Default Extension="mp3" ContentType="audio/mpe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Default Extension="jpeg" ContentType="image/jpeg"/>
  <Override PartName="/ppt/tags/tag3.xml" ContentType="application/vnd.openxmlformats-officedocument.presentationml.tags+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7" r:id="rId1"/>
  </p:sldMasterIdLst>
  <p:notesMasterIdLst>
    <p:notesMasterId r:id="rId21"/>
  </p:notesMasterIdLst>
  <p:handoutMasterIdLst>
    <p:handoutMasterId r:id="rId22"/>
  </p:handoutMasterIdLst>
  <p:sldIdLst>
    <p:sldId id="4099" r:id="rId2"/>
    <p:sldId id="4100" r:id="rId3"/>
    <p:sldId id="4121" r:id="rId4"/>
    <p:sldId id="4128" r:id="rId5"/>
    <p:sldId id="4129" r:id="rId6"/>
    <p:sldId id="4130" r:id="rId7"/>
    <p:sldId id="4123" r:id="rId8"/>
    <p:sldId id="4131" r:id="rId9"/>
    <p:sldId id="4133" r:id="rId10"/>
    <p:sldId id="4101" r:id="rId11"/>
    <p:sldId id="4134" r:id="rId12"/>
    <p:sldId id="4135" r:id="rId13"/>
    <p:sldId id="4136" r:id="rId14"/>
    <p:sldId id="4137" r:id="rId15"/>
    <p:sldId id="4138" r:id="rId16"/>
    <p:sldId id="4124" r:id="rId17"/>
    <p:sldId id="4139" r:id="rId18"/>
    <p:sldId id="4125" r:id="rId19"/>
    <p:sldId id="4127" r:id="rId20"/>
  </p:sldIdLst>
  <p:sldSz cx="12858750" cy="7232650"/>
  <p:notesSz cx="6858000" cy="9144000"/>
  <p:custDataLst>
    <p:tags r:id="rId23"/>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5B3E"/>
    <a:srgbClr val="FFC000"/>
    <a:srgbClr val="5CBA46"/>
    <a:srgbClr val="00939F"/>
    <a:srgbClr val="4B5C6E"/>
    <a:srgbClr val="005490"/>
    <a:srgbClr val="57CE95"/>
    <a:srgbClr val="0B97F1"/>
    <a:srgbClr val="000000"/>
    <a:srgbClr val="341801"/>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47" autoAdjust="0"/>
    <p:restoredTop sz="95317" autoAdjust="0"/>
  </p:normalViewPr>
  <p:slideViewPr>
    <p:cSldViewPr>
      <p:cViewPr varScale="1">
        <p:scale>
          <a:sx n="105" d="100"/>
          <a:sy n="105" d="100"/>
        </p:scale>
        <p:origin x="-342" y="-84"/>
      </p:cViewPr>
      <p:guideLst>
        <p:guide orient="horz" pos="328"/>
        <p:guide orient="horz" pos="4183"/>
        <p:guide pos="4050"/>
        <p:guide pos="557"/>
        <p:guide pos="7497"/>
        <p:guide pos="6908"/>
      </p:guideLst>
    </p:cSldViewPr>
  </p:slideViewPr>
  <p:outlineViewPr>
    <p:cViewPr>
      <p:scale>
        <a:sx n="100" d="100"/>
        <a:sy n="100" d="100"/>
      </p:scale>
      <p:origin x="0" y="-20556"/>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pPr/>
              <a:t>2017/7/15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pPr/>
              <a:t>‹#›</a:t>
            </a:fld>
            <a:endParaRPr lang="zh-CN" altLang="en-US"/>
          </a:p>
        </p:txBody>
      </p:sp>
    </p:spTree>
    <p:extLst>
      <p:ext uri="{BB962C8B-B14F-4D97-AF65-F5344CB8AC3E}">
        <p14:creationId xmlns=""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2017/7/15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 xmlns:p14="http://schemas.microsoft.com/office/powerpoint/2010/main" val="3541251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 xmlns:p14="http://schemas.microsoft.com/office/powerpoint/2010/main" val="2442092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extLst>
      <p:ext uri="{BB962C8B-B14F-4D97-AF65-F5344CB8AC3E}">
        <p14:creationId xmlns="" xmlns:p14="http://schemas.microsoft.com/office/powerpoint/2010/main" val="3004612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a:t>
            </a:fld>
            <a:endParaRPr lang="zh-CN" altLang="en-US"/>
          </a:p>
        </p:txBody>
      </p:sp>
    </p:spTree>
    <p:extLst>
      <p:ext uri="{BB962C8B-B14F-4D97-AF65-F5344CB8AC3E}">
        <p14:creationId xmlns="" xmlns:p14="http://schemas.microsoft.com/office/powerpoint/2010/main" val="3195692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 xmlns:p14="http://schemas.microsoft.com/office/powerpoint/2010/main" val="3195692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 xmlns:p14="http://schemas.microsoft.com/office/powerpoint/2010/main" val="3195692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15</a:t>
            </a:fld>
            <a:endParaRPr lang="zh-CN" altLang="en-US"/>
          </a:p>
        </p:txBody>
      </p:sp>
    </p:spTree>
    <p:extLst>
      <p:ext uri="{BB962C8B-B14F-4D97-AF65-F5344CB8AC3E}">
        <p14:creationId xmlns="" xmlns:p14="http://schemas.microsoft.com/office/powerpoint/2010/main" val="3195692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 xmlns:p14="http://schemas.microsoft.com/office/powerpoint/2010/main" val="2442092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 xmlns:p14="http://schemas.microsoft.com/office/powerpoint/2010/main" val="3195692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a:t>
            </a:fld>
            <a:endParaRPr lang="zh-CN" altLang="en-US"/>
          </a:p>
        </p:txBody>
      </p:sp>
    </p:spTree>
    <p:extLst>
      <p:ext uri="{BB962C8B-B14F-4D97-AF65-F5344CB8AC3E}">
        <p14:creationId xmlns="" xmlns:p14="http://schemas.microsoft.com/office/powerpoint/2010/main" val="2442092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 xmlns:p14="http://schemas.microsoft.com/office/powerpoint/2010/main" val="2223082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2</a:t>
            </a:fld>
            <a:endParaRPr lang="zh-CN" altLang="en-US"/>
          </a:p>
        </p:txBody>
      </p:sp>
    </p:spTree>
    <p:extLst>
      <p:ext uri="{BB962C8B-B14F-4D97-AF65-F5344CB8AC3E}">
        <p14:creationId xmlns="" xmlns:p14="http://schemas.microsoft.com/office/powerpoint/2010/main" val="996120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 xmlns:p14="http://schemas.microsoft.com/office/powerpoint/2010/main" val="2442092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 xmlns:p14="http://schemas.microsoft.com/office/powerpoint/2010/main" val="2953830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 xmlns:p14="http://schemas.microsoft.com/office/powerpoint/2010/main" val="2953830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 xmlns:p14="http://schemas.microsoft.com/office/powerpoint/2010/main" val="2953830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 xmlns:p14="http://schemas.microsoft.com/office/powerpoint/2010/main" val="2442092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 xmlns:p14="http://schemas.microsoft.com/office/powerpoint/2010/main" val="3195692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 xmlns:p14="http://schemas.microsoft.com/office/powerpoint/2010/main" val="3195692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pPr/>
              <a:t>2017/7/15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pPr/>
              <a:t>‹#›</a:t>
            </a:fld>
            <a:endParaRPr lang="zh-CN" altLang="en-US"/>
          </a:p>
        </p:txBody>
      </p:sp>
    </p:spTree>
    <p:extLst>
      <p:ext uri="{BB962C8B-B14F-4D97-AF65-F5344CB8AC3E}">
        <p14:creationId xmlns="" xmlns:p14="http://schemas.microsoft.com/office/powerpoint/2010/main" val="193328864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07533714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pPr/>
              <a:t>2017/7/15</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pPr/>
              <a:t>‹#›</a:t>
            </a:fld>
            <a:endParaRPr lang="zh-CN" altLang="en-US"/>
          </a:p>
        </p:txBody>
      </p:sp>
    </p:spTree>
    <p:extLst>
      <p:ext uri="{BB962C8B-B14F-4D97-AF65-F5344CB8AC3E}">
        <p14:creationId xmlns="" xmlns:p14="http://schemas.microsoft.com/office/powerpoint/2010/main" val="3485056897"/>
      </p:ext>
    </p:extLst>
  </p:cSld>
  <p:clrMap bg1="lt1" tx1="dk1" bg2="lt2" tx2="dk2" accent1="accent1" accent2="accent2" accent3="accent3" accent4="accent4" accent5="accent5" accent6="accent6" hlink="hlink" folHlink="folHlink"/>
  <p:sldLayoutIdLst>
    <p:sldLayoutId id="2147483704" r:id="rId1"/>
    <p:sldLayoutId id="2147483716"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media" Target="../media/media1.mp3"/><Relationship Id="rId3" Type="http://schemas.openxmlformats.org/officeDocument/2006/relationships/notesSlide" Target="../notesSlides/notesSlide1.xml"/><Relationship Id="rId7" Type="http://schemas.openxmlformats.org/officeDocument/2006/relationships/image" Target="../media/image4.jpeg"/><Relationship Id="rId2" Type="http://schemas.openxmlformats.org/officeDocument/2006/relationships/slideLayout" Target="../slideLayouts/slideLayout1.xml"/><Relationship Id="rId1" Type="http://schemas.openxmlformats.org/officeDocument/2006/relationships/video" Target="NULL" TargetMode="Externa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e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slideLayout" Target="../slideLayouts/slideLayout1.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15748"/>
            <a:ext cx="3956496" cy="3797424"/>
            <a:chOff x="-1" y="15748"/>
            <a:chExt cx="3956496" cy="3797424"/>
          </a:xfrm>
        </p:grpSpPr>
        <p:sp>
          <p:nvSpPr>
            <p:cNvPr id="6" name="Freeform 6"/>
            <p:cNvSpPr>
              <a:spLocks noEditPoints="1"/>
            </p:cNvSpPr>
            <p:nvPr/>
          </p:nvSpPr>
          <p:spPr bwMode="auto">
            <a:xfrm>
              <a:off x="2394070" y="15748"/>
              <a:ext cx="654559" cy="1061838"/>
            </a:xfrm>
            <a:custGeom>
              <a:avLst/>
              <a:gdLst>
                <a:gd name="T0" fmla="*/ 16 w 292"/>
                <a:gd name="T1" fmla="*/ 438 h 472"/>
                <a:gd name="T2" fmla="*/ 32 w 292"/>
                <a:gd name="T3" fmla="*/ 449 h 472"/>
                <a:gd name="T4" fmla="*/ 18 w 292"/>
                <a:gd name="T5" fmla="*/ 472 h 472"/>
                <a:gd name="T6" fmla="*/ 0 w 292"/>
                <a:gd name="T7" fmla="*/ 463 h 472"/>
                <a:gd name="T8" fmla="*/ 16 w 292"/>
                <a:gd name="T9" fmla="*/ 438 h 472"/>
                <a:gd name="T10" fmla="*/ 44 w 292"/>
                <a:gd name="T11" fmla="*/ 390 h 472"/>
                <a:gd name="T12" fmla="*/ 61 w 292"/>
                <a:gd name="T13" fmla="*/ 400 h 472"/>
                <a:gd name="T14" fmla="*/ 47 w 292"/>
                <a:gd name="T15" fmla="*/ 425 h 472"/>
                <a:gd name="T16" fmla="*/ 30 w 292"/>
                <a:gd name="T17" fmla="*/ 414 h 472"/>
                <a:gd name="T18" fmla="*/ 44 w 292"/>
                <a:gd name="T19" fmla="*/ 390 h 472"/>
                <a:gd name="T20" fmla="*/ 74 w 292"/>
                <a:gd name="T21" fmla="*/ 341 h 472"/>
                <a:gd name="T22" fmla="*/ 89 w 292"/>
                <a:gd name="T23" fmla="*/ 351 h 472"/>
                <a:gd name="T24" fmla="*/ 75 w 292"/>
                <a:gd name="T25" fmla="*/ 376 h 472"/>
                <a:gd name="T26" fmla="*/ 60 w 292"/>
                <a:gd name="T27" fmla="*/ 365 h 472"/>
                <a:gd name="T28" fmla="*/ 74 w 292"/>
                <a:gd name="T29" fmla="*/ 341 h 472"/>
                <a:gd name="T30" fmla="*/ 102 w 292"/>
                <a:gd name="T31" fmla="*/ 292 h 472"/>
                <a:gd name="T32" fmla="*/ 119 w 292"/>
                <a:gd name="T33" fmla="*/ 302 h 472"/>
                <a:gd name="T34" fmla="*/ 105 w 292"/>
                <a:gd name="T35" fmla="*/ 327 h 472"/>
                <a:gd name="T36" fmla="*/ 88 w 292"/>
                <a:gd name="T37" fmla="*/ 316 h 472"/>
                <a:gd name="T38" fmla="*/ 102 w 292"/>
                <a:gd name="T39" fmla="*/ 292 h 472"/>
                <a:gd name="T40" fmla="*/ 131 w 292"/>
                <a:gd name="T41" fmla="*/ 243 h 472"/>
                <a:gd name="T42" fmla="*/ 147 w 292"/>
                <a:gd name="T43" fmla="*/ 254 h 472"/>
                <a:gd name="T44" fmla="*/ 133 w 292"/>
                <a:gd name="T45" fmla="*/ 278 h 472"/>
                <a:gd name="T46" fmla="*/ 117 w 292"/>
                <a:gd name="T47" fmla="*/ 267 h 472"/>
                <a:gd name="T48" fmla="*/ 131 w 292"/>
                <a:gd name="T49" fmla="*/ 243 h 472"/>
                <a:gd name="T50" fmla="*/ 159 w 292"/>
                <a:gd name="T51" fmla="*/ 196 h 472"/>
                <a:gd name="T52" fmla="*/ 177 w 292"/>
                <a:gd name="T53" fmla="*/ 205 h 472"/>
                <a:gd name="T54" fmla="*/ 163 w 292"/>
                <a:gd name="T55" fmla="*/ 229 h 472"/>
                <a:gd name="T56" fmla="*/ 145 w 292"/>
                <a:gd name="T57" fmla="*/ 220 h 472"/>
                <a:gd name="T58" fmla="*/ 159 w 292"/>
                <a:gd name="T59" fmla="*/ 196 h 472"/>
                <a:gd name="T60" fmla="*/ 189 w 292"/>
                <a:gd name="T61" fmla="*/ 147 h 472"/>
                <a:gd name="T62" fmla="*/ 206 w 292"/>
                <a:gd name="T63" fmla="*/ 156 h 472"/>
                <a:gd name="T64" fmla="*/ 191 w 292"/>
                <a:gd name="T65" fmla="*/ 180 h 472"/>
                <a:gd name="T66" fmla="*/ 175 w 292"/>
                <a:gd name="T67" fmla="*/ 171 h 472"/>
                <a:gd name="T68" fmla="*/ 189 w 292"/>
                <a:gd name="T69" fmla="*/ 147 h 472"/>
                <a:gd name="T70" fmla="*/ 217 w 292"/>
                <a:gd name="T71" fmla="*/ 98 h 472"/>
                <a:gd name="T72" fmla="*/ 234 w 292"/>
                <a:gd name="T73" fmla="*/ 109 h 472"/>
                <a:gd name="T74" fmla="*/ 220 w 292"/>
                <a:gd name="T75" fmla="*/ 133 h 472"/>
                <a:gd name="T76" fmla="*/ 203 w 292"/>
                <a:gd name="T77" fmla="*/ 123 h 472"/>
                <a:gd name="T78" fmla="*/ 217 w 292"/>
                <a:gd name="T79" fmla="*/ 98 h 472"/>
                <a:gd name="T80" fmla="*/ 246 w 292"/>
                <a:gd name="T81" fmla="*/ 49 h 472"/>
                <a:gd name="T82" fmla="*/ 264 w 292"/>
                <a:gd name="T83" fmla="*/ 60 h 472"/>
                <a:gd name="T84" fmla="*/ 248 w 292"/>
                <a:gd name="T85" fmla="*/ 84 h 472"/>
                <a:gd name="T86" fmla="*/ 233 w 292"/>
                <a:gd name="T87" fmla="*/ 74 h 472"/>
                <a:gd name="T88" fmla="*/ 246 w 292"/>
                <a:gd name="T89" fmla="*/ 49 h 472"/>
                <a:gd name="T90" fmla="*/ 276 w 292"/>
                <a:gd name="T91" fmla="*/ 0 h 472"/>
                <a:gd name="T92" fmla="*/ 292 w 292"/>
                <a:gd name="T93" fmla="*/ 11 h 472"/>
                <a:gd name="T94" fmla="*/ 278 w 292"/>
                <a:gd name="T95" fmla="*/ 35 h 472"/>
                <a:gd name="T96" fmla="*/ 260 w 292"/>
                <a:gd name="T97" fmla="*/ 25 h 472"/>
                <a:gd name="T98" fmla="*/ 276 w 292"/>
                <a:gd name="T9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2" h="472">
                  <a:moveTo>
                    <a:pt x="16" y="438"/>
                  </a:moveTo>
                  <a:lnTo>
                    <a:pt x="32" y="449"/>
                  </a:lnTo>
                  <a:lnTo>
                    <a:pt x="18" y="472"/>
                  </a:lnTo>
                  <a:lnTo>
                    <a:pt x="0" y="463"/>
                  </a:lnTo>
                  <a:lnTo>
                    <a:pt x="16" y="438"/>
                  </a:lnTo>
                  <a:close/>
                  <a:moveTo>
                    <a:pt x="44" y="390"/>
                  </a:moveTo>
                  <a:lnTo>
                    <a:pt x="61" y="400"/>
                  </a:lnTo>
                  <a:lnTo>
                    <a:pt x="47" y="425"/>
                  </a:lnTo>
                  <a:lnTo>
                    <a:pt x="30" y="414"/>
                  </a:lnTo>
                  <a:lnTo>
                    <a:pt x="44" y="390"/>
                  </a:lnTo>
                  <a:close/>
                  <a:moveTo>
                    <a:pt x="74" y="341"/>
                  </a:moveTo>
                  <a:lnTo>
                    <a:pt x="89" y="351"/>
                  </a:lnTo>
                  <a:lnTo>
                    <a:pt x="75" y="376"/>
                  </a:lnTo>
                  <a:lnTo>
                    <a:pt x="60" y="365"/>
                  </a:lnTo>
                  <a:lnTo>
                    <a:pt x="74" y="341"/>
                  </a:lnTo>
                  <a:close/>
                  <a:moveTo>
                    <a:pt x="102" y="292"/>
                  </a:moveTo>
                  <a:lnTo>
                    <a:pt x="119" y="302"/>
                  </a:lnTo>
                  <a:lnTo>
                    <a:pt x="105" y="327"/>
                  </a:lnTo>
                  <a:lnTo>
                    <a:pt x="88" y="316"/>
                  </a:lnTo>
                  <a:lnTo>
                    <a:pt x="102" y="292"/>
                  </a:lnTo>
                  <a:close/>
                  <a:moveTo>
                    <a:pt x="131" y="243"/>
                  </a:moveTo>
                  <a:lnTo>
                    <a:pt x="147" y="254"/>
                  </a:lnTo>
                  <a:lnTo>
                    <a:pt x="133" y="278"/>
                  </a:lnTo>
                  <a:lnTo>
                    <a:pt x="117" y="267"/>
                  </a:lnTo>
                  <a:lnTo>
                    <a:pt x="131" y="243"/>
                  </a:lnTo>
                  <a:close/>
                  <a:moveTo>
                    <a:pt x="159" y="196"/>
                  </a:moveTo>
                  <a:lnTo>
                    <a:pt x="177" y="205"/>
                  </a:lnTo>
                  <a:lnTo>
                    <a:pt x="163" y="229"/>
                  </a:lnTo>
                  <a:lnTo>
                    <a:pt x="145" y="220"/>
                  </a:lnTo>
                  <a:lnTo>
                    <a:pt x="159" y="196"/>
                  </a:lnTo>
                  <a:close/>
                  <a:moveTo>
                    <a:pt x="189" y="147"/>
                  </a:moveTo>
                  <a:lnTo>
                    <a:pt x="206" y="156"/>
                  </a:lnTo>
                  <a:lnTo>
                    <a:pt x="191" y="180"/>
                  </a:lnTo>
                  <a:lnTo>
                    <a:pt x="175" y="171"/>
                  </a:lnTo>
                  <a:lnTo>
                    <a:pt x="189" y="147"/>
                  </a:lnTo>
                  <a:close/>
                  <a:moveTo>
                    <a:pt x="217" y="98"/>
                  </a:moveTo>
                  <a:lnTo>
                    <a:pt x="234" y="109"/>
                  </a:lnTo>
                  <a:lnTo>
                    <a:pt x="220" y="133"/>
                  </a:lnTo>
                  <a:lnTo>
                    <a:pt x="203" y="123"/>
                  </a:lnTo>
                  <a:lnTo>
                    <a:pt x="217" y="98"/>
                  </a:lnTo>
                  <a:close/>
                  <a:moveTo>
                    <a:pt x="246" y="49"/>
                  </a:moveTo>
                  <a:lnTo>
                    <a:pt x="264" y="60"/>
                  </a:lnTo>
                  <a:lnTo>
                    <a:pt x="248" y="84"/>
                  </a:lnTo>
                  <a:lnTo>
                    <a:pt x="233" y="74"/>
                  </a:lnTo>
                  <a:lnTo>
                    <a:pt x="246" y="49"/>
                  </a:lnTo>
                  <a:close/>
                  <a:moveTo>
                    <a:pt x="276" y="0"/>
                  </a:moveTo>
                  <a:lnTo>
                    <a:pt x="292" y="11"/>
                  </a:lnTo>
                  <a:lnTo>
                    <a:pt x="278" y="35"/>
                  </a:lnTo>
                  <a:lnTo>
                    <a:pt x="260" y="25"/>
                  </a:lnTo>
                  <a:lnTo>
                    <a:pt x="276"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 name="Freeform 7"/>
            <p:cNvSpPr>
              <a:spLocks/>
            </p:cNvSpPr>
            <p:nvPr/>
          </p:nvSpPr>
          <p:spPr bwMode="auto">
            <a:xfrm>
              <a:off x="2331304" y="1111332"/>
              <a:ext cx="71732" cy="78739"/>
            </a:xfrm>
            <a:custGeom>
              <a:avLst/>
              <a:gdLst>
                <a:gd name="T0" fmla="*/ 14 w 32"/>
                <a:gd name="T1" fmla="*/ 0 h 35"/>
                <a:gd name="T2" fmla="*/ 16 w 32"/>
                <a:gd name="T3" fmla="*/ 0 h 35"/>
                <a:gd name="T4" fmla="*/ 18 w 32"/>
                <a:gd name="T5" fmla="*/ 0 h 35"/>
                <a:gd name="T6" fmla="*/ 18 w 32"/>
                <a:gd name="T7" fmla="*/ 2 h 35"/>
                <a:gd name="T8" fmla="*/ 32 w 32"/>
                <a:gd name="T9" fmla="*/ 9 h 35"/>
                <a:gd name="T10" fmla="*/ 16 w 32"/>
                <a:gd name="T11" fmla="*/ 35 h 35"/>
                <a:gd name="T12" fmla="*/ 0 w 32"/>
                <a:gd name="T13" fmla="*/ 9 h 35"/>
                <a:gd name="T14" fmla="*/ 13 w 32"/>
                <a:gd name="T15" fmla="*/ 2 h 35"/>
                <a:gd name="T16" fmla="*/ 14 w 32"/>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14" y="0"/>
                  </a:moveTo>
                  <a:lnTo>
                    <a:pt x="16" y="0"/>
                  </a:lnTo>
                  <a:lnTo>
                    <a:pt x="18" y="0"/>
                  </a:lnTo>
                  <a:lnTo>
                    <a:pt x="18" y="2"/>
                  </a:lnTo>
                  <a:lnTo>
                    <a:pt x="32" y="9"/>
                  </a:lnTo>
                  <a:lnTo>
                    <a:pt x="16" y="35"/>
                  </a:lnTo>
                  <a:lnTo>
                    <a:pt x="0" y="9"/>
                  </a:lnTo>
                  <a:lnTo>
                    <a:pt x="13" y="2"/>
                  </a:lnTo>
                  <a:lnTo>
                    <a:pt x="14"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8" name="Freeform 8"/>
            <p:cNvSpPr>
              <a:spLocks noEditPoints="1"/>
            </p:cNvSpPr>
            <p:nvPr/>
          </p:nvSpPr>
          <p:spPr bwMode="auto">
            <a:xfrm>
              <a:off x="1685712" y="15748"/>
              <a:ext cx="650076" cy="1061838"/>
            </a:xfrm>
            <a:custGeom>
              <a:avLst/>
              <a:gdLst>
                <a:gd name="T0" fmla="*/ 276 w 290"/>
                <a:gd name="T1" fmla="*/ 438 h 472"/>
                <a:gd name="T2" fmla="*/ 290 w 290"/>
                <a:gd name="T3" fmla="*/ 463 h 472"/>
                <a:gd name="T4" fmla="*/ 274 w 290"/>
                <a:gd name="T5" fmla="*/ 472 h 472"/>
                <a:gd name="T6" fmla="*/ 260 w 290"/>
                <a:gd name="T7" fmla="*/ 449 h 472"/>
                <a:gd name="T8" fmla="*/ 276 w 290"/>
                <a:gd name="T9" fmla="*/ 438 h 472"/>
                <a:gd name="T10" fmla="*/ 248 w 290"/>
                <a:gd name="T11" fmla="*/ 390 h 472"/>
                <a:gd name="T12" fmla="*/ 262 w 290"/>
                <a:gd name="T13" fmla="*/ 414 h 472"/>
                <a:gd name="T14" fmla="*/ 245 w 290"/>
                <a:gd name="T15" fmla="*/ 425 h 472"/>
                <a:gd name="T16" fmla="*/ 231 w 290"/>
                <a:gd name="T17" fmla="*/ 400 h 472"/>
                <a:gd name="T18" fmla="*/ 248 w 290"/>
                <a:gd name="T19" fmla="*/ 390 h 472"/>
                <a:gd name="T20" fmla="*/ 219 w 290"/>
                <a:gd name="T21" fmla="*/ 341 h 472"/>
                <a:gd name="T22" fmla="*/ 232 w 290"/>
                <a:gd name="T23" fmla="*/ 365 h 472"/>
                <a:gd name="T24" fmla="*/ 217 w 290"/>
                <a:gd name="T25" fmla="*/ 376 h 472"/>
                <a:gd name="T26" fmla="*/ 201 w 290"/>
                <a:gd name="T27" fmla="*/ 351 h 472"/>
                <a:gd name="T28" fmla="*/ 219 w 290"/>
                <a:gd name="T29" fmla="*/ 341 h 472"/>
                <a:gd name="T30" fmla="*/ 191 w 290"/>
                <a:gd name="T31" fmla="*/ 292 h 472"/>
                <a:gd name="T32" fmla="*/ 205 w 290"/>
                <a:gd name="T33" fmla="*/ 316 h 472"/>
                <a:gd name="T34" fmla="*/ 187 w 290"/>
                <a:gd name="T35" fmla="*/ 327 h 472"/>
                <a:gd name="T36" fmla="*/ 173 w 290"/>
                <a:gd name="T37" fmla="*/ 302 h 472"/>
                <a:gd name="T38" fmla="*/ 191 w 290"/>
                <a:gd name="T39" fmla="*/ 292 h 472"/>
                <a:gd name="T40" fmla="*/ 161 w 290"/>
                <a:gd name="T41" fmla="*/ 243 h 472"/>
                <a:gd name="T42" fmla="*/ 175 w 290"/>
                <a:gd name="T43" fmla="*/ 267 h 472"/>
                <a:gd name="T44" fmla="*/ 159 w 290"/>
                <a:gd name="T45" fmla="*/ 278 h 472"/>
                <a:gd name="T46" fmla="*/ 143 w 290"/>
                <a:gd name="T47" fmla="*/ 254 h 472"/>
                <a:gd name="T48" fmla="*/ 161 w 290"/>
                <a:gd name="T49" fmla="*/ 243 h 472"/>
                <a:gd name="T50" fmla="*/ 131 w 290"/>
                <a:gd name="T51" fmla="*/ 196 h 472"/>
                <a:gd name="T52" fmla="*/ 147 w 290"/>
                <a:gd name="T53" fmla="*/ 220 h 472"/>
                <a:gd name="T54" fmla="*/ 129 w 290"/>
                <a:gd name="T55" fmla="*/ 229 h 472"/>
                <a:gd name="T56" fmla="*/ 115 w 290"/>
                <a:gd name="T57" fmla="*/ 205 h 472"/>
                <a:gd name="T58" fmla="*/ 131 w 290"/>
                <a:gd name="T59" fmla="*/ 196 h 472"/>
                <a:gd name="T60" fmla="*/ 103 w 290"/>
                <a:gd name="T61" fmla="*/ 147 h 472"/>
                <a:gd name="T62" fmla="*/ 117 w 290"/>
                <a:gd name="T63" fmla="*/ 171 h 472"/>
                <a:gd name="T64" fmla="*/ 102 w 290"/>
                <a:gd name="T65" fmla="*/ 180 h 472"/>
                <a:gd name="T66" fmla="*/ 86 w 290"/>
                <a:gd name="T67" fmla="*/ 156 h 472"/>
                <a:gd name="T68" fmla="*/ 103 w 290"/>
                <a:gd name="T69" fmla="*/ 147 h 472"/>
                <a:gd name="T70" fmla="*/ 74 w 290"/>
                <a:gd name="T71" fmla="*/ 98 h 472"/>
                <a:gd name="T72" fmla="*/ 89 w 290"/>
                <a:gd name="T73" fmla="*/ 123 h 472"/>
                <a:gd name="T74" fmla="*/ 72 w 290"/>
                <a:gd name="T75" fmla="*/ 133 h 472"/>
                <a:gd name="T76" fmla="*/ 58 w 290"/>
                <a:gd name="T77" fmla="*/ 109 h 472"/>
                <a:gd name="T78" fmla="*/ 74 w 290"/>
                <a:gd name="T79" fmla="*/ 98 h 472"/>
                <a:gd name="T80" fmla="*/ 46 w 290"/>
                <a:gd name="T81" fmla="*/ 49 h 472"/>
                <a:gd name="T82" fmla="*/ 60 w 290"/>
                <a:gd name="T83" fmla="*/ 74 h 472"/>
                <a:gd name="T84" fmla="*/ 42 w 290"/>
                <a:gd name="T85" fmla="*/ 84 h 472"/>
                <a:gd name="T86" fmla="*/ 28 w 290"/>
                <a:gd name="T87" fmla="*/ 60 h 472"/>
                <a:gd name="T88" fmla="*/ 46 w 290"/>
                <a:gd name="T89" fmla="*/ 49 h 472"/>
                <a:gd name="T90" fmla="*/ 16 w 290"/>
                <a:gd name="T91" fmla="*/ 0 h 472"/>
                <a:gd name="T92" fmla="*/ 32 w 290"/>
                <a:gd name="T93" fmla="*/ 25 h 472"/>
                <a:gd name="T94" fmla="*/ 14 w 290"/>
                <a:gd name="T95" fmla="*/ 35 h 472"/>
                <a:gd name="T96" fmla="*/ 0 w 290"/>
                <a:gd name="T97" fmla="*/ 11 h 472"/>
                <a:gd name="T98" fmla="*/ 16 w 290"/>
                <a:gd name="T9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0" h="472">
                  <a:moveTo>
                    <a:pt x="276" y="438"/>
                  </a:moveTo>
                  <a:lnTo>
                    <a:pt x="290" y="463"/>
                  </a:lnTo>
                  <a:lnTo>
                    <a:pt x="274" y="472"/>
                  </a:lnTo>
                  <a:lnTo>
                    <a:pt x="260" y="449"/>
                  </a:lnTo>
                  <a:lnTo>
                    <a:pt x="276" y="438"/>
                  </a:lnTo>
                  <a:close/>
                  <a:moveTo>
                    <a:pt x="248" y="390"/>
                  </a:moveTo>
                  <a:lnTo>
                    <a:pt x="262" y="414"/>
                  </a:lnTo>
                  <a:lnTo>
                    <a:pt x="245" y="425"/>
                  </a:lnTo>
                  <a:lnTo>
                    <a:pt x="231" y="400"/>
                  </a:lnTo>
                  <a:lnTo>
                    <a:pt x="248" y="390"/>
                  </a:lnTo>
                  <a:close/>
                  <a:moveTo>
                    <a:pt x="219" y="341"/>
                  </a:moveTo>
                  <a:lnTo>
                    <a:pt x="232" y="365"/>
                  </a:lnTo>
                  <a:lnTo>
                    <a:pt x="217" y="376"/>
                  </a:lnTo>
                  <a:lnTo>
                    <a:pt x="201" y="351"/>
                  </a:lnTo>
                  <a:lnTo>
                    <a:pt x="219" y="341"/>
                  </a:lnTo>
                  <a:close/>
                  <a:moveTo>
                    <a:pt x="191" y="292"/>
                  </a:moveTo>
                  <a:lnTo>
                    <a:pt x="205" y="316"/>
                  </a:lnTo>
                  <a:lnTo>
                    <a:pt x="187" y="327"/>
                  </a:lnTo>
                  <a:lnTo>
                    <a:pt x="173" y="302"/>
                  </a:lnTo>
                  <a:lnTo>
                    <a:pt x="191" y="292"/>
                  </a:lnTo>
                  <a:close/>
                  <a:moveTo>
                    <a:pt x="161" y="243"/>
                  </a:moveTo>
                  <a:lnTo>
                    <a:pt x="175" y="267"/>
                  </a:lnTo>
                  <a:lnTo>
                    <a:pt x="159" y="278"/>
                  </a:lnTo>
                  <a:lnTo>
                    <a:pt x="143" y="254"/>
                  </a:lnTo>
                  <a:lnTo>
                    <a:pt x="161" y="243"/>
                  </a:lnTo>
                  <a:close/>
                  <a:moveTo>
                    <a:pt x="131" y="196"/>
                  </a:moveTo>
                  <a:lnTo>
                    <a:pt x="147" y="220"/>
                  </a:lnTo>
                  <a:lnTo>
                    <a:pt x="129" y="229"/>
                  </a:lnTo>
                  <a:lnTo>
                    <a:pt x="115" y="205"/>
                  </a:lnTo>
                  <a:lnTo>
                    <a:pt x="131" y="196"/>
                  </a:lnTo>
                  <a:close/>
                  <a:moveTo>
                    <a:pt x="103" y="147"/>
                  </a:moveTo>
                  <a:lnTo>
                    <a:pt x="117" y="171"/>
                  </a:lnTo>
                  <a:lnTo>
                    <a:pt x="102" y="180"/>
                  </a:lnTo>
                  <a:lnTo>
                    <a:pt x="86" y="156"/>
                  </a:lnTo>
                  <a:lnTo>
                    <a:pt x="103" y="147"/>
                  </a:lnTo>
                  <a:close/>
                  <a:moveTo>
                    <a:pt x="74" y="98"/>
                  </a:moveTo>
                  <a:lnTo>
                    <a:pt x="89" y="123"/>
                  </a:lnTo>
                  <a:lnTo>
                    <a:pt x="72" y="133"/>
                  </a:lnTo>
                  <a:lnTo>
                    <a:pt x="58" y="109"/>
                  </a:lnTo>
                  <a:lnTo>
                    <a:pt x="74" y="98"/>
                  </a:lnTo>
                  <a:close/>
                  <a:moveTo>
                    <a:pt x="46" y="49"/>
                  </a:moveTo>
                  <a:lnTo>
                    <a:pt x="60" y="74"/>
                  </a:lnTo>
                  <a:lnTo>
                    <a:pt x="42" y="84"/>
                  </a:lnTo>
                  <a:lnTo>
                    <a:pt x="28" y="60"/>
                  </a:lnTo>
                  <a:lnTo>
                    <a:pt x="46" y="49"/>
                  </a:lnTo>
                  <a:close/>
                  <a:moveTo>
                    <a:pt x="16" y="0"/>
                  </a:moveTo>
                  <a:lnTo>
                    <a:pt x="32" y="25"/>
                  </a:lnTo>
                  <a:lnTo>
                    <a:pt x="14" y="35"/>
                  </a:lnTo>
                  <a:lnTo>
                    <a:pt x="0" y="11"/>
                  </a:lnTo>
                  <a:lnTo>
                    <a:pt x="16"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9" name="Freeform 9"/>
            <p:cNvSpPr>
              <a:spLocks/>
            </p:cNvSpPr>
            <p:nvPr/>
          </p:nvSpPr>
          <p:spPr bwMode="auto">
            <a:xfrm>
              <a:off x="-1" y="2422882"/>
              <a:ext cx="73975" cy="58491"/>
            </a:xfrm>
            <a:custGeom>
              <a:avLst/>
              <a:gdLst>
                <a:gd name="T0" fmla="*/ 15 w 33"/>
                <a:gd name="T1" fmla="*/ 0 h 26"/>
                <a:gd name="T2" fmla="*/ 28 w 33"/>
                <a:gd name="T3" fmla="*/ 7 h 26"/>
                <a:gd name="T4" fmla="*/ 31 w 33"/>
                <a:gd name="T5" fmla="*/ 7 h 26"/>
                <a:gd name="T6" fmla="*/ 31 w 33"/>
                <a:gd name="T7" fmla="*/ 9 h 26"/>
                <a:gd name="T8" fmla="*/ 33 w 33"/>
                <a:gd name="T9" fmla="*/ 9 h 26"/>
                <a:gd name="T10" fmla="*/ 31 w 33"/>
                <a:gd name="T11" fmla="*/ 12 h 26"/>
                <a:gd name="T12" fmla="*/ 31 w 33"/>
                <a:gd name="T13" fmla="*/ 26 h 26"/>
                <a:gd name="T14" fmla="*/ 0 w 33"/>
                <a:gd name="T15" fmla="*/ 26 h 26"/>
                <a:gd name="T16" fmla="*/ 15 w 33"/>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6">
                  <a:moveTo>
                    <a:pt x="15" y="0"/>
                  </a:moveTo>
                  <a:lnTo>
                    <a:pt x="28" y="7"/>
                  </a:lnTo>
                  <a:lnTo>
                    <a:pt x="31" y="7"/>
                  </a:lnTo>
                  <a:lnTo>
                    <a:pt x="31" y="9"/>
                  </a:lnTo>
                  <a:lnTo>
                    <a:pt x="33" y="9"/>
                  </a:lnTo>
                  <a:lnTo>
                    <a:pt x="31" y="12"/>
                  </a:lnTo>
                  <a:lnTo>
                    <a:pt x="31" y="26"/>
                  </a:lnTo>
                  <a:lnTo>
                    <a:pt x="0" y="26"/>
                  </a:lnTo>
                  <a:lnTo>
                    <a:pt x="15"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0" name="Freeform 10"/>
            <p:cNvSpPr>
              <a:spLocks noEditPoints="1"/>
            </p:cNvSpPr>
            <p:nvPr/>
          </p:nvSpPr>
          <p:spPr bwMode="auto">
            <a:xfrm>
              <a:off x="65007" y="1217065"/>
              <a:ext cx="721808" cy="1172072"/>
            </a:xfrm>
            <a:custGeom>
              <a:avLst/>
              <a:gdLst>
                <a:gd name="T0" fmla="*/ 16 w 322"/>
                <a:gd name="T1" fmla="*/ 487 h 521"/>
                <a:gd name="T2" fmla="*/ 32 w 322"/>
                <a:gd name="T3" fmla="*/ 498 h 521"/>
                <a:gd name="T4" fmla="*/ 18 w 322"/>
                <a:gd name="T5" fmla="*/ 521 h 521"/>
                <a:gd name="T6" fmla="*/ 0 w 322"/>
                <a:gd name="T7" fmla="*/ 512 h 521"/>
                <a:gd name="T8" fmla="*/ 16 w 322"/>
                <a:gd name="T9" fmla="*/ 487 h 521"/>
                <a:gd name="T10" fmla="*/ 44 w 322"/>
                <a:gd name="T11" fmla="*/ 439 h 521"/>
                <a:gd name="T12" fmla="*/ 62 w 322"/>
                <a:gd name="T13" fmla="*/ 449 h 521"/>
                <a:gd name="T14" fmla="*/ 48 w 322"/>
                <a:gd name="T15" fmla="*/ 473 h 521"/>
                <a:gd name="T16" fmla="*/ 30 w 322"/>
                <a:gd name="T17" fmla="*/ 463 h 521"/>
                <a:gd name="T18" fmla="*/ 44 w 322"/>
                <a:gd name="T19" fmla="*/ 439 h 521"/>
                <a:gd name="T20" fmla="*/ 74 w 322"/>
                <a:gd name="T21" fmla="*/ 390 h 521"/>
                <a:gd name="T22" fmla="*/ 89 w 322"/>
                <a:gd name="T23" fmla="*/ 400 h 521"/>
                <a:gd name="T24" fmla="*/ 76 w 322"/>
                <a:gd name="T25" fmla="*/ 425 h 521"/>
                <a:gd name="T26" fmla="*/ 60 w 322"/>
                <a:gd name="T27" fmla="*/ 414 h 521"/>
                <a:gd name="T28" fmla="*/ 74 w 322"/>
                <a:gd name="T29" fmla="*/ 390 h 521"/>
                <a:gd name="T30" fmla="*/ 102 w 322"/>
                <a:gd name="T31" fmla="*/ 341 h 521"/>
                <a:gd name="T32" fmla="*/ 119 w 322"/>
                <a:gd name="T33" fmla="*/ 351 h 521"/>
                <a:gd name="T34" fmla="*/ 105 w 322"/>
                <a:gd name="T35" fmla="*/ 376 h 521"/>
                <a:gd name="T36" fmla="*/ 88 w 322"/>
                <a:gd name="T37" fmla="*/ 365 h 521"/>
                <a:gd name="T38" fmla="*/ 102 w 322"/>
                <a:gd name="T39" fmla="*/ 341 h 521"/>
                <a:gd name="T40" fmla="*/ 131 w 322"/>
                <a:gd name="T41" fmla="*/ 292 h 521"/>
                <a:gd name="T42" fmla="*/ 149 w 322"/>
                <a:gd name="T43" fmla="*/ 302 h 521"/>
                <a:gd name="T44" fmla="*/ 133 w 322"/>
                <a:gd name="T45" fmla="*/ 327 h 521"/>
                <a:gd name="T46" fmla="*/ 117 w 322"/>
                <a:gd name="T47" fmla="*/ 316 h 521"/>
                <a:gd name="T48" fmla="*/ 131 w 322"/>
                <a:gd name="T49" fmla="*/ 292 h 521"/>
                <a:gd name="T50" fmla="*/ 159 w 322"/>
                <a:gd name="T51" fmla="*/ 245 h 521"/>
                <a:gd name="T52" fmla="*/ 177 w 322"/>
                <a:gd name="T53" fmla="*/ 254 h 521"/>
                <a:gd name="T54" fmla="*/ 163 w 322"/>
                <a:gd name="T55" fmla="*/ 278 h 521"/>
                <a:gd name="T56" fmla="*/ 145 w 322"/>
                <a:gd name="T57" fmla="*/ 267 h 521"/>
                <a:gd name="T58" fmla="*/ 159 w 322"/>
                <a:gd name="T59" fmla="*/ 245 h 521"/>
                <a:gd name="T60" fmla="*/ 189 w 322"/>
                <a:gd name="T61" fmla="*/ 196 h 521"/>
                <a:gd name="T62" fmla="*/ 206 w 322"/>
                <a:gd name="T63" fmla="*/ 205 h 521"/>
                <a:gd name="T64" fmla="*/ 191 w 322"/>
                <a:gd name="T65" fmla="*/ 229 h 521"/>
                <a:gd name="T66" fmla="*/ 175 w 322"/>
                <a:gd name="T67" fmla="*/ 220 h 521"/>
                <a:gd name="T68" fmla="*/ 189 w 322"/>
                <a:gd name="T69" fmla="*/ 196 h 521"/>
                <a:gd name="T70" fmla="*/ 219 w 322"/>
                <a:gd name="T71" fmla="*/ 147 h 521"/>
                <a:gd name="T72" fmla="*/ 234 w 322"/>
                <a:gd name="T73" fmla="*/ 158 h 521"/>
                <a:gd name="T74" fmla="*/ 220 w 322"/>
                <a:gd name="T75" fmla="*/ 180 h 521"/>
                <a:gd name="T76" fmla="*/ 203 w 322"/>
                <a:gd name="T77" fmla="*/ 171 h 521"/>
                <a:gd name="T78" fmla="*/ 219 w 322"/>
                <a:gd name="T79" fmla="*/ 147 h 521"/>
                <a:gd name="T80" fmla="*/ 247 w 322"/>
                <a:gd name="T81" fmla="*/ 98 h 521"/>
                <a:gd name="T82" fmla="*/ 264 w 322"/>
                <a:gd name="T83" fmla="*/ 109 h 521"/>
                <a:gd name="T84" fmla="*/ 248 w 322"/>
                <a:gd name="T85" fmla="*/ 133 h 521"/>
                <a:gd name="T86" fmla="*/ 233 w 322"/>
                <a:gd name="T87" fmla="*/ 123 h 521"/>
                <a:gd name="T88" fmla="*/ 247 w 322"/>
                <a:gd name="T89" fmla="*/ 98 h 521"/>
                <a:gd name="T90" fmla="*/ 276 w 322"/>
                <a:gd name="T91" fmla="*/ 49 h 521"/>
                <a:gd name="T92" fmla="*/ 292 w 322"/>
                <a:gd name="T93" fmla="*/ 60 h 521"/>
                <a:gd name="T94" fmla="*/ 278 w 322"/>
                <a:gd name="T95" fmla="*/ 84 h 521"/>
                <a:gd name="T96" fmla="*/ 261 w 322"/>
                <a:gd name="T97" fmla="*/ 74 h 521"/>
                <a:gd name="T98" fmla="*/ 276 w 322"/>
                <a:gd name="T99" fmla="*/ 49 h 521"/>
                <a:gd name="T100" fmla="*/ 304 w 322"/>
                <a:gd name="T101" fmla="*/ 0 h 521"/>
                <a:gd name="T102" fmla="*/ 322 w 322"/>
                <a:gd name="T103" fmla="*/ 11 h 521"/>
                <a:gd name="T104" fmla="*/ 306 w 322"/>
                <a:gd name="T105" fmla="*/ 35 h 521"/>
                <a:gd name="T106" fmla="*/ 290 w 322"/>
                <a:gd name="T107" fmla="*/ 25 h 521"/>
                <a:gd name="T108" fmla="*/ 304 w 322"/>
                <a:gd name="T10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2" h="521">
                  <a:moveTo>
                    <a:pt x="16" y="487"/>
                  </a:moveTo>
                  <a:lnTo>
                    <a:pt x="32" y="498"/>
                  </a:lnTo>
                  <a:lnTo>
                    <a:pt x="18" y="521"/>
                  </a:lnTo>
                  <a:lnTo>
                    <a:pt x="0" y="512"/>
                  </a:lnTo>
                  <a:lnTo>
                    <a:pt x="16" y="487"/>
                  </a:lnTo>
                  <a:close/>
                  <a:moveTo>
                    <a:pt x="44" y="439"/>
                  </a:moveTo>
                  <a:lnTo>
                    <a:pt x="62" y="449"/>
                  </a:lnTo>
                  <a:lnTo>
                    <a:pt x="48" y="473"/>
                  </a:lnTo>
                  <a:lnTo>
                    <a:pt x="30" y="463"/>
                  </a:lnTo>
                  <a:lnTo>
                    <a:pt x="44" y="439"/>
                  </a:lnTo>
                  <a:close/>
                  <a:moveTo>
                    <a:pt x="74" y="390"/>
                  </a:moveTo>
                  <a:lnTo>
                    <a:pt x="89" y="400"/>
                  </a:lnTo>
                  <a:lnTo>
                    <a:pt x="76" y="425"/>
                  </a:lnTo>
                  <a:lnTo>
                    <a:pt x="60" y="414"/>
                  </a:lnTo>
                  <a:lnTo>
                    <a:pt x="74" y="390"/>
                  </a:lnTo>
                  <a:close/>
                  <a:moveTo>
                    <a:pt x="102" y="341"/>
                  </a:moveTo>
                  <a:lnTo>
                    <a:pt x="119" y="351"/>
                  </a:lnTo>
                  <a:lnTo>
                    <a:pt x="105" y="376"/>
                  </a:lnTo>
                  <a:lnTo>
                    <a:pt x="88" y="365"/>
                  </a:lnTo>
                  <a:lnTo>
                    <a:pt x="102" y="341"/>
                  </a:lnTo>
                  <a:close/>
                  <a:moveTo>
                    <a:pt x="131" y="292"/>
                  </a:moveTo>
                  <a:lnTo>
                    <a:pt x="149" y="302"/>
                  </a:lnTo>
                  <a:lnTo>
                    <a:pt x="133" y="327"/>
                  </a:lnTo>
                  <a:lnTo>
                    <a:pt x="117" y="316"/>
                  </a:lnTo>
                  <a:lnTo>
                    <a:pt x="131" y="292"/>
                  </a:lnTo>
                  <a:close/>
                  <a:moveTo>
                    <a:pt x="159" y="245"/>
                  </a:moveTo>
                  <a:lnTo>
                    <a:pt x="177" y="254"/>
                  </a:lnTo>
                  <a:lnTo>
                    <a:pt x="163" y="278"/>
                  </a:lnTo>
                  <a:lnTo>
                    <a:pt x="145" y="267"/>
                  </a:lnTo>
                  <a:lnTo>
                    <a:pt x="159" y="245"/>
                  </a:lnTo>
                  <a:close/>
                  <a:moveTo>
                    <a:pt x="189" y="196"/>
                  </a:moveTo>
                  <a:lnTo>
                    <a:pt x="206" y="205"/>
                  </a:lnTo>
                  <a:lnTo>
                    <a:pt x="191" y="229"/>
                  </a:lnTo>
                  <a:lnTo>
                    <a:pt x="175" y="220"/>
                  </a:lnTo>
                  <a:lnTo>
                    <a:pt x="189" y="196"/>
                  </a:lnTo>
                  <a:close/>
                  <a:moveTo>
                    <a:pt x="219" y="147"/>
                  </a:moveTo>
                  <a:lnTo>
                    <a:pt x="234" y="158"/>
                  </a:lnTo>
                  <a:lnTo>
                    <a:pt x="220" y="180"/>
                  </a:lnTo>
                  <a:lnTo>
                    <a:pt x="203" y="171"/>
                  </a:lnTo>
                  <a:lnTo>
                    <a:pt x="219" y="147"/>
                  </a:lnTo>
                  <a:close/>
                  <a:moveTo>
                    <a:pt x="247" y="98"/>
                  </a:moveTo>
                  <a:lnTo>
                    <a:pt x="264" y="109"/>
                  </a:lnTo>
                  <a:lnTo>
                    <a:pt x="248" y="133"/>
                  </a:lnTo>
                  <a:lnTo>
                    <a:pt x="233" y="123"/>
                  </a:lnTo>
                  <a:lnTo>
                    <a:pt x="247" y="98"/>
                  </a:lnTo>
                  <a:close/>
                  <a:moveTo>
                    <a:pt x="276" y="49"/>
                  </a:moveTo>
                  <a:lnTo>
                    <a:pt x="292" y="60"/>
                  </a:lnTo>
                  <a:lnTo>
                    <a:pt x="278" y="84"/>
                  </a:lnTo>
                  <a:lnTo>
                    <a:pt x="261" y="74"/>
                  </a:lnTo>
                  <a:lnTo>
                    <a:pt x="276" y="49"/>
                  </a:lnTo>
                  <a:close/>
                  <a:moveTo>
                    <a:pt x="304" y="0"/>
                  </a:moveTo>
                  <a:lnTo>
                    <a:pt x="322" y="11"/>
                  </a:lnTo>
                  <a:lnTo>
                    <a:pt x="306" y="35"/>
                  </a:lnTo>
                  <a:lnTo>
                    <a:pt x="290" y="25"/>
                  </a:lnTo>
                  <a:lnTo>
                    <a:pt x="304"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1" name="Freeform 11"/>
            <p:cNvSpPr>
              <a:spLocks/>
            </p:cNvSpPr>
            <p:nvPr/>
          </p:nvSpPr>
          <p:spPr bwMode="auto">
            <a:xfrm>
              <a:off x="777849" y="1104582"/>
              <a:ext cx="71732" cy="83238"/>
            </a:xfrm>
            <a:custGeom>
              <a:avLst/>
              <a:gdLst>
                <a:gd name="T0" fmla="*/ 16 w 32"/>
                <a:gd name="T1" fmla="*/ 0 h 37"/>
                <a:gd name="T2" fmla="*/ 32 w 32"/>
                <a:gd name="T3" fmla="*/ 26 h 37"/>
                <a:gd name="T4" fmla="*/ 19 w 32"/>
                <a:gd name="T5" fmla="*/ 35 h 37"/>
                <a:gd name="T6" fmla="*/ 18 w 32"/>
                <a:gd name="T7" fmla="*/ 37 h 37"/>
                <a:gd name="T8" fmla="*/ 16 w 32"/>
                <a:gd name="T9" fmla="*/ 37 h 37"/>
                <a:gd name="T10" fmla="*/ 16 w 32"/>
                <a:gd name="T11" fmla="*/ 37 h 37"/>
                <a:gd name="T12" fmla="*/ 14 w 32"/>
                <a:gd name="T13" fmla="*/ 35 h 37"/>
                <a:gd name="T14" fmla="*/ 0 w 32"/>
                <a:gd name="T15" fmla="*/ 26 h 37"/>
                <a:gd name="T16" fmla="*/ 16 w 32"/>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7">
                  <a:moveTo>
                    <a:pt x="16" y="0"/>
                  </a:moveTo>
                  <a:lnTo>
                    <a:pt x="32" y="26"/>
                  </a:lnTo>
                  <a:lnTo>
                    <a:pt x="19" y="35"/>
                  </a:lnTo>
                  <a:lnTo>
                    <a:pt x="18" y="37"/>
                  </a:lnTo>
                  <a:lnTo>
                    <a:pt x="16" y="37"/>
                  </a:lnTo>
                  <a:lnTo>
                    <a:pt x="16" y="37"/>
                  </a:lnTo>
                  <a:lnTo>
                    <a:pt x="14" y="35"/>
                  </a:lnTo>
                  <a:lnTo>
                    <a:pt x="0" y="26"/>
                  </a:lnTo>
                  <a:lnTo>
                    <a:pt x="16"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2" name="Freeform 12"/>
            <p:cNvSpPr>
              <a:spLocks noEditPoints="1"/>
            </p:cNvSpPr>
            <p:nvPr/>
          </p:nvSpPr>
          <p:spPr bwMode="auto">
            <a:xfrm>
              <a:off x="845098" y="1217065"/>
              <a:ext cx="715084" cy="1172072"/>
            </a:xfrm>
            <a:custGeom>
              <a:avLst/>
              <a:gdLst>
                <a:gd name="T0" fmla="*/ 305 w 319"/>
                <a:gd name="T1" fmla="*/ 487 h 521"/>
                <a:gd name="T2" fmla="*/ 319 w 319"/>
                <a:gd name="T3" fmla="*/ 512 h 521"/>
                <a:gd name="T4" fmla="*/ 302 w 319"/>
                <a:gd name="T5" fmla="*/ 521 h 521"/>
                <a:gd name="T6" fmla="*/ 288 w 319"/>
                <a:gd name="T7" fmla="*/ 498 h 521"/>
                <a:gd name="T8" fmla="*/ 305 w 319"/>
                <a:gd name="T9" fmla="*/ 487 h 521"/>
                <a:gd name="T10" fmla="*/ 276 w 319"/>
                <a:gd name="T11" fmla="*/ 439 h 521"/>
                <a:gd name="T12" fmla="*/ 291 w 319"/>
                <a:gd name="T13" fmla="*/ 463 h 521"/>
                <a:gd name="T14" fmla="*/ 274 w 319"/>
                <a:gd name="T15" fmla="*/ 473 h 521"/>
                <a:gd name="T16" fmla="*/ 260 w 319"/>
                <a:gd name="T17" fmla="*/ 449 h 521"/>
                <a:gd name="T18" fmla="*/ 276 w 319"/>
                <a:gd name="T19" fmla="*/ 439 h 521"/>
                <a:gd name="T20" fmla="*/ 248 w 319"/>
                <a:gd name="T21" fmla="*/ 390 h 521"/>
                <a:gd name="T22" fmla="*/ 262 w 319"/>
                <a:gd name="T23" fmla="*/ 414 h 521"/>
                <a:gd name="T24" fmla="*/ 244 w 319"/>
                <a:gd name="T25" fmla="*/ 425 h 521"/>
                <a:gd name="T26" fmla="*/ 230 w 319"/>
                <a:gd name="T27" fmla="*/ 400 h 521"/>
                <a:gd name="T28" fmla="*/ 248 w 319"/>
                <a:gd name="T29" fmla="*/ 390 h 521"/>
                <a:gd name="T30" fmla="*/ 218 w 319"/>
                <a:gd name="T31" fmla="*/ 341 h 521"/>
                <a:gd name="T32" fmla="*/ 232 w 319"/>
                <a:gd name="T33" fmla="*/ 365 h 521"/>
                <a:gd name="T34" fmla="*/ 216 w 319"/>
                <a:gd name="T35" fmla="*/ 376 h 521"/>
                <a:gd name="T36" fmla="*/ 202 w 319"/>
                <a:gd name="T37" fmla="*/ 351 h 521"/>
                <a:gd name="T38" fmla="*/ 218 w 319"/>
                <a:gd name="T39" fmla="*/ 341 h 521"/>
                <a:gd name="T40" fmla="*/ 190 w 319"/>
                <a:gd name="T41" fmla="*/ 292 h 521"/>
                <a:gd name="T42" fmla="*/ 204 w 319"/>
                <a:gd name="T43" fmla="*/ 316 h 521"/>
                <a:gd name="T44" fmla="*/ 187 w 319"/>
                <a:gd name="T45" fmla="*/ 327 h 521"/>
                <a:gd name="T46" fmla="*/ 173 w 319"/>
                <a:gd name="T47" fmla="*/ 302 h 521"/>
                <a:gd name="T48" fmla="*/ 190 w 319"/>
                <a:gd name="T49" fmla="*/ 292 h 521"/>
                <a:gd name="T50" fmla="*/ 161 w 319"/>
                <a:gd name="T51" fmla="*/ 245 h 521"/>
                <a:gd name="T52" fmla="*/ 174 w 319"/>
                <a:gd name="T53" fmla="*/ 267 h 521"/>
                <a:gd name="T54" fmla="*/ 159 w 319"/>
                <a:gd name="T55" fmla="*/ 278 h 521"/>
                <a:gd name="T56" fmla="*/ 143 w 319"/>
                <a:gd name="T57" fmla="*/ 254 h 521"/>
                <a:gd name="T58" fmla="*/ 161 w 319"/>
                <a:gd name="T59" fmla="*/ 245 h 521"/>
                <a:gd name="T60" fmla="*/ 133 w 319"/>
                <a:gd name="T61" fmla="*/ 196 h 521"/>
                <a:gd name="T62" fmla="*/ 147 w 319"/>
                <a:gd name="T63" fmla="*/ 220 h 521"/>
                <a:gd name="T64" fmla="*/ 129 w 319"/>
                <a:gd name="T65" fmla="*/ 229 h 521"/>
                <a:gd name="T66" fmla="*/ 115 w 319"/>
                <a:gd name="T67" fmla="*/ 205 h 521"/>
                <a:gd name="T68" fmla="*/ 133 w 319"/>
                <a:gd name="T69" fmla="*/ 196 h 521"/>
                <a:gd name="T70" fmla="*/ 103 w 319"/>
                <a:gd name="T71" fmla="*/ 147 h 521"/>
                <a:gd name="T72" fmla="*/ 117 w 319"/>
                <a:gd name="T73" fmla="*/ 171 h 521"/>
                <a:gd name="T74" fmla="*/ 101 w 319"/>
                <a:gd name="T75" fmla="*/ 180 h 521"/>
                <a:gd name="T76" fmla="*/ 85 w 319"/>
                <a:gd name="T77" fmla="*/ 158 h 521"/>
                <a:gd name="T78" fmla="*/ 103 w 319"/>
                <a:gd name="T79" fmla="*/ 147 h 521"/>
                <a:gd name="T80" fmla="*/ 73 w 319"/>
                <a:gd name="T81" fmla="*/ 98 h 521"/>
                <a:gd name="T82" fmla="*/ 89 w 319"/>
                <a:gd name="T83" fmla="*/ 123 h 521"/>
                <a:gd name="T84" fmla="*/ 71 w 319"/>
                <a:gd name="T85" fmla="*/ 133 h 521"/>
                <a:gd name="T86" fmla="*/ 57 w 319"/>
                <a:gd name="T87" fmla="*/ 109 h 521"/>
                <a:gd name="T88" fmla="*/ 73 w 319"/>
                <a:gd name="T89" fmla="*/ 98 h 521"/>
                <a:gd name="T90" fmla="*/ 45 w 319"/>
                <a:gd name="T91" fmla="*/ 49 h 521"/>
                <a:gd name="T92" fmla="*/ 59 w 319"/>
                <a:gd name="T93" fmla="*/ 74 h 521"/>
                <a:gd name="T94" fmla="*/ 44 w 319"/>
                <a:gd name="T95" fmla="*/ 84 h 521"/>
                <a:gd name="T96" fmla="*/ 28 w 319"/>
                <a:gd name="T97" fmla="*/ 60 h 521"/>
                <a:gd name="T98" fmla="*/ 45 w 319"/>
                <a:gd name="T99" fmla="*/ 49 h 521"/>
                <a:gd name="T100" fmla="*/ 16 w 319"/>
                <a:gd name="T101" fmla="*/ 0 h 521"/>
                <a:gd name="T102" fmla="*/ 31 w 319"/>
                <a:gd name="T103" fmla="*/ 25 h 521"/>
                <a:gd name="T104" fmla="*/ 14 w 319"/>
                <a:gd name="T105" fmla="*/ 35 h 521"/>
                <a:gd name="T106" fmla="*/ 0 w 319"/>
                <a:gd name="T107" fmla="*/ 11 h 521"/>
                <a:gd name="T108" fmla="*/ 16 w 319"/>
                <a:gd name="T10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9" h="521">
                  <a:moveTo>
                    <a:pt x="305" y="487"/>
                  </a:moveTo>
                  <a:lnTo>
                    <a:pt x="319" y="512"/>
                  </a:lnTo>
                  <a:lnTo>
                    <a:pt x="302" y="521"/>
                  </a:lnTo>
                  <a:lnTo>
                    <a:pt x="288" y="498"/>
                  </a:lnTo>
                  <a:lnTo>
                    <a:pt x="305" y="487"/>
                  </a:lnTo>
                  <a:close/>
                  <a:moveTo>
                    <a:pt x="276" y="439"/>
                  </a:moveTo>
                  <a:lnTo>
                    <a:pt x="291" y="463"/>
                  </a:lnTo>
                  <a:lnTo>
                    <a:pt x="274" y="473"/>
                  </a:lnTo>
                  <a:lnTo>
                    <a:pt x="260" y="449"/>
                  </a:lnTo>
                  <a:lnTo>
                    <a:pt x="276" y="439"/>
                  </a:lnTo>
                  <a:close/>
                  <a:moveTo>
                    <a:pt x="248" y="390"/>
                  </a:moveTo>
                  <a:lnTo>
                    <a:pt x="262" y="414"/>
                  </a:lnTo>
                  <a:lnTo>
                    <a:pt x="244" y="425"/>
                  </a:lnTo>
                  <a:lnTo>
                    <a:pt x="230" y="400"/>
                  </a:lnTo>
                  <a:lnTo>
                    <a:pt x="248" y="390"/>
                  </a:lnTo>
                  <a:close/>
                  <a:moveTo>
                    <a:pt x="218" y="341"/>
                  </a:moveTo>
                  <a:lnTo>
                    <a:pt x="232" y="365"/>
                  </a:lnTo>
                  <a:lnTo>
                    <a:pt x="216" y="376"/>
                  </a:lnTo>
                  <a:lnTo>
                    <a:pt x="202" y="351"/>
                  </a:lnTo>
                  <a:lnTo>
                    <a:pt x="218" y="341"/>
                  </a:lnTo>
                  <a:close/>
                  <a:moveTo>
                    <a:pt x="190" y="292"/>
                  </a:moveTo>
                  <a:lnTo>
                    <a:pt x="204" y="316"/>
                  </a:lnTo>
                  <a:lnTo>
                    <a:pt x="187" y="327"/>
                  </a:lnTo>
                  <a:lnTo>
                    <a:pt x="173" y="302"/>
                  </a:lnTo>
                  <a:lnTo>
                    <a:pt x="190" y="292"/>
                  </a:lnTo>
                  <a:close/>
                  <a:moveTo>
                    <a:pt x="161" y="245"/>
                  </a:moveTo>
                  <a:lnTo>
                    <a:pt x="174" y="267"/>
                  </a:lnTo>
                  <a:lnTo>
                    <a:pt x="159" y="278"/>
                  </a:lnTo>
                  <a:lnTo>
                    <a:pt x="143" y="254"/>
                  </a:lnTo>
                  <a:lnTo>
                    <a:pt x="161" y="245"/>
                  </a:lnTo>
                  <a:close/>
                  <a:moveTo>
                    <a:pt x="133" y="196"/>
                  </a:moveTo>
                  <a:lnTo>
                    <a:pt x="147" y="220"/>
                  </a:lnTo>
                  <a:lnTo>
                    <a:pt x="129" y="229"/>
                  </a:lnTo>
                  <a:lnTo>
                    <a:pt x="115" y="205"/>
                  </a:lnTo>
                  <a:lnTo>
                    <a:pt x="133" y="196"/>
                  </a:lnTo>
                  <a:close/>
                  <a:moveTo>
                    <a:pt x="103" y="147"/>
                  </a:moveTo>
                  <a:lnTo>
                    <a:pt x="117" y="171"/>
                  </a:lnTo>
                  <a:lnTo>
                    <a:pt x="101" y="180"/>
                  </a:lnTo>
                  <a:lnTo>
                    <a:pt x="85" y="158"/>
                  </a:lnTo>
                  <a:lnTo>
                    <a:pt x="103" y="147"/>
                  </a:lnTo>
                  <a:close/>
                  <a:moveTo>
                    <a:pt x="73" y="98"/>
                  </a:moveTo>
                  <a:lnTo>
                    <a:pt x="89" y="123"/>
                  </a:lnTo>
                  <a:lnTo>
                    <a:pt x="71" y="133"/>
                  </a:lnTo>
                  <a:lnTo>
                    <a:pt x="57" y="109"/>
                  </a:lnTo>
                  <a:lnTo>
                    <a:pt x="73" y="98"/>
                  </a:lnTo>
                  <a:close/>
                  <a:moveTo>
                    <a:pt x="45" y="49"/>
                  </a:moveTo>
                  <a:lnTo>
                    <a:pt x="59" y="74"/>
                  </a:lnTo>
                  <a:lnTo>
                    <a:pt x="44" y="84"/>
                  </a:lnTo>
                  <a:lnTo>
                    <a:pt x="28" y="60"/>
                  </a:lnTo>
                  <a:lnTo>
                    <a:pt x="45" y="49"/>
                  </a:lnTo>
                  <a:close/>
                  <a:moveTo>
                    <a:pt x="16" y="0"/>
                  </a:moveTo>
                  <a:lnTo>
                    <a:pt x="31" y="25"/>
                  </a:lnTo>
                  <a:lnTo>
                    <a:pt x="14" y="35"/>
                  </a:lnTo>
                  <a:lnTo>
                    <a:pt x="0" y="11"/>
                  </a:lnTo>
                  <a:lnTo>
                    <a:pt x="16"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3" name="Freeform 13"/>
            <p:cNvSpPr>
              <a:spLocks/>
            </p:cNvSpPr>
            <p:nvPr/>
          </p:nvSpPr>
          <p:spPr bwMode="auto">
            <a:xfrm>
              <a:off x="1557939" y="2422882"/>
              <a:ext cx="69492" cy="58491"/>
            </a:xfrm>
            <a:custGeom>
              <a:avLst/>
              <a:gdLst>
                <a:gd name="T0" fmla="*/ 15 w 31"/>
                <a:gd name="T1" fmla="*/ 0 h 26"/>
                <a:gd name="T2" fmla="*/ 31 w 31"/>
                <a:gd name="T3" fmla="*/ 26 h 26"/>
                <a:gd name="T4" fmla="*/ 1 w 31"/>
                <a:gd name="T5" fmla="*/ 26 h 26"/>
                <a:gd name="T6" fmla="*/ 1 w 31"/>
                <a:gd name="T7" fmla="*/ 12 h 26"/>
                <a:gd name="T8" fmla="*/ 0 w 31"/>
                <a:gd name="T9" fmla="*/ 9 h 26"/>
                <a:gd name="T10" fmla="*/ 1 w 31"/>
                <a:gd name="T11" fmla="*/ 9 h 26"/>
                <a:gd name="T12" fmla="*/ 1 w 31"/>
                <a:gd name="T13" fmla="*/ 7 h 26"/>
                <a:gd name="T14" fmla="*/ 3 w 31"/>
                <a:gd name="T15" fmla="*/ 7 h 26"/>
                <a:gd name="T16" fmla="*/ 15 w 31"/>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15" y="0"/>
                  </a:moveTo>
                  <a:lnTo>
                    <a:pt x="31" y="26"/>
                  </a:lnTo>
                  <a:lnTo>
                    <a:pt x="1" y="26"/>
                  </a:lnTo>
                  <a:lnTo>
                    <a:pt x="1" y="12"/>
                  </a:lnTo>
                  <a:lnTo>
                    <a:pt x="0" y="9"/>
                  </a:lnTo>
                  <a:lnTo>
                    <a:pt x="1" y="9"/>
                  </a:lnTo>
                  <a:lnTo>
                    <a:pt x="1" y="7"/>
                  </a:lnTo>
                  <a:lnTo>
                    <a:pt x="3" y="7"/>
                  </a:lnTo>
                  <a:lnTo>
                    <a:pt x="15"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4" name="Freeform 14"/>
            <p:cNvSpPr>
              <a:spLocks noEditPoints="1"/>
            </p:cNvSpPr>
            <p:nvPr/>
          </p:nvSpPr>
          <p:spPr bwMode="auto">
            <a:xfrm>
              <a:off x="127773" y="2438630"/>
              <a:ext cx="1369643" cy="42744"/>
            </a:xfrm>
            <a:custGeom>
              <a:avLst/>
              <a:gdLst>
                <a:gd name="T0" fmla="*/ 585 w 611"/>
                <a:gd name="T1" fmla="*/ 0 h 19"/>
                <a:gd name="T2" fmla="*/ 611 w 611"/>
                <a:gd name="T3" fmla="*/ 0 h 19"/>
                <a:gd name="T4" fmla="*/ 611 w 611"/>
                <a:gd name="T5" fmla="*/ 19 h 19"/>
                <a:gd name="T6" fmla="*/ 585 w 611"/>
                <a:gd name="T7" fmla="*/ 19 h 19"/>
                <a:gd name="T8" fmla="*/ 585 w 611"/>
                <a:gd name="T9" fmla="*/ 0 h 19"/>
                <a:gd name="T10" fmla="*/ 533 w 611"/>
                <a:gd name="T11" fmla="*/ 0 h 19"/>
                <a:gd name="T12" fmla="*/ 559 w 611"/>
                <a:gd name="T13" fmla="*/ 0 h 19"/>
                <a:gd name="T14" fmla="*/ 559 w 611"/>
                <a:gd name="T15" fmla="*/ 19 h 19"/>
                <a:gd name="T16" fmla="*/ 533 w 611"/>
                <a:gd name="T17" fmla="*/ 19 h 19"/>
                <a:gd name="T18" fmla="*/ 533 w 611"/>
                <a:gd name="T19" fmla="*/ 0 h 19"/>
                <a:gd name="T20" fmla="*/ 479 w 611"/>
                <a:gd name="T21" fmla="*/ 0 h 19"/>
                <a:gd name="T22" fmla="*/ 505 w 611"/>
                <a:gd name="T23" fmla="*/ 0 h 19"/>
                <a:gd name="T24" fmla="*/ 505 w 611"/>
                <a:gd name="T25" fmla="*/ 19 h 19"/>
                <a:gd name="T26" fmla="*/ 479 w 611"/>
                <a:gd name="T27" fmla="*/ 19 h 19"/>
                <a:gd name="T28" fmla="*/ 479 w 611"/>
                <a:gd name="T29" fmla="*/ 0 h 19"/>
                <a:gd name="T30" fmla="*/ 426 w 611"/>
                <a:gd name="T31" fmla="*/ 0 h 19"/>
                <a:gd name="T32" fmla="*/ 453 w 611"/>
                <a:gd name="T33" fmla="*/ 0 h 19"/>
                <a:gd name="T34" fmla="*/ 453 w 611"/>
                <a:gd name="T35" fmla="*/ 19 h 19"/>
                <a:gd name="T36" fmla="*/ 426 w 611"/>
                <a:gd name="T37" fmla="*/ 19 h 19"/>
                <a:gd name="T38" fmla="*/ 426 w 611"/>
                <a:gd name="T39" fmla="*/ 0 h 19"/>
                <a:gd name="T40" fmla="*/ 372 w 611"/>
                <a:gd name="T41" fmla="*/ 0 h 19"/>
                <a:gd name="T42" fmla="*/ 400 w 611"/>
                <a:gd name="T43" fmla="*/ 0 h 19"/>
                <a:gd name="T44" fmla="*/ 400 w 611"/>
                <a:gd name="T45" fmla="*/ 19 h 19"/>
                <a:gd name="T46" fmla="*/ 372 w 611"/>
                <a:gd name="T47" fmla="*/ 19 h 19"/>
                <a:gd name="T48" fmla="*/ 372 w 611"/>
                <a:gd name="T49" fmla="*/ 0 h 19"/>
                <a:gd name="T50" fmla="*/ 320 w 611"/>
                <a:gd name="T51" fmla="*/ 0 h 19"/>
                <a:gd name="T52" fmla="*/ 346 w 611"/>
                <a:gd name="T53" fmla="*/ 0 h 19"/>
                <a:gd name="T54" fmla="*/ 346 w 611"/>
                <a:gd name="T55" fmla="*/ 19 h 19"/>
                <a:gd name="T56" fmla="*/ 320 w 611"/>
                <a:gd name="T57" fmla="*/ 19 h 19"/>
                <a:gd name="T58" fmla="*/ 320 w 611"/>
                <a:gd name="T59" fmla="*/ 0 h 19"/>
                <a:gd name="T60" fmla="*/ 266 w 611"/>
                <a:gd name="T61" fmla="*/ 0 h 19"/>
                <a:gd name="T62" fmla="*/ 294 w 611"/>
                <a:gd name="T63" fmla="*/ 0 h 19"/>
                <a:gd name="T64" fmla="*/ 294 w 611"/>
                <a:gd name="T65" fmla="*/ 19 h 19"/>
                <a:gd name="T66" fmla="*/ 266 w 611"/>
                <a:gd name="T67" fmla="*/ 19 h 19"/>
                <a:gd name="T68" fmla="*/ 266 w 611"/>
                <a:gd name="T69" fmla="*/ 0 h 19"/>
                <a:gd name="T70" fmla="*/ 213 w 611"/>
                <a:gd name="T71" fmla="*/ 0 h 19"/>
                <a:gd name="T72" fmla="*/ 240 w 611"/>
                <a:gd name="T73" fmla="*/ 0 h 19"/>
                <a:gd name="T74" fmla="*/ 240 w 611"/>
                <a:gd name="T75" fmla="*/ 19 h 19"/>
                <a:gd name="T76" fmla="*/ 213 w 611"/>
                <a:gd name="T77" fmla="*/ 19 h 19"/>
                <a:gd name="T78" fmla="*/ 213 w 611"/>
                <a:gd name="T79" fmla="*/ 0 h 19"/>
                <a:gd name="T80" fmla="*/ 161 w 611"/>
                <a:gd name="T81" fmla="*/ 0 h 19"/>
                <a:gd name="T82" fmla="*/ 187 w 611"/>
                <a:gd name="T83" fmla="*/ 0 h 19"/>
                <a:gd name="T84" fmla="*/ 187 w 611"/>
                <a:gd name="T85" fmla="*/ 19 h 19"/>
                <a:gd name="T86" fmla="*/ 161 w 611"/>
                <a:gd name="T87" fmla="*/ 19 h 19"/>
                <a:gd name="T88" fmla="*/ 161 w 611"/>
                <a:gd name="T89" fmla="*/ 0 h 19"/>
                <a:gd name="T90" fmla="*/ 107 w 611"/>
                <a:gd name="T91" fmla="*/ 0 h 19"/>
                <a:gd name="T92" fmla="*/ 133 w 611"/>
                <a:gd name="T93" fmla="*/ 0 h 19"/>
                <a:gd name="T94" fmla="*/ 133 w 611"/>
                <a:gd name="T95" fmla="*/ 19 h 19"/>
                <a:gd name="T96" fmla="*/ 107 w 611"/>
                <a:gd name="T97" fmla="*/ 19 h 19"/>
                <a:gd name="T98" fmla="*/ 107 w 611"/>
                <a:gd name="T99" fmla="*/ 0 h 19"/>
                <a:gd name="T100" fmla="*/ 54 w 611"/>
                <a:gd name="T101" fmla="*/ 0 h 19"/>
                <a:gd name="T102" fmla="*/ 81 w 611"/>
                <a:gd name="T103" fmla="*/ 0 h 19"/>
                <a:gd name="T104" fmla="*/ 81 w 611"/>
                <a:gd name="T105" fmla="*/ 19 h 19"/>
                <a:gd name="T106" fmla="*/ 54 w 611"/>
                <a:gd name="T107" fmla="*/ 19 h 19"/>
                <a:gd name="T108" fmla="*/ 54 w 611"/>
                <a:gd name="T109" fmla="*/ 0 h 19"/>
                <a:gd name="T110" fmla="*/ 0 w 611"/>
                <a:gd name="T111" fmla="*/ 0 h 19"/>
                <a:gd name="T112" fmla="*/ 27 w 611"/>
                <a:gd name="T113" fmla="*/ 0 h 19"/>
                <a:gd name="T114" fmla="*/ 27 w 611"/>
                <a:gd name="T115" fmla="*/ 19 h 19"/>
                <a:gd name="T116" fmla="*/ 0 w 611"/>
                <a:gd name="T117" fmla="*/ 19 h 19"/>
                <a:gd name="T118" fmla="*/ 0 w 611"/>
                <a:gd name="T1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1" h="19">
                  <a:moveTo>
                    <a:pt x="585" y="0"/>
                  </a:moveTo>
                  <a:lnTo>
                    <a:pt x="611" y="0"/>
                  </a:lnTo>
                  <a:lnTo>
                    <a:pt x="611" y="19"/>
                  </a:lnTo>
                  <a:lnTo>
                    <a:pt x="585" y="19"/>
                  </a:lnTo>
                  <a:lnTo>
                    <a:pt x="585" y="0"/>
                  </a:lnTo>
                  <a:close/>
                  <a:moveTo>
                    <a:pt x="533" y="0"/>
                  </a:moveTo>
                  <a:lnTo>
                    <a:pt x="559" y="0"/>
                  </a:lnTo>
                  <a:lnTo>
                    <a:pt x="559" y="19"/>
                  </a:lnTo>
                  <a:lnTo>
                    <a:pt x="533" y="19"/>
                  </a:lnTo>
                  <a:lnTo>
                    <a:pt x="533" y="0"/>
                  </a:lnTo>
                  <a:close/>
                  <a:moveTo>
                    <a:pt x="479" y="0"/>
                  </a:moveTo>
                  <a:lnTo>
                    <a:pt x="505" y="0"/>
                  </a:lnTo>
                  <a:lnTo>
                    <a:pt x="505" y="19"/>
                  </a:lnTo>
                  <a:lnTo>
                    <a:pt x="479" y="19"/>
                  </a:lnTo>
                  <a:lnTo>
                    <a:pt x="479" y="0"/>
                  </a:lnTo>
                  <a:close/>
                  <a:moveTo>
                    <a:pt x="426" y="0"/>
                  </a:moveTo>
                  <a:lnTo>
                    <a:pt x="453" y="0"/>
                  </a:lnTo>
                  <a:lnTo>
                    <a:pt x="453" y="19"/>
                  </a:lnTo>
                  <a:lnTo>
                    <a:pt x="426" y="19"/>
                  </a:lnTo>
                  <a:lnTo>
                    <a:pt x="426" y="0"/>
                  </a:lnTo>
                  <a:close/>
                  <a:moveTo>
                    <a:pt x="372" y="0"/>
                  </a:moveTo>
                  <a:lnTo>
                    <a:pt x="400" y="0"/>
                  </a:lnTo>
                  <a:lnTo>
                    <a:pt x="400" y="19"/>
                  </a:lnTo>
                  <a:lnTo>
                    <a:pt x="372" y="19"/>
                  </a:lnTo>
                  <a:lnTo>
                    <a:pt x="372" y="0"/>
                  </a:lnTo>
                  <a:close/>
                  <a:moveTo>
                    <a:pt x="320" y="0"/>
                  </a:moveTo>
                  <a:lnTo>
                    <a:pt x="346" y="0"/>
                  </a:lnTo>
                  <a:lnTo>
                    <a:pt x="346" y="19"/>
                  </a:lnTo>
                  <a:lnTo>
                    <a:pt x="320" y="19"/>
                  </a:lnTo>
                  <a:lnTo>
                    <a:pt x="320" y="0"/>
                  </a:lnTo>
                  <a:close/>
                  <a:moveTo>
                    <a:pt x="266" y="0"/>
                  </a:moveTo>
                  <a:lnTo>
                    <a:pt x="294" y="0"/>
                  </a:lnTo>
                  <a:lnTo>
                    <a:pt x="294" y="19"/>
                  </a:lnTo>
                  <a:lnTo>
                    <a:pt x="266" y="19"/>
                  </a:lnTo>
                  <a:lnTo>
                    <a:pt x="266" y="0"/>
                  </a:lnTo>
                  <a:close/>
                  <a:moveTo>
                    <a:pt x="213" y="0"/>
                  </a:moveTo>
                  <a:lnTo>
                    <a:pt x="240" y="0"/>
                  </a:lnTo>
                  <a:lnTo>
                    <a:pt x="240" y="19"/>
                  </a:lnTo>
                  <a:lnTo>
                    <a:pt x="213" y="19"/>
                  </a:lnTo>
                  <a:lnTo>
                    <a:pt x="213" y="0"/>
                  </a:lnTo>
                  <a:close/>
                  <a:moveTo>
                    <a:pt x="161" y="0"/>
                  </a:moveTo>
                  <a:lnTo>
                    <a:pt x="187" y="0"/>
                  </a:lnTo>
                  <a:lnTo>
                    <a:pt x="187" y="19"/>
                  </a:lnTo>
                  <a:lnTo>
                    <a:pt x="161" y="19"/>
                  </a:lnTo>
                  <a:lnTo>
                    <a:pt x="161" y="0"/>
                  </a:lnTo>
                  <a:close/>
                  <a:moveTo>
                    <a:pt x="107" y="0"/>
                  </a:moveTo>
                  <a:lnTo>
                    <a:pt x="133" y="0"/>
                  </a:lnTo>
                  <a:lnTo>
                    <a:pt x="133" y="19"/>
                  </a:lnTo>
                  <a:lnTo>
                    <a:pt x="107" y="19"/>
                  </a:lnTo>
                  <a:lnTo>
                    <a:pt x="107" y="0"/>
                  </a:lnTo>
                  <a:close/>
                  <a:moveTo>
                    <a:pt x="54" y="0"/>
                  </a:moveTo>
                  <a:lnTo>
                    <a:pt x="81" y="0"/>
                  </a:lnTo>
                  <a:lnTo>
                    <a:pt x="81" y="19"/>
                  </a:lnTo>
                  <a:lnTo>
                    <a:pt x="54" y="19"/>
                  </a:lnTo>
                  <a:lnTo>
                    <a:pt x="54" y="0"/>
                  </a:lnTo>
                  <a:close/>
                  <a:moveTo>
                    <a:pt x="0" y="0"/>
                  </a:moveTo>
                  <a:lnTo>
                    <a:pt x="27" y="0"/>
                  </a:lnTo>
                  <a:lnTo>
                    <a:pt x="27" y="19"/>
                  </a:lnTo>
                  <a:lnTo>
                    <a:pt x="0" y="19"/>
                  </a:lnTo>
                  <a:lnTo>
                    <a:pt x="0"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5" name="Freeform 15"/>
            <p:cNvSpPr>
              <a:spLocks/>
            </p:cNvSpPr>
            <p:nvPr/>
          </p:nvSpPr>
          <p:spPr bwMode="auto">
            <a:xfrm>
              <a:off x="1553456" y="2422882"/>
              <a:ext cx="69492" cy="58491"/>
            </a:xfrm>
            <a:custGeom>
              <a:avLst/>
              <a:gdLst>
                <a:gd name="T0" fmla="*/ 16 w 31"/>
                <a:gd name="T1" fmla="*/ 0 h 26"/>
                <a:gd name="T2" fmla="*/ 28 w 31"/>
                <a:gd name="T3" fmla="*/ 7 h 26"/>
                <a:gd name="T4" fmla="*/ 31 w 31"/>
                <a:gd name="T5" fmla="*/ 7 h 26"/>
                <a:gd name="T6" fmla="*/ 31 w 31"/>
                <a:gd name="T7" fmla="*/ 9 h 26"/>
                <a:gd name="T8" fmla="*/ 31 w 31"/>
                <a:gd name="T9" fmla="*/ 9 h 26"/>
                <a:gd name="T10" fmla="*/ 31 w 31"/>
                <a:gd name="T11" fmla="*/ 12 h 26"/>
                <a:gd name="T12" fmla="*/ 31 w 31"/>
                <a:gd name="T13" fmla="*/ 26 h 26"/>
                <a:gd name="T14" fmla="*/ 0 w 31"/>
                <a:gd name="T15" fmla="*/ 26 h 26"/>
                <a:gd name="T16" fmla="*/ 16 w 31"/>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16" y="0"/>
                  </a:moveTo>
                  <a:lnTo>
                    <a:pt x="28" y="7"/>
                  </a:lnTo>
                  <a:lnTo>
                    <a:pt x="31" y="7"/>
                  </a:lnTo>
                  <a:lnTo>
                    <a:pt x="31" y="9"/>
                  </a:lnTo>
                  <a:lnTo>
                    <a:pt x="31" y="9"/>
                  </a:lnTo>
                  <a:lnTo>
                    <a:pt x="31" y="12"/>
                  </a:lnTo>
                  <a:lnTo>
                    <a:pt x="31" y="26"/>
                  </a:lnTo>
                  <a:lnTo>
                    <a:pt x="0" y="26"/>
                  </a:lnTo>
                  <a:lnTo>
                    <a:pt x="16"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6" name="Freeform 16"/>
            <p:cNvSpPr>
              <a:spLocks noEditPoints="1"/>
            </p:cNvSpPr>
            <p:nvPr/>
          </p:nvSpPr>
          <p:spPr bwMode="auto">
            <a:xfrm>
              <a:off x="1620705" y="1217065"/>
              <a:ext cx="715084" cy="1172072"/>
            </a:xfrm>
            <a:custGeom>
              <a:avLst/>
              <a:gdLst>
                <a:gd name="T0" fmla="*/ 14 w 319"/>
                <a:gd name="T1" fmla="*/ 487 h 521"/>
                <a:gd name="T2" fmla="*/ 31 w 319"/>
                <a:gd name="T3" fmla="*/ 498 h 521"/>
                <a:gd name="T4" fmla="*/ 17 w 319"/>
                <a:gd name="T5" fmla="*/ 521 h 521"/>
                <a:gd name="T6" fmla="*/ 0 w 319"/>
                <a:gd name="T7" fmla="*/ 512 h 521"/>
                <a:gd name="T8" fmla="*/ 14 w 319"/>
                <a:gd name="T9" fmla="*/ 487 h 521"/>
                <a:gd name="T10" fmla="*/ 43 w 319"/>
                <a:gd name="T11" fmla="*/ 439 h 521"/>
                <a:gd name="T12" fmla="*/ 61 w 319"/>
                <a:gd name="T13" fmla="*/ 449 h 521"/>
                <a:gd name="T14" fmla="*/ 45 w 319"/>
                <a:gd name="T15" fmla="*/ 473 h 521"/>
                <a:gd name="T16" fmla="*/ 29 w 319"/>
                <a:gd name="T17" fmla="*/ 463 h 521"/>
                <a:gd name="T18" fmla="*/ 43 w 319"/>
                <a:gd name="T19" fmla="*/ 439 h 521"/>
                <a:gd name="T20" fmla="*/ 71 w 319"/>
                <a:gd name="T21" fmla="*/ 390 h 521"/>
                <a:gd name="T22" fmla="*/ 89 w 319"/>
                <a:gd name="T23" fmla="*/ 400 h 521"/>
                <a:gd name="T24" fmla="*/ 75 w 319"/>
                <a:gd name="T25" fmla="*/ 425 h 521"/>
                <a:gd name="T26" fmla="*/ 57 w 319"/>
                <a:gd name="T27" fmla="*/ 414 h 521"/>
                <a:gd name="T28" fmla="*/ 71 w 319"/>
                <a:gd name="T29" fmla="*/ 390 h 521"/>
                <a:gd name="T30" fmla="*/ 101 w 319"/>
                <a:gd name="T31" fmla="*/ 341 h 521"/>
                <a:gd name="T32" fmla="*/ 118 w 319"/>
                <a:gd name="T33" fmla="*/ 351 h 521"/>
                <a:gd name="T34" fmla="*/ 103 w 319"/>
                <a:gd name="T35" fmla="*/ 376 h 521"/>
                <a:gd name="T36" fmla="*/ 87 w 319"/>
                <a:gd name="T37" fmla="*/ 365 h 521"/>
                <a:gd name="T38" fmla="*/ 101 w 319"/>
                <a:gd name="T39" fmla="*/ 341 h 521"/>
                <a:gd name="T40" fmla="*/ 131 w 319"/>
                <a:gd name="T41" fmla="*/ 292 h 521"/>
                <a:gd name="T42" fmla="*/ 146 w 319"/>
                <a:gd name="T43" fmla="*/ 302 h 521"/>
                <a:gd name="T44" fmla="*/ 132 w 319"/>
                <a:gd name="T45" fmla="*/ 327 h 521"/>
                <a:gd name="T46" fmla="*/ 115 w 319"/>
                <a:gd name="T47" fmla="*/ 316 h 521"/>
                <a:gd name="T48" fmla="*/ 131 w 319"/>
                <a:gd name="T49" fmla="*/ 292 h 521"/>
                <a:gd name="T50" fmla="*/ 158 w 319"/>
                <a:gd name="T51" fmla="*/ 245 h 521"/>
                <a:gd name="T52" fmla="*/ 176 w 319"/>
                <a:gd name="T53" fmla="*/ 254 h 521"/>
                <a:gd name="T54" fmla="*/ 160 w 319"/>
                <a:gd name="T55" fmla="*/ 278 h 521"/>
                <a:gd name="T56" fmla="*/ 144 w 319"/>
                <a:gd name="T57" fmla="*/ 267 h 521"/>
                <a:gd name="T58" fmla="*/ 158 w 319"/>
                <a:gd name="T59" fmla="*/ 245 h 521"/>
                <a:gd name="T60" fmla="*/ 188 w 319"/>
                <a:gd name="T61" fmla="*/ 196 h 521"/>
                <a:gd name="T62" fmla="*/ 204 w 319"/>
                <a:gd name="T63" fmla="*/ 205 h 521"/>
                <a:gd name="T64" fmla="*/ 190 w 319"/>
                <a:gd name="T65" fmla="*/ 229 h 521"/>
                <a:gd name="T66" fmla="*/ 172 w 319"/>
                <a:gd name="T67" fmla="*/ 220 h 521"/>
                <a:gd name="T68" fmla="*/ 188 w 319"/>
                <a:gd name="T69" fmla="*/ 196 h 521"/>
                <a:gd name="T70" fmla="*/ 216 w 319"/>
                <a:gd name="T71" fmla="*/ 147 h 521"/>
                <a:gd name="T72" fmla="*/ 234 w 319"/>
                <a:gd name="T73" fmla="*/ 158 h 521"/>
                <a:gd name="T74" fmla="*/ 218 w 319"/>
                <a:gd name="T75" fmla="*/ 180 h 521"/>
                <a:gd name="T76" fmla="*/ 202 w 319"/>
                <a:gd name="T77" fmla="*/ 171 h 521"/>
                <a:gd name="T78" fmla="*/ 216 w 319"/>
                <a:gd name="T79" fmla="*/ 147 h 521"/>
                <a:gd name="T80" fmla="*/ 246 w 319"/>
                <a:gd name="T81" fmla="*/ 98 h 521"/>
                <a:gd name="T82" fmla="*/ 261 w 319"/>
                <a:gd name="T83" fmla="*/ 109 h 521"/>
                <a:gd name="T84" fmla="*/ 248 w 319"/>
                <a:gd name="T85" fmla="*/ 133 h 521"/>
                <a:gd name="T86" fmla="*/ 230 w 319"/>
                <a:gd name="T87" fmla="*/ 123 h 521"/>
                <a:gd name="T88" fmla="*/ 246 w 319"/>
                <a:gd name="T89" fmla="*/ 98 h 521"/>
                <a:gd name="T90" fmla="*/ 274 w 319"/>
                <a:gd name="T91" fmla="*/ 49 h 521"/>
                <a:gd name="T92" fmla="*/ 291 w 319"/>
                <a:gd name="T93" fmla="*/ 60 h 521"/>
                <a:gd name="T94" fmla="*/ 277 w 319"/>
                <a:gd name="T95" fmla="*/ 84 h 521"/>
                <a:gd name="T96" fmla="*/ 260 w 319"/>
                <a:gd name="T97" fmla="*/ 74 h 521"/>
                <a:gd name="T98" fmla="*/ 274 w 319"/>
                <a:gd name="T99" fmla="*/ 49 h 521"/>
                <a:gd name="T100" fmla="*/ 303 w 319"/>
                <a:gd name="T101" fmla="*/ 0 h 521"/>
                <a:gd name="T102" fmla="*/ 319 w 319"/>
                <a:gd name="T103" fmla="*/ 11 h 521"/>
                <a:gd name="T104" fmla="*/ 305 w 319"/>
                <a:gd name="T105" fmla="*/ 35 h 521"/>
                <a:gd name="T106" fmla="*/ 289 w 319"/>
                <a:gd name="T107" fmla="*/ 25 h 521"/>
                <a:gd name="T108" fmla="*/ 303 w 319"/>
                <a:gd name="T10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9" h="521">
                  <a:moveTo>
                    <a:pt x="14" y="487"/>
                  </a:moveTo>
                  <a:lnTo>
                    <a:pt x="31" y="498"/>
                  </a:lnTo>
                  <a:lnTo>
                    <a:pt x="17" y="521"/>
                  </a:lnTo>
                  <a:lnTo>
                    <a:pt x="0" y="512"/>
                  </a:lnTo>
                  <a:lnTo>
                    <a:pt x="14" y="487"/>
                  </a:lnTo>
                  <a:close/>
                  <a:moveTo>
                    <a:pt x="43" y="439"/>
                  </a:moveTo>
                  <a:lnTo>
                    <a:pt x="61" y="449"/>
                  </a:lnTo>
                  <a:lnTo>
                    <a:pt x="45" y="473"/>
                  </a:lnTo>
                  <a:lnTo>
                    <a:pt x="29" y="463"/>
                  </a:lnTo>
                  <a:lnTo>
                    <a:pt x="43" y="439"/>
                  </a:lnTo>
                  <a:close/>
                  <a:moveTo>
                    <a:pt x="71" y="390"/>
                  </a:moveTo>
                  <a:lnTo>
                    <a:pt x="89" y="400"/>
                  </a:lnTo>
                  <a:lnTo>
                    <a:pt x="75" y="425"/>
                  </a:lnTo>
                  <a:lnTo>
                    <a:pt x="57" y="414"/>
                  </a:lnTo>
                  <a:lnTo>
                    <a:pt x="71" y="390"/>
                  </a:lnTo>
                  <a:close/>
                  <a:moveTo>
                    <a:pt x="101" y="341"/>
                  </a:moveTo>
                  <a:lnTo>
                    <a:pt x="118" y="351"/>
                  </a:lnTo>
                  <a:lnTo>
                    <a:pt x="103" y="376"/>
                  </a:lnTo>
                  <a:lnTo>
                    <a:pt x="87" y="365"/>
                  </a:lnTo>
                  <a:lnTo>
                    <a:pt x="101" y="341"/>
                  </a:lnTo>
                  <a:close/>
                  <a:moveTo>
                    <a:pt x="131" y="292"/>
                  </a:moveTo>
                  <a:lnTo>
                    <a:pt x="146" y="302"/>
                  </a:lnTo>
                  <a:lnTo>
                    <a:pt x="132" y="327"/>
                  </a:lnTo>
                  <a:lnTo>
                    <a:pt x="115" y="316"/>
                  </a:lnTo>
                  <a:lnTo>
                    <a:pt x="131" y="292"/>
                  </a:lnTo>
                  <a:close/>
                  <a:moveTo>
                    <a:pt x="158" y="245"/>
                  </a:moveTo>
                  <a:lnTo>
                    <a:pt x="176" y="254"/>
                  </a:lnTo>
                  <a:lnTo>
                    <a:pt x="160" y="278"/>
                  </a:lnTo>
                  <a:lnTo>
                    <a:pt x="144" y="267"/>
                  </a:lnTo>
                  <a:lnTo>
                    <a:pt x="158" y="245"/>
                  </a:lnTo>
                  <a:close/>
                  <a:moveTo>
                    <a:pt x="188" y="196"/>
                  </a:moveTo>
                  <a:lnTo>
                    <a:pt x="204" y="205"/>
                  </a:lnTo>
                  <a:lnTo>
                    <a:pt x="190" y="229"/>
                  </a:lnTo>
                  <a:lnTo>
                    <a:pt x="172" y="220"/>
                  </a:lnTo>
                  <a:lnTo>
                    <a:pt x="188" y="196"/>
                  </a:lnTo>
                  <a:close/>
                  <a:moveTo>
                    <a:pt x="216" y="147"/>
                  </a:moveTo>
                  <a:lnTo>
                    <a:pt x="234" y="158"/>
                  </a:lnTo>
                  <a:lnTo>
                    <a:pt x="218" y="180"/>
                  </a:lnTo>
                  <a:lnTo>
                    <a:pt x="202" y="171"/>
                  </a:lnTo>
                  <a:lnTo>
                    <a:pt x="216" y="147"/>
                  </a:lnTo>
                  <a:close/>
                  <a:moveTo>
                    <a:pt x="246" y="98"/>
                  </a:moveTo>
                  <a:lnTo>
                    <a:pt x="261" y="109"/>
                  </a:lnTo>
                  <a:lnTo>
                    <a:pt x="248" y="133"/>
                  </a:lnTo>
                  <a:lnTo>
                    <a:pt x="230" y="123"/>
                  </a:lnTo>
                  <a:lnTo>
                    <a:pt x="246" y="98"/>
                  </a:lnTo>
                  <a:close/>
                  <a:moveTo>
                    <a:pt x="274" y="49"/>
                  </a:moveTo>
                  <a:lnTo>
                    <a:pt x="291" y="60"/>
                  </a:lnTo>
                  <a:lnTo>
                    <a:pt x="277" y="84"/>
                  </a:lnTo>
                  <a:lnTo>
                    <a:pt x="260" y="74"/>
                  </a:lnTo>
                  <a:lnTo>
                    <a:pt x="274" y="49"/>
                  </a:lnTo>
                  <a:close/>
                  <a:moveTo>
                    <a:pt x="303" y="0"/>
                  </a:moveTo>
                  <a:lnTo>
                    <a:pt x="319" y="11"/>
                  </a:lnTo>
                  <a:lnTo>
                    <a:pt x="305" y="35"/>
                  </a:lnTo>
                  <a:lnTo>
                    <a:pt x="289" y="25"/>
                  </a:lnTo>
                  <a:lnTo>
                    <a:pt x="303"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7" name="Freeform 17"/>
            <p:cNvSpPr>
              <a:spLocks/>
            </p:cNvSpPr>
            <p:nvPr/>
          </p:nvSpPr>
          <p:spPr bwMode="auto">
            <a:xfrm>
              <a:off x="2331304" y="1104582"/>
              <a:ext cx="71732" cy="83238"/>
            </a:xfrm>
            <a:custGeom>
              <a:avLst/>
              <a:gdLst>
                <a:gd name="T0" fmla="*/ 16 w 32"/>
                <a:gd name="T1" fmla="*/ 0 h 37"/>
                <a:gd name="T2" fmla="*/ 32 w 32"/>
                <a:gd name="T3" fmla="*/ 26 h 37"/>
                <a:gd name="T4" fmla="*/ 18 w 32"/>
                <a:gd name="T5" fmla="*/ 35 h 37"/>
                <a:gd name="T6" fmla="*/ 18 w 32"/>
                <a:gd name="T7" fmla="*/ 37 h 37"/>
                <a:gd name="T8" fmla="*/ 16 w 32"/>
                <a:gd name="T9" fmla="*/ 37 h 37"/>
                <a:gd name="T10" fmla="*/ 14 w 32"/>
                <a:gd name="T11" fmla="*/ 37 h 37"/>
                <a:gd name="T12" fmla="*/ 13 w 32"/>
                <a:gd name="T13" fmla="*/ 35 h 37"/>
                <a:gd name="T14" fmla="*/ 0 w 32"/>
                <a:gd name="T15" fmla="*/ 26 h 37"/>
                <a:gd name="T16" fmla="*/ 16 w 32"/>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7">
                  <a:moveTo>
                    <a:pt x="16" y="0"/>
                  </a:moveTo>
                  <a:lnTo>
                    <a:pt x="32" y="26"/>
                  </a:lnTo>
                  <a:lnTo>
                    <a:pt x="18" y="35"/>
                  </a:lnTo>
                  <a:lnTo>
                    <a:pt x="18" y="37"/>
                  </a:lnTo>
                  <a:lnTo>
                    <a:pt x="16" y="37"/>
                  </a:lnTo>
                  <a:lnTo>
                    <a:pt x="14" y="37"/>
                  </a:lnTo>
                  <a:lnTo>
                    <a:pt x="13" y="35"/>
                  </a:lnTo>
                  <a:lnTo>
                    <a:pt x="0" y="26"/>
                  </a:lnTo>
                  <a:lnTo>
                    <a:pt x="16"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8" name="Freeform 18"/>
            <p:cNvSpPr>
              <a:spLocks noEditPoints="1"/>
            </p:cNvSpPr>
            <p:nvPr/>
          </p:nvSpPr>
          <p:spPr bwMode="auto">
            <a:xfrm>
              <a:off x="2394070" y="1217065"/>
              <a:ext cx="721808" cy="1172072"/>
            </a:xfrm>
            <a:custGeom>
              <a:avLst/>
              <a:gdLst>
                <a:gd name="T0" fmla="*/ 306 w 322"/>
                <a:gd name="T1" fmla="*/ 487 h 521"/>
                <a:gd name="T2" fmla="*/ 322 w 322"/>
                <a:gd name="T3" fmla="*/ 512 h 521"/>
                <a:gd name="T4" fmla="*/ 304 w 322"/>
                <a:gd name="T5" fmla="*/ 521 h 521"/>
                <a:gd name="T6" fmla="*/ 290 w 322"/>
                <a:gd name="T7" fmla="*/ 498 h 521"/>
                <a:gd name="T8" fmla="*/ 306 w 322"/>
                <a:gd name="T9" fmla="*/ 487 h 521"/>
                <a:gd name="T10" fmla="*/ 278 w 322"/>
                <a:gd name="T11" fmla="*/ 439 h 521"/>
                <a:gd name="T12" fmla="*/ 292 w 322"/>
                <a:gd name="T13" fmla="*/ 463 h 521"/>
                <a:gd name="T14" fmla="*/ 276 w 322"/>
                <a:gd name="T15" fmla="*/ 473 h 521"/>
                <a:gd name="T16" fmla="*/ 260 w 322"/>
                <a:gd name="T17" fmla="*/ 449 h 521"/>
                <a:gd name="T18" fmla="*/ 278 w 322"/>
                <a:gd name="T19" fmla="*/ 439 h 521"/>
                <a:gd name="T20" fmla="*/ 248 w 322"/>
                <a:gd name="T21" fmla="*/ 390 h 521"/>
                <a:gd name="T22" fmla="*/ 264 w 322"/>
                <a:gd name="T23" fmla="*/ 414 h 521"/>
                <a:gd name="T24" fmla="*/ 246 w 322"/>
                <a:gd name="T25" fmla="*/ 425 h 521"/>
                <a:gd name="T26" fmla="*/ 233 w 322"/>
                <a:gd name="T27" fmla="*/ 400 h 521"/>
                <a:gd name="T28" fmla="*/ 248 w 322"/>
                <a:gd name="T29" fmla="*/ 390 h 521"/>
                <a:gd name="T30" fmla="*/ 220 w 322"/>
                <a:gd name="T31" fmla="*/ 341 h 521"/>
                <a:gd name="T32" fmla="*/ 234 w 322"/>
                <a:gd name="T33" fmla="*/ 365 h 521"/>
                <a:gd name="T34" fmla="*/ 217 w 322"/>
                <a:gd name="T35" fmla="*/ 376 h 521"/>
                <a:gd name="T36" fmla="*/ 203 w 322"/>
                <a:gd name="T37" fmla="*/ 351 h 521"/>
                <a:gd name="T38" fmla="*/ 220 w 322"/>
                <a:gd name="T39" fmla="*/ 341 h 521"/>
                <a:gd name="T40" fmla="*/ 191 w 322"/>
                <a:gd name="T41" fmla="*/ 292 h 521"/>
                <a:gd name="T42" fmla="*/ 206 w 322"/>
                <a:gd name="T43" fmla="*/ 316 h 521"/>
                <a:gd name="T44" fmla="*/ 189 w 322"/>
                <a:gd name="T45" fmla="*/ 327 h 521"/>
                <a:gd name="T46" fmla="*/ 175 w 322"/>
                <a:gd name="T47" fmla="*/ 302 h 521"/>
                <a:gd name="T48" fmla="*/ 191 w 322"/>
                <a:gd name="T49" fmla="*/ 292 h 521"/>
                <a:gd name="T50" fmla="*/ 163 w 322"/>
                <a:gd name="T51" fmla="*/ 245 h 521"/>
                <a:gd name="T52" fmla="*/ 177 w 322"/>
                <a:gd name="T53" fmla="*/ 267 h 521"/>
                <a:gd name="T54" fmla="*/ 159 w 322"/>
                <a:gd name="T55" fmla="*/ 278 h 521"/>
                <a:gd name="T56" fmla="*/ 145 w 322"/>
                <a:gd name="T57" fmla="*/ 254 h 521"/>
                <a:gd name="T58" fmla="*/ 163 w 322"/>
                <a:gd name="T59" fmla="*/ 245 h 521"/>
                <a:gd name="T60" fmla="*/ 133 w 322"/>
                <a:gd name="T61" fmla="*/ 196 h 521"/>
                <a:gd name="T62" fmla="*/ 147 w 322"/>
                <a:gd name="T63" fmla="*/ 220 h 521"/>
                <a:gd name="T64" fmla="*/ 131 w 322"/>
                <a:gd name="T65" fmla="*/ 229 h 521"/>
                <a:gd name="T66" fmla="*/ 117 w 322"/>
                <a:gd name="T67" fmla="*/ 205 h 521"/>
                <a:gd name="T68" fmla="*/ 133 w 322"/>
                <a:gd name="T69" fmla="*/ 196 h 521"/>
                <a:gd name="T70" fmla="*/ 105 w 322"/>
                <a:gd name="T71" fmla="*/ 147 h 521"/>
                <a:gd name="T72" fmla="*/ 119 w 322"/>
                <a:gd name="T73" fmla="*/ 171 h 521"/>
                <a:gd name="T74" fmla="*/ 102 w 322"/>
                <a:gd name="T75" fmla="*/ 180 h 521"/>
                <a:gd name="T76" fmla="*/ 88 w 322"/>
                <a:gd name="T77" fmla="*/ 158 h 521"/>
                <a:gd name="T78" fmla="*/ 105 w 322"/>
                <a:gd name="T79" fmla="*/ 147 h 521"/>
                <a:gd name="T80" fmla="*/ 75 w 322"/>
                <a:gd name="T81" fmla="*/ 98 h 521"/>
                <a:gd name="T82" fmla="*/ 89 w 322"/>
                <a:gd name="T83" fmla="*/ 123 h 521"/>
                <a:gd name="T84" fmla="*/ 74 w 322"/>
                <a:gd name="T85" fmla="*/ 133 h 521"/>
                <a:gd name="T86" fmla="*/ 60 w 322"/>
                <a:gd name="T87" fmla="*/ 109 h 521"/>
                <a:gd name="T88" fmla="*/ 75 w 322"/>
                <a:gd name="T89" fmla="*/ 98 h 521"/>
                <a:gd name="T90" fmla="*/ 47 w 322"/>
                <a:gd name="T91" fmla="*/ 49 h 521"/>
                <a:gd name="T92" fmla="*/ 61 w 322"/>
                <a:gd name="T93" fmla="*/ 74 h 521"/>
                <a:gd name="T94" fmla="*/ 44 w 322"/>
                <a:gd name="T95" fmla="*/ 84 h 521"/>
                <a:gd name="T96" fmla="*/ 30 w 322"/>
                <a:gd name="T97" fmla="*/ 60 h 521"/>
                <a:gd name="T98" fmla="*/ 47 w 322"/>
                <a:gd name="T99" fmla="*/ 49 h 521"/>
                <a:gd name="T100" fmla="*/ 18 w 322"/>
                <a:gd name="T101" fmla="*/ 0 h 521"/>
                <a:gd name="T102" fmla="*/ 32 w 322"/>
                <a:gd name="T103" fmla="*/ 25 h 521"/>
                <a:gd name="T104" fmla="*/ 16 w 322"/>
                <a:gd name="T105" fmla="*/ 35 h 521"/>
                <a:gd name="T106" fmla="*/ 0 w 322"/>
                <a:gd name="T107" fmla="*/ 11 h 521"/>
                <a:gd name="T108" fmla="*/ 18 w 322"/>
                <a:gd name="T10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2" h="521">
                  <a:moveTo>
                    <a:pt x="306" y="487"/>
                  </a:moveTo>
                  <a:lnTo>
                    <a:pt x="322" y="512"/>
                  </a:lnTo>
                  <a:lnTo>
                    <a:pt x="304" y="521"/>
                  </a:lnTo>
                  <a:lnTo>
                    <a:pt x="290" y="498"/>
                  </a:lnTo>
                  <a:lnTo>
                    <a:pt x="306" y="487"/>
                  </a:lnTo>
                  <a:close/>
                  <a:moveTo>
                    <a:pt x="278" y="439"/>
                  </a:moveTo>
                  <a:lnTo>
                    <a:pt x="292" y="463"/>
                  </a:lnTo>
                  <a:lnTo>
                    <a:pt x="276" y="473"/>
                  </a:lnTo>
                  <a:lnTo>
                    <a:pt x="260" y="449"/>
                  </a:lnTo>
                  <a:lnTo>
                    <a:pt x="278" y="439"/>
                  </a:lnTo>
                  <a:close/>
                  <a:moveTo>
                    <a:pt x="248" y="390"/>
                  </a:moveTo>
                  <a:lnTo>
                    <a:pt x="264" y="414"/>
                  </a:lnTo>
                  <a:lnTo>
                    <a:pt x="246" y="425"/>
                  </a:lnTo>
                  <a:lnTo>
                    <a:pt x="233" y="400"/>
                  </a:lnTo>
                  <a:lnTo>
                    <a:pt x="248" y="390"/>
                  </a:lnTo>
                  <a:close/>
                  <a:moveTo>
                    <a:pt x="220" y="341"/>
                  </a:moveTo>
                  <a:lnTo>
                    <a:pt x="234" y="365"/>
                  </a:lnTo>
                  <a:lnTo>
                    <a:pt x="217" y="376"/>
                  </a:lnTo>
                  <a:lnTo>
                    <a:pt x="203" y="351"/>
                  </a:lnTo>
                  <a:lnTo>
                    <a:pt x="220" y="341"/>
                  </a:lnTo>
                  <a:close/>
                  <a:moveTo>
                    <a:pt x="191" y="292"/>
                  </a:moveTo>
                  <a:lnTo>
                    <a:pt x="206" y="316"/>
                  </a:lnTo>
                  <a:lnTo>
                    <a:pt x="189" y="327"/>
                  </a:lnTo>
                  <a:lnTo>
                    <a:pt x="175" y="302"/>
                  </a:lnTo>
                  <a:lnTo>
                    <a:pt x="191" y="292"/>
                  </a:lnTo>
                  <a:close/>
                  <a:moveTo>
                    <a:pt x="163" y="245"/>
                  </a:moveTo>
                  <a:lnTo>
                    <a:pt x="177" y="267"/>
                  </a:lnTo>
                  <a:lnTo>
                    <a:pt x="159" y="278"/>
                  </a:lnTo>
                  <a:lnTo>
                    <a:pt x="145" y="254"/>
                  </a:lnTo>
                  <a:lnTo>
                    <a:pt x="163" y="245"/>
                  </a:lnTo>
                  <a:close/>
                  <a:moveTo>
                    <a:pt x="133" y="196"/>
                  </a:moveTo>
                  <a:lnTo>
                    <a:pt x="147" y="220"/>
                  </a:lnTo>
                  <a:lnTo>
                    <a:pt x="131" y="229"/>
                  </a:lnTo>
                  <a:lnTo>
                    <a:pt x="117" y="205"/>
                  </a:lnTo>
                  <a:lnTo>
                    <a:pt x="133" y="196"/>
                  </a:lnTo>
                  <a:close/>
                  <a:moveTo>
                    <a:pt x="105" y="147"/>
                  </a:moveTo>
                  <a:lnTo>
                    <a:pt x="119" y="171"/>
                  </a:lnTo>
                  <a:lnTo>
                    <a:pt x="102" y="180"/>
                  </a:lnTo>
                  <a:lnTo>
                    <a:pt x="88" y="158"/>
                  </a:lnTo>
                  <a:lnTo>
                    <a:pt x="105" y="147"/>
                  </a:lnTo>
                  <a:close/>
                  <a:moveTo>
                    <a:pt x="75" y="98"/>
                  </a:moveTo>
                  <a:lnTo>
                    <a:pt x="89" y="123"/>
                  </a:lnTo>
                  <a:lnTo>
                    <a:pt x="74" y="133"/>
                  </a:lnTo>
                  <a:lnTo>
                    <a:pt x="60" y="109"/>
                  </a:lnTo>
                  <a:lnTo>
                    <a:pt x="75" y="98"/>
                  </a:lnTo>
                  <a:close/>
                  <a:moveTo>
                    <a:pt x="47" y="49"/>
                  </a:moveTo>
                  <a:lnTo>
                    <a:pt x="61" y="74"/>
                  </a:lnTo>
                  <a:lnTo>
                    <a:pt x="44" y="84"/>
                  </a:lnTo>
                  <a:lnTo>
                    <a:pt x="30" y="60"/>
                  </a:lnTo>
                  <a:lnTo>
                    <a:pt x="47" y="49"/>
                  </a:lnTo>
                  <a:close/>
                  <a:moveTo>
                    <a:pt x="18" y="0"/>
                  </a:moveTo>
                  <a:lnTo>
                    <a:pt x="32" y="25"/>
                  </a:lnTo>
                  <a:lnTo>
                    <a:pt x="16" y="35"/>
                  </a:lnTo>
                  <a:lnTo>
                    <a:pt x="0" y="11"/>
                  </a:lnTo>
                  <a:lnTo>
                    <a:pt x="18"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9" name="Freeform 19"/>
            <p:cNvSpPr>
              <a:spLocks/>
            </p:cNvSpPr>
            <p:nvPr/>
          </p:nvSpPr>
          <p:spPr bwMode="auto">
            <a:xfrm>
              <a:off x="3106912" y="2422882"/>
              <a:ext cx="73975" cy="58491"/>
            </a:xfrm>
            <a:custGeom>
              <a:avLst/>
              <a:gdLst>
                <a:gd name="T0" fmla="*/ 18 w 33"/>
                <a:gd name="T1" fmla="*/ 0 h 26"/>
                <a:gd name="T2" fmla="*/ 33 w 33"/>
                <a:gd name="T3" fmla="*/ 26 h 26"/>
                <a:gd name="T4" fmla="*/ 2 w 33"/>
                <a:gd name="T5" fmla="*/ 26 h 26"/>
                <a:gd name="T6" fmla="*/ 2 w 33"/>
                <a:gd name="T7" fmla="*/ 12 h 26"/>
                <a:gd name="T8" fmla="*/ 0 w 33"/>
                <a:gd name="T9" fmla="*/ 9 h 26"/>
                <a:gd name="T10" fmla="*/ 2 w 33"/>
                <a:gd name="T11" fmla="*/ 9 h 26"/>
                <a:gd name="T12" fmla="*/ 2 w 33"/>
                <a:gd name="T13" fmla="*/ 7 h 26"/>
                <a:gd name="T14" fmla="*/ 5 w 33"/>
                <a:gd name="T15" fmla="*/ 7 h 26"/>
                <a:gd name="T16" fmla="*/ 18 w 33"/>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6">
                  <a:moveTo>
                    <a:pt x="18" y="0"/>
                  </a:moveTo>
                  <a:lnTo>
                    <a:pt x="33" y="26"/>
                  </a:lnTo>
                  <a:lnTo>
                    <a:pt x="2" y="26"/>
                  </a:lnTo>
                  <a:lnTo>
                    <a:pt x="2" y="12"/>
                  </a:lnTo>
                  <a:lnTo>
                    <a:pt x="0" y="9"/>
                  </a:lnTo>
                  <a:lnTo>
                    <a:pt x="2" y="9"/>
                  </a:lnTo>
                  <a:lnTo>
                    <a:pt x="2" y="7"/>
                  </a:lnTo>
                  <a:lnTo>
                    <a:pt x="5" y="7"/>
                  </a:lnTo>
                  <a:lnTo>
                    <a:pt x="18"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0" name="Freeform 20"/>
            <p:cNvSpPr>
              <a:spLocks noEditPoints="1"/>
            </p:cNvSpPr>
            <p:nvPr/>
          </p:nvSpPr>
          <p:spPr bwMode="auto">
            <a:xfrm>
              <a:off x="1683471" y="2438630"/>
              <a:ext cx="1369643" cy="42744"/>
            </a:xfrm>
            <a:custGeom>
              <a:avLst/>
              <a:gdLst>
                <a:gd name="T0" fmla="*/ 584 w 611"/>
                <a:gd name="T1" fmla="*/ 0 h 19"/>
                <a:gd name="T2" fmla="*/ 611 w 611"/>
                <a:gd name="T3" fmla="*/ 0 h 19"/>
                <a:gd name="T4" fmla="*/ 611 w 611"/>
                <a:gd name="T5" fmla="*/ 19 h 19"/>
                <a:gd name="T6" fmla="*/ 584 w 611"/>
                <a:gd name="T7" fmla="*/ 19 h 19"/>
                <a:gd name="T8" fmla="*/ 584 w 611"/>
                <a:gd name="T9" fmla="*/ 0 h 19"/>
                <a:gd name="T10" fmla="*/ 530 w 611"/>
                <a:gd name="T11" fmla="*/ 0 h 19"/>
                <a:gd name="T12" fmla="*/ 558 w 611"/>
                <a:gd name="T13" fmla="*/ 0 h 19"/>
                <a:gd name="T14" fmla="*/ 558 w 611"/>
                <a:gd name="T15" fmla="*/ 19 h 19"/>
                <a:gd name="T16" fmla="*/ 530 w 611"/>
                <a:gd name="T17" fmla="*/ 19 h 19"/>
                <a:gd name="T18" fmla="*/ 530 w 611"/>
                <a:gd name="T19" fmla="*/ 0 h 19"/>
                <a:gd name="T20" fmla="*/ 478 w 611"/>
                <a:gd name="T21" fmla="*/ 0 h 19"/>
                <a:gd name="T22" fmla="*/ 504 w 611"/>
                <a:gd name="T23" fmla="*/ 0 h 19"/>
                <a:gd name="T24" fmla="*/ 504 w 611"/>
                <a:gd name="T25" fmla="*/ 19 h 19"/>
                <a:gd name="T26" fmla="*/ 478 w 611"/>
                <a:gd name="T27" fmla="*/ 19 h 19"/>
                <a:gd name="T28" fmla="*/ 478 w 611"/>
                <a:gd name="T29" fmla="*/ 0 h 19"/>
                <a:gd name="T30" fmla="*/ 424 w 611"/>
                <a:gd name="T31" fmla="*/ 0 h 19"/>
                <a:gd name="T32" fmla="*/ 452 w 611"/>
                <a:gd name="T33" fmla="*/ 0 h 19"/>
                <a:gd name="T34" fmla="*/ 452 w 611"/>
                <a:gd name="T35" fmla="*/ 19 h 19"/>
                <a:gd name="T36" fmla="*/ 424 w 611"/>
                <a:gd name="T37" fmla="*/ 19 h 19"/>
                <a:gd name="T38" fmla="*/ 424 w 611"/>
                <a:gd name="T39" fmla="*/ 0 h 19"/>
                <a:gd name="T40" fmla="*/ 371 w 611"/>
                <a:gd name="T41" fmla="*/ 0 h 19"/>
                <a:gd name="T42" fmla="*/ 398 w 611"/>
                <a:gd name="T43" fmla="*/ 0 h 19"/>
                <a:gd name="T44" fmla="*/ 398 w 611"/>
                <a:gd name="T45" fmla="*/ 19 h 19"/>
                <a:gd name="T46" fmla="*/ 371 w 611"/>
                <a:gd name="T47" fmla="*/ 19 h 19"/>
                <a:gd name="T48" fmla="*/ 371 w 611"/>
                <a:gd name="T49" fmla="*/ 0 h 19"/>
                <a:gd name="T50" fmla="*/ 319 w 611"/>
                <a:gd name="T51" fmla="*/ 0 h 19"/>
                <a:gd name="T52" fmla="*/ 345 w 611"/>
                <a:gd name="T53" fmla="*/ 0 h 19"/>
                <a:gd name="T54" fmla="*/ 345 w 611"/>
                <a:gd name="T55" fmla="*/ 19 h 19"/>
                <a:gd name="T56" fmla="*/ 319 w 611"/>
                <a:gd name="T57" fmla="*/ 19 h 19"/>
                <a:gd name="T58" fmla="*/ 319 w 611"/>
                <a:gd name="T59" fmla="*/ 0 h 19"/>
                <a:gd name="T60" fmla="*/ 265 w 611"/>
                <a:gd name="T61" fmla="*/ 0 h 19"/>
                <a:gd name="T62" fmla="*/ 291 w 611"/>
                <a:gd name="T63" fmla="*/ 0 h 19"/>
                <a:gd name="T64" fmla="*/ 291 w 611"/>
                <a:gd name="T65" fmla="*/ 19 h 19"/>
                <a:gd name="T66" fmla="*/ 265 w 611"/>
                <a:gd name="T67" fmla="*/ 19 h 19"/>
                <a:gd name="T68" fmla="*/ 265 w 611"/>
                <a:gd name="T69" fmla="*/ 0 h 19"/>
                <a:gd name="T70" fmla="*/ 213 w 611"/>
                <a:gd name="T71" fmla="*/ 0 h 19"/>
                <a:gd name="T72" fmla="*/ 239 w 611"/>
                <a:gd name="T73" fmla="*/ 0 h 19"/>
                <a:gd name="T74" fmla="*/ 239 w 611"/>
                <a:gd name="T75" fmla="*/ 19 h 19"/>
                <a:gd name="T76" fmla="*/ 213 w 611"/>
                <a:gd name="T77" fmla="*/ 19 h 19"/>
                <a:gd name="T78" fmla="*/ 213 w 611"/>
                <a:gd name="T79" fmla="*/ 0 h 19"/>
                <a:gd name="T80" fmla="*/ 158 w 611"/>
                <a:gd name="T81" fmla="*/ 0 h 19"/>
                <a:gd name="T82" fmla="*/ 185 w 611"/>
                <a:gd name="T83" fmla="*/ 0 h 19"/>
                <a:gd name="T84" fmla="*/ 185 w 611"/>
                <a:gd name="T85" fmla="*/ 19 h 19"/>
                <a:gd name="T86" fmla="*/ 158 w 611"/>
                <a:gd name="T87" fmla="*/ 19 h 19"/>
                <a:gd name="T88" fmla="*/ 158 w 611"/>
                <a:gd name="T89" fmla="*/ 0 h 19"/>
                <a:gd name="T90" fmla="*/ 106 w 611"/>
                <a:gd name="T91" fmla="*/ 0 h 19"/>
                <a:gd name="T92" fmla="*/ 132 w 611"/>
                <a:gd name="T93" fmla="*/ 0 h 19"/>
                <a:gd name="T94" fmla="*/ 132 w 611"/>
                <a:gd name="T95" fmla="*/ 19 h 19"/>
                <a:gd name="T96" fmla="*/ 106 w 611"/>
                <a:gd name="T97" fmla="*/ 19 h 19"/>
                <a:gd name="T98" fmla="*/ 106 w 611"/>
                <a:gd name="T99" fmla="*/ 0 h 19"/>
                <a:gd name="T100" fmla="*/ 52 w 611"/>
                <a:gd name="T101" fmla="*/ 0 h 19"/>
                <a:gd name="T102" fmla="*/ 78 w 611"/>
                <a:gd name="T103" fmla="*/ 0 h 19"/>
                <a:gd name="T104" fmla="*/ 78 w 611"/>
                <a:gd name="T105" fmla="*/ 19 h 19"/>
                <a:gd name="T106" fmla="*/ 52 w 611"/>
                <a:gd name="T107" fmla="*/ 19 h 19"/>
                <a:gd name="T108" fmla="*/ 52 w 611"/>
                <a:gd name="T109" fmla="*/ 0 h 19"/>
                <a:gd name="T110" fmla="*/ 0 w 611"/>
                <a:gd name="T111" fmla="*/ 0 h 19"/>
                <a:gd name="T112" fmla="*/ 26 w 611"/>
                <a:gd name="T113" fmla="*/ 0 h 19"/>
                <a:gd name="T114" fmla="*/ 26 w 611"/>
                <a:gd name="T115" fmla="*/ 19 h 19"/>
                <a:gd name="T116" fmla="*/ 0 w 611"/>
                <a:gd name="T117" fmla="*/ 19 h 19"/>
                <a:gd name="T118" fmla="*/ 0 w 611"/>
                <a:gd name="T1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1" h="19">
                  <a:moveTo>
                    <a:pt x="584" y="0"/>
                  </a:moveTo>
                  <a:lnTo>
                    <a:pt x="611" y="0"/>
                  </a:lnTo>
                  <a:lnTo>
                    <a:pt x="611" y="19"/>
                  </a:lnTo>
                  <a:lnTo>
                    <a:pt x="584" y="19"/>
                  </a:lnTo>
                  <a:lnTo>
                    <a:pt x="584" y="0"/>
                  </a:lnTo>
                  <a:close/>
                  <a:moveTo>
                    <a:pt x="530" y="0"/>
                  </a:moveTo>
                  <a:lnTo>
                    <a:pt x="558" y="0"/>
                  </a:lnTo>
                  <a:lnTo>
                    <a:pt x="558" y="19"/>
                  </a:lnTo>
                  <a:lnTo>
                    <a:pt x="530" y="19"/>
                  </a:lnTo>
                  <a:lnTo>
                    <a:pt x="530" y="0"/>
                  </a:lnTo>
                  <a:close/>
                  <a:moveTo>
                    <a:pt x="478" y="0"/>
                  </a:moveTo>
                  <a:lnTo>
                    <a:pt x="504" y="0"/>
                  </a:lnTo>
                  <a:lnTo>
                    <a:pt x="504" y="19"/>
                  </a:lnTo>
                  <a:lnTo>
                    <a:pt x="478" y="19"/>
                  </a:lnTo>
                  <a:lnTo>
                    <a:pt x="478" y="0"/>
                  </a:lnTo>
                  <a:close/>
                  <a:moveTo>
                    <a:pt x="424" y="0"/>
                  </a:moveTo>
                  <a:lnTo>
                    <a:pt x="452" y="0"/>
                  </a:lnTo>
                  <a:lnTo>
                    <a:pt x="452" y="19"/>
                  </a:lnTo>
                  <a:lnTo>
                    <a:pt x="424" y="19"/>
                  </a:lnTo>
                  <a:lnTo>
                    <a:pt x="424" y="0"/>
                  </a:lnTo>
                  <a:close/>
                  <a:moveTo>
                    <a:pt x="371" y="0"/>
                  </a:moveTo>
                  <a:lnTo>
                    <a:pt x="398" y="0"/>
                  </a:lnTo>
                  <a:lnTo>
                    <a:pt x="398" y="19"/>
                  </a:lnTo>
                  <a:lnTo>
                    <a:pt x="371" y="19"/>
                  </a:lnTo>
                  <a:lnTo>
                    <a:pt x="371" y="0"/>
                  </a:lnTo>
                  <a:close/>
                  <a:moveTo>
                    <a:pt x="319" y="0"/>
                  </a:moveTo>
                  <a:lnTo>
                    <a:pt x="345" y="0"/>
                  </a:lnTo>
                  <a:lnTo>
                    <a:pt x="345" y="19"/>
                  </a:lnTo>
                  <a:lnTo>
                    <a:pt x="319" y="19"/>
                  </a:lnTo>
                  <a:lnTo>
                    <a:pt x="319" y="0"/>
                  </a:lnTo>
                  <a:close/>
                  <a:moveTo>
                    <a:pt x="265" y="0"/>
                  </a:moveTo>
                  <a:lnTo>
                    <a:pt x="291" y="0"/>
                  </a:lnTo>
                  <a:lnTo>
                    <a:pt x="291" y="19"/>
                  </a:lnTo>
                  <a:lnTo>
                    <a:pt x="265" y="19"/>
                  </a:lnTo>
                  <a:lnTo>
                    <a:pt x="265" y="0"/>
                  </a:lnTo>
                  <a:close/>
                  <a:moveTo>
                    <a:pt x="213" y="0"/>
                  </a:moveTo>
                  <a:lnTo>
                    <a:pt x="239" y="0"/>
                  </a:lnTo>
                  <a:lnTo>
                    <a:pt x="239" y="19"/>
                  </a:lnTo>
                  <a:lnTo>
                    <a:pt x="213" y="19"/>
                  </a:lnTo>
                  <a:lnTo>
                    <a:pt x="213" y="0"/>
                  </a:lnTo>
                  <a:close/>
                  <a:moveTo>
                    <a:pt x="158" y="0"/>
                  </a:moveTo>
                  <a:lnTo>
                    <a:pt x="185" y="0"/>
                  </a:lnTo>
                  <a:lnTo>
                    <a:pt x="185" y="19"/>
                  </a:lnTo>
                  <a:lnTo>
                    <a:pt x="158" y="19"/>
                  </a:lnTo>
                  <a:lnTo>
                    <a:pt x="158" y="0"/>
                  </a:lnTo>
                  <a:close/>
                  <a:moveTo>
                    <a:pt x="106" y="0"/>
                  </a:moveTo>
                  <a:lnTo>
                    <a:pt x="132" y="0"/>
                  </a:lnTo>
                  <a:lnTo>
                    <a:pt x="132" y="19"/>
                  </a:lnTo>
                  <a:lnTo>
                    <a:pt x="106" y="19"/>
                  </a:lnTo>
                  <a:lnTo>
                    <a:pt x="106" y="0"/>
                  </a:lnTo>
                  <a:close/>
                  <a:moveTo>
                    <a:pt x="52" y="0"/>
                  </a:moveTo>
                  <a:lnTo>
                    <a:pt x="78" y="0"/>
                  </a:lnTo>
                  <a:lnTo>
                    <a:pt x="78" y="19"/>
                  </a:lnTo>
                  <a:lnTo>
                    <a:pt x="52" y="19"/>
                  </a:lnTo>
                  <a:lnTo>
                    <a:pt x="52" y="0"/>
                  </a:lnTo>
                  <a:close/>
                  <a:moveTo>
                    <a:pt x="0" y="0"/>
                  </a:moveTo>
                  <a:lnTo>
                    <a:pt x="26" y="0"/>
                  </a:lnTo>
                  <a:lnTo>
                    <a:pt x="26" y="19"/>
                  </a:lnTo>
                  <a:lnTo>
                    <a:pt x="0" y="19"/>
                  </a:lnTo>
                  <a:lnTo>
                    <a:pt x="0"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1" name="Freeform 21"/>
            <p:cNvSpPr>
              <a:spLocks/>
            </p:cNvSpPr>
            <p:nvPr/>
          </p:nvSpPr>
          <p:spPr bwMode="auto">
            <a:xfrm>
              <a:off x="1557939" y="2438630"/>
              <a:ext cx="69492" cy="58491"/>
            </a:xfrm>
            <a:custGeom>
              <a:avLst/>
              <a:gdLst>
                <a:gd name="T0" fmla="*/ 1 w 31"/>
                <a:gd name="T1" fmla="*/ 0 h 26"/>
                <a:gd name="T2" fmla="*/ 31 w 31"/>
                <a:gd name="T3" fmla="*/ 0 h 26"/>
                <a:gd name="T4" fmla="*/ 15 w 31"/>
                <a:gd name="T5" fmla="*/ 26 h 26"/>
                <a:gd name="T6" fmla="*/ 3 w 31"/>
                <a:gd name="T7" fmla="*/ 19 h 26"/>
                <a:gd name="T8" fmla="*/ 1 w 31"/>
                <a:gd name="T9" fmla="*/ 19 h 26"/>
                <a:gd name="T10" fmla="*/ 1 w 31"/>
                <a:gd name="T11" fmla="*/ 18 h 26"/>
                <a:gd name="T12" fmla="*/ 0 w 31"/>
                <a:gd name="T13" fmla="*/ 16 h 26"/>
                <a:gd name="T14" fmla="*/ 1 w 31"/>
                <a:gd name="T15" fmla="*/ 14 h 26"/>
                <a:gd name="T16" fmla="*/ 1 w 31"/>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1" y="0"/>
                  </a:moveTo>
                  <a:lnTo>
                    <a:pt x="31" y="0"/>
                  </a:lnTo>
                  <a:lnTo>
                    <a:pt x="15" y="26"/>
                  </a:lnTo>
                  <a:lnTo>
                    <a:pt x="3" y="19"/>
                  </a:lnTo>
                  <a:lnTo>
                    <a:pt x="1" y="19"/>
                  </a:lnTo>
                  <a:lnTo>
                    <a:pt x="1" y="18"/>
                  </a:lnTo>
                  <a:lnTo>
                    <a:pt x="0" y="16"/>
                  </a:lnTo>
                  <a:lnTo>
                    <a:pt x="1" y="14"/>
                  </a:lnTo>
                  <a:lnTo>
                    <a:pt x="1"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2" name="Freeform 22"/>
            <p:cNvSpPr>
              <a:spLocks noEditPoints="1"/>
            </p:cNvSpPr>
            <p:nvPr/>
          </p:nvSpPr>
          <p:spPr bwMode="auto">
            <a:xfrm>
              <a:off x="845098" y="2528616"/>
              <a:ext cx="715084" cy="1169822"/>
            </a:xfrm>
            <a:custGeom>
              <a:avLst/>
              <a:gdLst>
                <a:gd name="T0" fmla="*/ 14 w 319"/>
                <a:gd name="T1" fmla="*/ 487 h 520"/>
                <a:gd name="T2" fmla="*/ 31 w 319"/>
                <a:gd name="T3" fmla="*/ 496 h 520"/>
                <a:gd name="T4" fmla="*/ 16 w 319"/>
                <a:gd name="T5" fmla="*/ 520 h 520"/>
                <a:gd name="T6" fmla="*/ 0 w 319"/>
                <a:gd name="T7" fmla="*/ 512 h 520"/>
                <a:gd name="T8" fmla="*/ 14 w 319"/>
                <a:gd name="T9" fmla="*/ 487 h 520"/>
                <a:gd name="T10" fmla="*/ 44 w 319"/>
                <a:gd name="T11" fmla="*/ 438 h 520"/>
                <a:gd name="T12" fmla="*/ 59 w 319"/>
                <a:gd name="T13" fmla="*/ 449 h 520"/>
                <a:gd name="T14" fmla="*/ 45 w 319"/>
                <a:gd name="T15" fmla="*/ 473 h 520"/>
                <a:gd name="T16" fmla="*/ 28 w 319"/>
                <a:gd name="T17" fmla="*/ 463 h 520"/>
                <a:gd name="T18" fmla="*/ 44 w 319"/>
                <a:gd name="T19" fmla="*/ 438 h 520"/>
                <a:gd name="T20" fmla="*/ 71 w 319"/>
                <a:gd name="T21" fmla="*/ 390 h 520"/>
                <a:gd name="T22" fmla="*/ 89 w 319"/>
                <a:gd name="T23" fmla="*/ 400 h 520"/>
                <a:gd name="T24" fmla="*/ 73 w 319"/>
                <a:gd name="T25" fmla="*/ 424 h 520"/>
                <a:gd name="T26" fmla="*/ 57 w 319"/>
                <a:gd name="T27" fmla="*/ 414 h 520"/>
                <a:gd name="T28" fmla="*/ 71 w 319"/>
                <a:gd name="T29" fmla="*/ 390 h 520"/>
                <a:gd name="T30" fmla="*/ 101 w 319"/>
                <a:gd name="T31" fmla="*/ 341 h 520"/>
                <a:gd name="T32" fmla="*/ 117 w 319"/>
                <a:gd name="T33" fmla="*/ 351 h 520"/>
                <a:gd name="T34" fmla="*/ 103 w 319"/>
                <a:gd name="T35" fmla="*/ 376 h 520"/>
                <a:gd name="T36" fmla="*/ 85 w 319"/>
                <a:gd name="T37" fmla="*/ 365 h 520"/>
                <a:gd name="T38" fmla="*/ 101 w 319"/>
                <a:gd name="T39" fmla="*/ 341 h 520"/>
                <a:gd name="T40" fmla="*/ 129 w 319"/>
                <a:gd name="T41" fmla="*/ 292 h 520"/>
                <a:gd name="T42" fmla="*/ 147 w 319"/>
                <a:gd name="T43" fmla="*/ 302 h 520"/>
                <a:gd name="T44" fmla="*/ 133 w 319"/>
                <a:gd name="T45" fmla="*/ 327 h 520"/>
                <a:gd name="T46" fmla="*/ 115 w 319"/>
                <a:gd name="T47" fmla="*/ 316 h 520"/>
                <a:gd name="T48" fmla="*/ 129 w 319"/>
                <a:gd name="T49" fmla="*/ 292 h 520"/>
                <a:gd name="T50" fmla="*/ 159 w 319"/>
                <a:gd name="T51" fmla="*/ 243 h 520"/>
                <a:gd name="T52" fmla="*/ 174 w 319"/>
                <a:gd name="T53" fmla="*/ 253 h 520"/>
                <a:gd name="T54" fmla="*/ 161 w 319"/>
                <a:gd name="T55" fmla="*/ 278 h 520"/>
                <a:gd name="T56" fmla="*/ 143 w 319"/>
                <a:gd name="T57" fmla="*/ 267 h 520"/>
                <a:gd name="T58" fmla="*/ 159 w 319"/>
                <a:gd name="T59" fmla="*/ 243 h 520"/>
                <a:gd name="T60" fmla="*/ 187 w 319"/>
                <a:gd name="T61" fmla="*/ 196 h 520"/>
                <a:gd name="T62" fmla="*/ 204 w 319"/>
                <a:gd name="T63" fmla="*/ 205 h 520"/>
                <a:gd name="T64" fmla="*/ 190 w 319"/>
                <a:gd name="T65" fmla="*/ 229 h 520"/>
                <a:gd name="T66" fmla="*/ 173 w 319"/>
                <a:gd name="T67" fmla="*/ 220 h 520"/>
                <a:gd name="T68" fmla="*/ 187 w 319"/>
                <a:gd name="T69" fmla="*/ 196 h 520"/>
                <a:gd name="T70" fmla="*/ 216 w 319"/>
                <a:gd name="T71" fmla="*/ 147 h 520"/>
                <a:gd name="T72" fmla="*/ 232 w 319"/>
                <a:gd name="T73" fmla="*/ 156 h 520"/>
                <a:gd name="T74" fmla="*/ 218 w 319"/>
                <a:gd name="T75" fmla="*/ 180 h 520"/>
                <a:gd name="T76" fmla="*/ 202 w 319"/>
                <a:gd name="T77" fmla="*/ 171 h 520"/>
                <a:gd name="T78" fmla="*/ 216 w 319"/>
                <a:gd name="T79" fmla="*/ 147 h 520"/>
                <a:gd name="T80" fmla="*/ 244 w 319"/>
                <a:gd name="T81" fmla="*/ 98 h 520"/>
                <a:gd name="T82" fmla="*/ 262 w 319"/>
                <a:gd name="T83" fmla="*/ 109 h 520"/>
                <a:gd name="T84" fmla="*/ 248 w 319"/>
                <a:gd name="T85" fmla="*/ 133 h 520"/>
                <a:gd name="T86" fmla="*/ 230 w 319"/>
                <a:gd name="T87" fmla="*/ 123 h 520"/>
                <a:gd name="T88" fmla="*/ 244 w 319"/>
                <a:gd name="T89" fmla="*/ 98 h 520"/>
                <a:gd name="T90" fmla="*/ 274 w 319"/>
                <a:gd name="T91" fmla="*/ 49 h 520"/>
                <a:gd name="T92" fmla="*/ 291 w 319"/>
                <a:gd name="T93" fmla="*/ 60 h 520"/>
                <a:gd name="T94" fmla="*/ 276 w 319"/>
                <a:gd name="T95" fmla="*/ 84 h 520"/>
                <a:gd name="T96" fmla="*/ 260 w 319"/>
                <a:gd name="T97" fmla="*/ 74 h 520"/>
                <a:gd name="T98" fmla="*/ 274 w 319"/>
                <a:gd name="T99" fmla="*/ 49 h 520"/>
                <a:gd name="T100" fmla="*/ 302 w 319"/>
                <a:gd name="T101" fmla="*/ 0 h 520"/>
                <a:gd name="T102" fmla="*/ 319 w 319"/>
                <a:gd name="T103" fmla="*/ 11 h 520"/>
                <a:gd name="T104" fmla="*/ 305 w 319"/>
                <a:gd name="T105" fmla="*/ 35 h 520"/>
                <a:gd name="T106" fmla="*/ 288 w 319"/>
                <a:gd name="T107" fmla="*/ 25 h 520"/>
                <a:gd name="T108" fmla="*/ 302 w 319"/>
                <a:gd name="T10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9" h="520">
                  <a:moveTo>
                    <a:pt x="14" y="487"/>
                  </a:moveTo>
                  <a:lnTo>
                    <a:pt x="31" y="496"/>
                  </a:lnTo>
                  <a:lnTo>
                    <a:pt x="16" y="520"/>
                  </a:lnTo>
                  <a:lnTo>
                    <a:pt x="0" y="512"/>
                  </a:lnTo>
                  <a:lnTo>
                    <a:pt x="14" y="487"/>
                  </a:lnTo>
                  <a:close/>
                  <a:moveTo>
                    <a:pt x="44" y="438"/>
                  </a:moveTo>
                  <a:lnTo>
                    <a:pt x="59" y="449"/>
                  </a:lnTo>
                  <a:lnTo>
                    <a:pt x="45" y="473"/>
                  </a:lnTo>
                  <a:lnTo>
                    <a:pt x="28" y="463"/>
                  </a:lnTo>
                  <a:lnTo>
                    <a:pt x="44" y="438"/>
                  </a:lnTo>
                  <a:close/>
                  <a:moveTo>
                    <a:pt x="71" y="390"/>
                  </a:moveTo>
                  <a:lnTo>
                    <a:pt x="89" y="400"/>
                  </a:lnTo>
                  <a:lnTo>
                    <a:pt x="73" y="424"/>
                  </a:lnTo>
                  <a:lnTo>
                    <a:pt x="57" y="414"/>
                  </a:lnTo>
                  <a:lnTo>
                    <a:pt x="71" y="390"/>
                  </a:lnTo>
                  <a:close/>
                  <a:moveTo>
                    <a:pt x="101" y="341"/>
                  </a:moveTo>
                  <a:lnTo>
                    <a:pt x="117" y="351"/>
                  </a:lnTo>
                  <a:lnTo>
                    <a:pt x="103" y="376"/>
                  </a:lnTo>
                  <a:lnTo>
                    <a:pt x="85" y="365"/>
                  </a:lnTo>
                  <a:lnTo>
                    <a:pt x="101" y="341"/>
                  </a:lnTo>
                  <a:close/>
                  <a:moveTo>
                    <a:pt x="129" y="292"/>
                  </a:moveTo>
                  <a:lnTo>
                    <a:pt x="147" y="302"/>
                  </a:lnTo>
                  <a:lnTo>
                    <a:pt x="133" y="327"/>
                  </a:lnTo>
                  <a:lnTo>
                    <a:pt x="115" y="316"/>
                  </a:lnTo>
                  <a:lnTo>
                    <a:pt x="129" y="292"/>
                  </a:lnTo>
                  <a:close/>
                  <a:moveTo>
                    <a:pt x="159" y="243"/>
                  </a:moveTo>
                  <a:lnTo>
                    <a:pt x="174" y="253"/>
                  </a:lnTo>
                  <a:lnTo>
                    <a:pt x="161" y="278"/>
                  </a:lnTo>
                  <a:lnTo>
                    <a:pt x="143" y="267"/>
                  </a:lnTo>
                  <a:lnTo>
                    <a:pt x="159" y="243"/>
                  </a:lnTo>
                  <a:close/>
                  <a:moveTo>
                    <a:pt x="187" y="196"/>
                  </a:moveTo>
                  <a:lnTo>
                    <a:pt x="204" y="205"/>
                  </a:lnTo>
                  <a:lnTo>
                    <a:pt x="190" y="229"/>
                  </a:lnTo>
                  <a:lnTo>
                    <a:pt x="173" y="220"/>
                  </a:lnTo>
                  <a:lnTo>
                    <a:pt x="187" y="196"/>
                  </a:lnTo>
                  <a:close/>
                  <a:moveTo>
                    <a:pt x="216" y="147"/>
                  </a:moveTo>
                  <a:lnTo>
                    <a:pt x="232" y="156"/>
                  </a:lnTo>
                  <a:lnTo>
                    <a:pt x="218" y="180"/>
                  </a:lnTo>
                  <a:lnTo>
                    <a:pt x="202" y="171"/>
                  </a:lnTo>
                  <a:lnTo>
                    <a:pt x="216" y="147"/>
                  </a:lnTo>
                  <a:close/>
                  <a:moveTo>
                    <a:pt x="244" y="98"/>
                  </a:moveTo>
                  <a:lnTo>
                    <a:pt x="262" y="109"/>
                  </a:lnTo>
                  <a:lnTo>
                    <a:pt x="248" y="133"/>
                  </a:lnTo>
                  <a:lnTo>
                    <a:pt x="230" y="123"/>
                  </a:lnTo>
                  <a:lnTo>
                    <a:pt x="244" y="98"/>
                  </a:lnTo>
                  <a:close/>
                  <a:moveTo>
                    <a:pt x="274" y="49"/>
                  </a:moveTo>
                  <a:lnTo>
                    <a:pt x="291" y="60"/>
                  </a:lnTo>
                  <a:lnTo>
                    <a:pt x="276" y="84"/>
                  </a:lnTo>
                  <a:lnTo>
                    <a:pt x="260" y="74"/>
                  </a:lnTo>
                  <a:lnTo>
                    <a:pt x="274" y="49"/>
                  </a:lnTo>
                  <a:close/>
                  <a:moveTo>
                    <a:pt x="302" y="0"/>
                  </a:moveTo>
                  <a:lnTo>
                    <a:pt x="319" y="11"/>
                  </a:lnTo>
                  <a:lnTo>
                    <a:pt x="305" y="35"/>
                  </a:lnTo>
                  <a:lnTo>
                    <a:pt x="288" y="25"/>
                  </a:lnTo>
                  <a:lnTo>
                    <a:pt x="302"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3" name="Freeform 23"/>
            <p:cNvSpPr>
              <a:spLocks/>
            </p:cNvSpPr>
            <p:nvPr/>
          </p:nvSpPr>
          <p:spPr bwMode="auto">
            <a:xfrm>
              <a:off x="777849" y="3734433"/>
              <a:ext cx="71732" cy="78739"/>
            </a:xfrm>
            <a:custGeom>
              <a:avLst/>
              <a:gdLst>
                <a:gd name="T0" fmla="*/ 16 w 32"/>
                <a:gd name="T1" fmla="*/ 0 h 35"/>
                <a:gd name="T2" fmla="*/ 16 w 32"/>
                <a:gd name="T3" fmla="*/ 0 h 35"/>
                <a:gd name="T4" fmla="*/ 18 w 32"/>
                <a:gd name="T5" fmla="*/ 0 h 35"/>
                <a:gd name="T6" fmla="*/ 19 w 32"/>
                <a:gd name="T7" fmla="*/ 2 h 35"/>
                <a:gd name="T8" fmla="*/ 32 w 32"/>
                <a:gd name="T9" fmla="*/ 9 h 35"/>
                <a:gd name="T10" fmla="*/ 16 w 32"/>
                <a:gd name="T11" fmla="*/ 35 h 35"/>
                <a:gd name="T12" fmla="*/ 0 w 32"/>
                <a:gd name="T13" fmla="*/ 9 h 35"/>
                <a:gd name="T14" fmla="*/ 14 w 32"/>
                <a:gd name="T15" fmla="*/ 2 h 35"/>
                <a:gd name="T16" fmla="*/ 16 w 32"/>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16" y="0"/>
                  </a:moveTo>
                  <a:lnTo>
                    <a:pt x="16" y="0"/>
                  </a:lnTo>
                  <a:lnTo>
                    <a:pt x="18" y="0"/>
                  </a:lnTo>
                  <a:lnTo>
                    <a:pt x="19" y="2"/>
                  </a:lnTo>
                  <a:lnTo>
                    <a:pt x="32" y="9"/>
                  </a:lnTo>
                  <a:lnTo>
                    <a:pt x="16" y="35"/>
                  </a:lnTo>
                  <a:lnTo>
                    <a:pt x="0" y="9"/>
                  </a:lnTo>
                  <a:lnTo>
                    <a:pt x="14" y="2"/>
                  </a:lnTo>
                  <a:lnTo>
                    <a:pt x="16"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4" name="Freeform 24"/>
            <p:cNvSpPr>
              <a:spLocks noEditPoints="1"/>
            </p:cNvSpPr>
            <p:nvPr/>
          </p:nvSpPr>
          <p:spPr bwMode="auto">
            <a:xfrm>
              <a:off x="65007" y="2528616"/>
              <a:ext cx="721808" cy="1169822"/>
            </a:xfrm>
            <a:custGeom>
              <a:avLst/>
              <a:gdLst>
                <a:gd name="T0" fmla="*/ 306 w 322"/>
                <a:gd name="T1" fmla="*/ 487 h 520"/>
                <a:gd name="T2" fmla="*/ 322 w 322"/>
                <a:gd name="T3" fmla="*/ 512 h 520"/>
                <a:gd name="T4" fmla="*/ 304 w 322"/>
                <a:gd name="T5" fmla="*/ 520 h 520"/>
                <a:gd name="T6" fmla="*/ 290 w 322"/>
                <a:gd name="T7" fmla="*/ 496 h 520"/>
                <a:gd name="T8" fmla="*/ 306 w 322"/>
                <a:gd name="T9" fmla="*/ 487 h 520"/>
                <a:gd name="T10" fmla="*/ 278 w 322"/>
                <a:gd name="T11" fmla="*/ 438 h 520"/>
                <a:gd name="T12" fmla="*/ 292 w 322"/>
                <a:gd name="T13" fmla="*/ 463 h 520"/>
                <a:gd name="T14" fmla="*/ 276 w 322"/>
                <a:gd name="T15" fmla="*/ 473 h 520"/>
                <a:gd name="T16" fmla="*/ 261 w 322"/>
                <a:gd name="T17" fmla="*/ 449 h 520"/>
                <a:gd name="T18" fmla="*/ 278 w 322"/>
                <a:gd name="T19" fmla="*/ 438 h 520"/>
                <a:gd name="T20" fmla="*/ 248 w 322"/>
                <a:gd name="T21" fmla="*/ 390 h 520"/>
                <a:gd name="T22" fmla="*/ 264 w 322"/>
                <a:gd name="T23" fmla="*/ 414 h 520"/>
                <a:gd name="T24" fmla="*/ 247 w 322"/>
                <a:gd name="T25" fmla="*/ 424 h 520"/>
                <a:gd name="T26" fmla="*/ 233 w 322"/>
                <a:gd name="T27" fmla="*/ 400 h 520"/>
                <a:gd name="T28" fmla="*/ 248 w 322"/>
                <a:gd name="T29" fmla="*/ 390 h 520"/>
                <a:gd name="T30" fmla="*/ 220 w 322"/>
                <a:gd name="T31" fmla="*/ 341 h 520"/>
                <a:gd name="T32" fmla="*/ 234 w 322"/>
                <a:gd name="T33" fmla="*/ 365 h 520"/>
                <a:gd name="T34" fmla="*/ 219 w 322"/>
                <a:gd name="T35" fmla="*/ 376 h 520"/>
                <a:gd name="T36" fmla="*/ 203 w 322"/>
                <a:gd name="T37" fmla="*/ 351 h 520"/>
                <a:gd name="T38" fmla="*/ 220 w 322"/>
                <a:gd name="T39" fmla="*/ 341 h 520"/>
                <a:gd name="T40" fmla="*/ 191 w 322"/>
                <a:gd name="T41" fmla="*/ 292 h 520"/>
                <a:gd name="T42" fmla="*/ 206 w 322"/>
                <a:gd name="T43" fmla="*/ 316 h 520"/>
                <a:gd name="T44" fmla="*/ 189 w 322"/>
                <a:gd name="T45" fmla="*/ 327 h 520"/>
                <a:gd name="T46" fmla="*/ 175 w 322"/>
                <a:gd name="T47" fmla="*/ 302 h 520"/>
                <a:gd name="T48" fmla="*/ 191 w 322"/>
                <a:gd name="T49" fmla="*/ 292 h 520"/>
                <a:gd name="T50" fmla="*/ 163 w 322"/>
                <a:gd name="T51" fmla="*/ 243 h 520"/>
                <a:gd name="T52" fmla="*/ 177 w 322"/>
                <a:gd name="T53" fmla="*/ 267 h 520"/>
                <a:gd name="T54" fmla="*/ 159 w 322"/>
                <a:gd name="T55" fmla="*/ 278 h 520"/>
                <a:gd name="T56" fmla="*/ 145 w 322"/>
                <a:gd name="T57" fmla="*/ 253 h 520"/>
                <a:gd name="T58" fmla="*/ 163 w 322"/>
                <a:gd name="T59" fmla="*/ 243 h 520"/>
                <a:gd name="T60" fmla="*/ 133 w 322"/>
                <a:gd name="T61" fmla="*/ 196 h 520"/>
                <a:gd name="T62" fmla="*/ 149 w 322"/>
                <a:gd name="T63" fmla="*/ 220 h 520"/>
                <a:gd name="T64" fmla="*/ 131 w 322"/>
                <a:gd name="T65" fmla="*/ 229 h 520"/>
                <a:gd name="T66" fmla="*/ 117 w 322"/>
                <a:gd name="T67" fmla="*/ 205 h 520"/>
                <a:gd name="T68" fmla="*/ 133 w 322"/>
                <a:gd name="T69" fmla="*/ 196 h 520"/>
                <a:gd name="T70" fmla="*/ 105 w 322"/>
                <a:gd name="T71" fmla="*/ 147 h 520"/>
                <a:gd name="T72" fmla="*/ 119 w 322"/>
                <a:gd name="T73" fmla="*/ 171 h 520"/>
                <a:gd name="T74" fmla="*/ 102 w 322"/>
                <a:gd name="T75" fmla="*/ 180 h 520"/>
                <a:gd name="T76" fmla="*/ 88 w 322"/>
                <a:gd name="T77" fmla="*/ 156 h 520"/>
                <a:gd name="T78" fmla="*/ 105 w 322"/>
                <a:gd name="T79" fmla="*/ 147 h 520"/>
                <a:gd name="T80" fmla="*/ 76 w 322"/>
                <a:gd name="T81" fmla="*/ 98 h 520"/>
                <a:gd name="T82" fmla="*/ 89 w 322"/>
                <a:gd name="T83" fmla="*/ 123 h 520"/>
                <a:gd name="T84" fmla="*/ 74 w 322"/>
                <a:gd name="T85" fmla="*/ 133 h 520"/>
                <a:gd name="T86" fmla="*/ 60 w 322"/>
                <a:gd name="T87" fmla="*/ 109 h 520"/>
                <a:gd name="T88" fmla="*/ 76 w 322"/>
                <a:gd name="T89" fmla="*/ 98 h 520"/>
                <a:gd name="T90" fmla="*/ 48 w 322"/>
                <a:gd name="T91" fmla="*/ 49 h 520"/>
                <a:gd name="T92" fmla="*/ 62 w 322"/>
                <a:gd name="T93" fmla="*/ 74 h 520"/>
                <a:gd name="T94" fmla="*/ 44 w 322"/>
                <a:gd name="T95" fmla="*/ 84 h 520"/>
                <a:gd name="T96" fmla="*/ 30 w 322"/>
                <a:gd name="T97" fmla="*/ 60 h 520"/>
                <a:gd name="T98" fmla="*/ 48 w 322"/>
                <a:gd name="T99" fmla="*/ 49 h 520"/>
                <a:gd name="T100" fmla="*/ 18 w 322"/>
                <a:gd name="T101" fmla="*/ 0 h 520"/>
                <a:gd name="T102" fmla="*/ 32 w 322"/>
                <a:gd name="T103" fmla="*/ 25 h 520"/>
                <a:gd name="T104" fmla="*/ 16 w 322"/>
                <a:gd name="T105" fmla="*/ 35 h 520"/>
                <a:gd name="T106" fmla="*/ 0 w 322"/>
                <a:gd name="T107" fmla="*/ 11 h 520"/>
                <a:gd name="T108" fmla="*/ 18 w 322"/>
                <a:gd name="T10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2" h="520">
                  <a:moveTo>
                    <a:pt x="306" y="487"/>
                  </a:moveTo>
                  <a:lnTo>
                    <a:pt x="322" y="512"/>
                  </a:lnTo>
                  <a:lnTo>
                    <a:pt x="304" y="520"/>
                  </a:lnTo>
                  <a:lnTo>
                    <a:pt x="290" y="496"/>
                  </a:lnTo>
                  <a:lnTo>
                    <a:pt x="306" y="487"/>
                  </a:lnTo>
                  <a:close/>
                  <a:moveTo>
                    <a:pt x="278" y="438"/>
                  </a:moveTo>
                  <a:lnTo>
                    <a:pt x="292" y="463"/>
                  </a:lnTo>
                  <a:lnTo>
                    <a:pt x="276" y="473"/>
                  </a:lnTo>
                  <a:lnTo>
                    <a:pt x="261" y="449"/>
                  </a:lnTo>
                  <a:lnTo>
                    <a:pt x="278" y="438"/>
                  </a:lnTo>
                  <a:close/>
                  <a:moveTo>
                    <a:pt x="248" y="390"/>
                  </a:moveTo>
                  <a:lnTo>
                    <a:pt x="264" y="414"/>
                  </a:lnTo>
                  <a:lnTo>
                    <a:pt x="247" y="424"/>
                  </a:lnTo>
                  <a:lnTo>
                    <a:pt x="233" y="400"/>
                  </a:lnTo>
                  <a:lnTo>
                    <a:pt x="248" y="390"/>
                  </a:lnTo>
                  <a:close/>
                  <a:moveTo>
                    <a:pt x="220" y="341"/>
                  </a:moveTo>
                  <a:lnTo>
                    <a:pt x="234" y="365"/>
                  </a:lnTo>
                  <a:lnTo>
                    <a:pt x="219" y="376"/>
                  </a:lnTo>
                  <a:lnTo>
                    <a:pt x="203" y="351"/>
                  </a:lnTo>
                  <a:lnTo>
                    <a:pt x="220" y="341"/>
                  </a:lnTo>
                  <a:close/>
                  <a:moveTo>
                    <a:pt x="191" y="292"/>
                  </a:moveTo>
                  <a:lnTo>
                    <a:pt x="206" y="316"/>
                  </a:lnTo>
                  <a:lnTo>
                    <a:pt x="189" y="327"/>
                  </a:lnTo>
                  <a:lnTo>
                    <a:pt x="175" y="302"/>
                  </a:lnTo>
                  <a:lnTo>
                    <a:pt x="191" y="292"/>
                  </a:lnTo>
                  <a:close/>
                  <a:moveTo>
                    <a:pt x="163" y="243"/>
                  </a:moveTo>
                  <a:lnTo>
                    <a:pt x="177" y="267"/>
                  </a:lnTo>
                  <a:lnTo>
                    <a:pt x="159" y="278"/>
                  </a:lnTo>
                  <a:lnTo>
                    <a:pt x="145" y="253"/>
                  </a:lnTo>
                  <a:lnTo>
                    <a:pt x="163" y="243"/>
                  </a:lnTo>
                  <a:close/>
                  <a:moveTo>
                    <a:pt x="133" y="196"/>
                  </a:moveTo>
                  <a:lnTo>
                    <a:pt x="149" y="220"/>
                  </a:lnTo>
                  <a:lnTo>
                    <a:pt x="131" y="229"/>
                  </a:lnTo>
                  <a:lnTo>
                    <a:pt x="117" y="205"/>
                  </a:lnTo>
                  <a:lnTo>
                    <a:pt x="133" y="196"/>
                  </a:lnTo>
                  <a:close/>
                  <a:moveTo>
                    <a:pt x="105" y="147"/>
                  </a:moveTo>
                  <a:lnTo>
                    <a:pt x="119" y="171"/>
                  </a:lnTo>
                  <a:lnTo>
                    <a:pt x="102" y="180"/>
                  </a:lnTo>
                  <a:lnTo>
                    <a:pt x="88" y="156"/>
                  </a:lnTo>
                  <a:lnTo>
                    <a:pt x="105" y="147"/>
                  </a:lnTo>
                  <a:close/>
                  <a:moveTo>
                    <a:pt x="76" y="98"/>
                  </a:moveTo>
                  <a:lnTo>
                    <a:pt x="89" y="123"/>
                  </a:lnTo>
                  <a:lnTo>
                    <a:pt x="74" y="133"/>
                  </a:lnTo>
                  <a:lnTo>
                    <a:pt x="60" y="109"/>
                  </a:lnTo>
                  <a:lnTo>
                    <a:pt x="76" y="98"/>
                  </a:lnTo>
                  <a:close/>
                  <a:moveTo>
                    <a:pt x="48" y="49"/>
                  </a:moveTo>
                  <a:lnTo>
                    <a:pt x="62" y="74"/>
                  </a:lnTo>
                  <a:lnTo>
                    <a:pt x="44" y="84"/>
                  </a:lnTo>
                  <a:lnTo>
                    <a:pt x="30" y="60"/>
                  </a:lnTo>
                  <a:lnTo>
                    <a:pt x="48" y="49"/>
                  </a:lnTo>
                  <a:close/>
                  <a:moveTo>
                    <a:pt x="18" y="0"/>
                  </a:moveTo>
                  <a:lnTo>
                    <a:pt x="32" y="25"/>
                  </a:lnTo>
                  <a:lnTo>
                    <a:pt x="16" y="35"/>
                  </a:lnTo>
                  <a:lnTo>
                    <a:pt x="0" y="11"/>
                  </a:lnTo>
                  <a:lnTo>
                    <a:pt x="18"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5" name="Freeform 25"/>
            <p:cNvSpPr>
              <a:spLocks/>
            </p:cNvSpPr>
            <p:nvPr/>
          </p:nvSpPr>
          <p:spPr bwMode="auto">
            <a:xfrm>
              <a:off x="-1" y="2438630"/>
              <a:ext cx="73975" cy="58491"/>
            </a:xfrm>
            <a:custGeom>
              <a:avLst/>
              <a:gdLst>
                <a:gd name="T0" fmla="*/ 0 w 33"/>
                <a:gd name="T1" fmla="*/ 0 h 26"/>
                <a:gd name="T2" fmla="*/ 31 w 33"/>
                <a:gd name="T3" fmla="*/ 0 h 26"/>
                <a:gd name="T4" fmla="*/ 31 w 33"/>
                <a:gd name="T5" fmla="*/ 14 h 26"/>
                <a:gd name="T6" fmla="*/ 33 w 33"/>
                <a:gd name="T7" fmla="*/ 16 h 26"/>
                <a:gd name="T8" fmla="*/ 31 w 33"/>
                <a:gd name="T9" fmla="*/ 18 h 26"/>
                <a:gd name="T10" fmla="*/ 31 w 33"/>
                <a:gd name="T11" fmla="*/ 19 h 26"/>
                <a:gd name="T12" fmla="*/ 28 w 33"/>
                <a:gd name="T13" fmla="*/ 19 h 26"/>
                <a:gd name="T14" fmla="*/ 15 w 33"/>
                <a:gd name="T15" fmla="*/ 26 h 26"/>
                <a:gd name="T16" fmla="*/ 0 w 33"/>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6">
                  <a:moveTo>
                    <a:pt x="0" y="0"/>
                  </a:moveTo>
                  <a:lnTo>
                    <a:pt x="31" y="0"/>
                  </a:lnTo>
                  <a:lnTo>
                    <a:pt x="31" y="14"/>
                  </a:lnTo>
                  <a:lnTo>
                    <a:pt x="33" y="16"/>
                  </a:lnTo>
                  <a:lnTo>
                    <a:pt x="31" y="18"/>
                  </a:lnTo>
                  <a:lnTo>
                    <a:pt x="31" y="19"/>
                  </a:lnTo>
                  <a:lnTo>
                    <a:pt x="28" y="19"/>
                  </a:lnTo>
                  <a:lnTo>
                    <a:pt x="15" y="26"/>
                  </a:lnTo>
                  <a:lnTo>
                    <a:pt x="0"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6" name="Freeform 26"/>
            <p:cNvSpPr>
              <a:spLocks noEditPoints="1"/>
            </p:cNvSpPr>
            <p:nvPr/>
          </p:nvSpPr>
          <p:spPr bwMode="auto">
            <a:xfrm>
              <a:off x="127773" y="2438630"/>
              <a:ext cx="1369643" cy="42744"/>
            </a:xfrm>
            <a:custGeom>
              <a:avLst/>
              <a:gdLst>
                <a:gd name="T0" fmla="*/ 585 w 611"/>
                <a:gd name="T1" fmla="*/ 0 h 19"/>
                <a:gd name="T2" fmla="*/ 611 w 611"/>
                <a:gd name="T3" fmla="*/ 0 h 19"/>
                <a:gd name="T4" fmla="*/ 611 w 611"/>
                <a:gd name="T5" fmla="*/ 19 h 19"/>
                <a:gd name="T6" fmla="*/ 585 w 611"/>
                <a:gd name="T7" fmla="*/ 19 h 19"/>
                <a:gd name="T8" fmla="*/ 585 w 611"/>
                <a:gd name="T9" fmla="*/ 0 h 19"/>
                <a:gd name="T10" fmla="*/ 533 w 611"/>
                <a:gd name="T11" fmla="*/ 0 h 19"/>
                <a:gd name="T12" fmla="*/ 559 w 611"/>
                <a:gd name="T13" fmla="*/ 0 h 19"/>
                <a:gd name="T14" fmla="*/ 559 w 611"/>
                <a:gd name="T15" fmla="*/ 19 h 19"/>
                <a:gd name="T16" fmla="*/ 533 w 611"/>
                <a:gd name="T17" fmla="*/ 19 h 19"/>
                <a:gd name="T18" fmla="*/ 533 w 611"/>
                <a:gd name="T19" fmla="*/ 0 h 19"/>
                <a:gd name="T20" fmla="*/ 479 w 611"/>
                <a:gd name="T21" fmla="*/ 0 h 19"/>
                <a:gd name="T22" fmla="*/ 505 w 611"/>
                <a:gd name="T23" fmla="*/ 0 h 19"/>
                <a:gd name="T24" fmla="*/ 505 w 611"/>
                <a:gd name="T25" fmla="*/ 19 h 19"/>
                <a:gd name="T26" fmla="*/ 479 w 611"/>
                <a:gd name="T27" fmla="*/ 19 h 19"/>
                <a:gd name="T28" fmla="*/ 479 w 611"/>
                <a:gd name="T29" fmla="*/ 0 h 19"/>
                <a:gd name="T30" fmla="*/ 426 w 611"/>
                <a:gd name="T31" fmla="*/ 0 h 19"/>
                <a:gd name="T32" fmla="*/ 453 w 611"/>
                <a:gd name="T33" fmla="*/ 0 h 19"/>
                <a:gd name="T34" fmla="*/ 453 w 611"/>
                <a:gd name="T35" fmla="*/ 19 h 19"/>
                <a:gd name="T36" fmla="*/ 426 w 611"/>
                <a:gd name="T37" fmla="*/ 19 h 19"/>
                <a:gd name="T38" fmla="*/ 426 w 611"/>
                <a:gd name="T39" fmla="*/ 0 h 19"/>
                <a:gd name="T40" fmla="*/ 372 w 611"/>
                <a:gd name="T41" fmla="*/ 0 h 19"/>
                <a:gd name="T42" fmla="*/ 400 w 611"/>
                <a:gd name="T43" fmla="*/ 0 h 19"/>
                <a:gd name="T44" fmla="*/ 400 w 611"/>
                <a:gd name="T45" fmla="*/ 19 h 19"/>
                <a:gd name="T46" fmla="*/ 372 w 611"/>
                <a:gd name="T47" fmla="*/ 19 h 19"/>
                <a:gd name="T48" fmla="*/ 372 w 611"/>
                <a:gd name="T49" fmla="*/ 0 h 19"/>
                <a:gd name="T50" fmla="*/ 320 w 611"/>
                <a:gd name="T51" fmla="*/ 0 h 19"/>
                <a:gd name="T52" fmla="*/ 346 w 611"/>
                <a:gd name="T53" fmla="*/ 0 h 19"/>
                <a:gd name="T54" fmla="*/ 346 w 611"/>
                <a:gd name="T55" fmla="*/ 19 h 19"/>
                <a:gd name="T56" fmla="*/ 320 w 611"/>
                <a:gd name="T57" fmla="*/ 19 h 19"/>
                <a:gd name="T58" fmla="*/ 320 w 611"/>
                <a:gd name="T59" fmla="*/ 0 h 19"/>
                <a:gd name="T60" fmla="*/ 266 w 611"/>
                <a:gd name="T61" fmla="*/ 0 h 19"/>
                <a:gd name="T62" fmla="*/ 294 w 611"/>
                <a:gd name="T63" fmla="*/ 0 h 19"/>
                <a:gd name="T64" fmla="*/ 294 w 611"/>
                <a:gd name="T65" fmla="*/ 19 h 19"/>
                <a:gd name="T66" fmla="*/ 266 w 611"/>
                <a:gd name="T67" fmla="*/ 19 h 19"/>
                <a:gd name="T68" fmla="*/ 266 w 611"/>
                <a:gd name="T69" fmla="*/ 0 h 19"/>
                <a:gd name="T70" fmla="*/ 213 w 611"/>
                <a:gd name="T71" fmla="*/ 0 h 19"/>
                <a:gd name="T72" fmla="*/ 240 w 611"/>
                <a:gd name="T73" fmla="*/ 0 h 19"/>
                <a:gd name="T74" fmla="*/ 240 w 611"/>
                <a:gd name="T75" fmla="*/ 19 h 19"/>
                <a:gd name="T76" fmla="*/ 213 w 611"/>
                <a:gd name="T77" fmla="*/ 19 h 19"/>
                <a:gd name="T78" fmla="*/ 213 w 611"/>
                <a:gd name="T79" fmla="*/ 0 h 19"/>
                <a:gd name="T80" fmla="*/ 161 w 611"/>
                <a:gd name="T81" fmla="*/ 0 h 19"/>
                <a:gd name="T82" fmla="*/ 187 w 611"/>
                <a:gd name="T83" fmla="*/ 0 h 19"/>
                <a:gd name="T84" fmla="*/ 187 w 611"/>
                <a:gd name="T85" fmla="*/ 19 h 19"/>
                <a:gd name="T86" fmla="*/ 161 w 611"/>
                <a:gd name="T87" fmla="*/ 19 h 19"/>
                <a:gd name="T88" fmla="*/ 161 w 611"/>
                <a:gd name="T89" fmla="*/ 0 h 19"/>
                <a:gd name="T90" fmla="*/ 107 w 611"/>
                <a:gd name="T91" fmla="*/ 0 h 19"/>
                <a:gd name="T92" fmla="*/ 133 w 611"/>
                <a:gd name="T93" fmla="*/ 0 h 19"/>
                <a:gd name="T94" fmla="*/ 133 w 611"/>
                <a:gd name="T95" fmla="*/ 19 h 19"/>
                <a:gd name="T96" fmla="*/ 107 w 611"/>
                <a:gd name="T97" fmla="*/ 19 h 19"/>
                <a:gd name="T98" fmla="*/ 107 w 611"/>
                <a:gd name="T99" fmla="*/ 0 h 19"/>
                <a:gd name="T100" fmla="*/ 54 w 611"/>
                <a:gd name="T101" fmla="*/ 0 h 19"/>
                <a:gd name="T102" fmla="*/ 81 w 611"/>
                <a:gd name="T103" fmla="*/ 0 h 19"/>
                <a:gd name="T104" fmla="*/ 81 w 611"/>
                <a:gd name="T105" fmla="*/ 19 h 19"/>
                <a:gd name="T106" fmla="*/ 54 w 611"/>
                <a:gd name="T107" fmla="*/ 19 h 19"/>
                <a:gd name="T108" fmla="*/ 54 w 611"/>
                <a:gd name="T109" fmla="*/ 0 h 19"/>
                <a:gd name="T110" fmla="*/ 0 w 611"/>
                <a:gd name="T111" fmla="*/ 0 h 19"/>
                <a:gd name="T112" fmla="*/ 27 w 611"/>
                <a:gd name="T113" fmla="*/ 0 h 19"/>
                <a:gd name="T114" fmla="*/ 27 w 611"/>
                <a:gd name="T115" fmla="*/ 19 h 19"/>
                <a:gd name="T116" fmla="*/ 0 w 611"/>
                <a:gd name="T117" fmla="*/ 19 h 19"/>
                <a:gd name="T118" fmla="*/ 0 w 611"/>
                <a:gd name="T1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1" h="19">
                  <a:moveTo>
                    <a:pt x="585" y="0"/>
                  </a:moveTo>
                  <a:lnTo>
                    <a:pt x="611" y="0"/>
                  </a:lnTo>
                  <a:lnTo>
                    <a:pt x="611" y="19"/>
                  </a:lnTo>
                  <a:lnTo>
                    <a:pt x="585" y="19"/>
                  </a:lnTo>
                  <a:lnTo>
                    <a:pt x="585" y="0"/>
                  </a:lnTo>
                  <a:close/>
                  <a:moveTo>
                    <a:pt x="533" y="0"/>
                  </a:moveTo>
                  <a:lnTo>
                    <a:pt x="559" y="0"/>
                  </a:lnTo>
                  <a:lnTo>
                    <a:pt x="559" y="19"/>
                  </a:lnTo>
                  <a:lnTo>
                    <a:pt x="533" y="19"/>
                  </a:lnTo>
                  <a:lnTo>
                    <a:pt x="533" y="0"/>
                  </a:lnTo>
                  <a:close/>
                  <a:moveTo>
                    <a:pt x="479" y="0"/>
                  </a:moveTo>
                  <a:lnTo>
                    <a:pt x="505" y="0"/>
                  </a:lnTo>
                  <a:lnTo>
                    <a:pt x="505" y="19"/>
                  </a:lnTo>
                  <a:lnTo>
                    <a:pt x="479" y="19"/>
                  </a:lnTo>
                  <a:lnTo>
                    <a:pt x="479" y="0"/>
                  </a:lnTo>
                  <a:close/>
                  <a:moveTo>
                    <a:pt x="426" y="0"/>
                  </a:moveTo>
                  <a:lnTo>
                    <a:pt x="453" y="0"/>
                  </a:lnTo>
                  <a:lnTo>
                    <a:pt x="453" y="19"/>
                  </a:lnTo>
                  <a:lnTo>
                    <a:pt x="426" y="19"/>
                  </a:lnTo>
                  <a:lnTo>
                    <a:pt x="426" y="0"/>
                  </a:lnTo>
                  <a:close/>
                  <a:moveTo>
                    <a:pt x="372" y="0"/>
                  </a:moveTo>
                  <a:lnTo>
                    <a:pt x="400" y="0"/>
                  </a:lnTo>
                  <a:lnTo>
                    <a:pt x="400" y="19"/>
                  </a:lnTo>
                  <a:lnTo>
                    <a:pt x="372" y="19"/>
                  </a:lnTo>
                  <a:lnTo>
                    <a:pt x="372" y="0"/>
                  </a:lnTo>
                  <a:close/>
                  <a:moveTo>
                    <a:pt x="320" y="0"/>
                  </a:moveTo>
                  <a:lnTo>
                    <a:pt x="346" y="0"/>
                  </a:lnTo>
                  <a:lnTo>
                    <a:pt x="346" y="19"/>
                  </a:lnTo>
                  <a:lnTo>
                    <a:pt x="320" y="19"/>
                  </a:lnTo>
                  <a:lnTo>
                    <a:pt x="320" y="0"/>
                  </a:lnTo>
                  <a:close/>
                  <a:moveTo>
                    <a:pt x="266" y="0"/>
                  </a:moveTo>
                  <a:lnTo>
                    <a:pt x="294" y="0"/>
                  </a:lnTo>
                  <a:lnTo>
                    <a:pt x="294" y="19"/>
                  </a:lnTo>
                  <a:lnTo>
                    <a:pt x="266" y="19"/>
                  </a:lnTo>
                  <a:lnTo>
                    <a:pt x="266" y="0"/>
                  </a:lnTo>
                  <a:close/>
                  <a:moveTo>
                    <a:pt x="213" y="0"/>
                  </a:moveTo>
                  <a:lnTo>
                    <a:pt x="240" y="0"/>
                  </a:lnTo>
                  <a:lnTo>
                    <a:pt x="240" y="19"/>
                  </a:lnTo>
                  <a:lnTo>
                    <a:pt x="213" y="19"/>
                  </a:lnTo>
                  <a:lnTo>
                    <a:pt x="213" y="0"/>
                  </a:lnTo>
                  <a:close/>
                  <a:moveTo>
                    <a:pt x="161" y="0"/>
                  </a:moveTo>
                  <a:lnTo>
                    <a:pt x="187" y="0"/>
                  </a:lnTo>
                  <a:lnTo>
                    <a:pt x="187" y="19"/>
                  </a:lnTo>
                  <a:lnTo>
                    <a:pt x="161" y="19"/>
                  </a:lnTo>
                  <a:lnTo>
                    <a:pt x="161" y="0"/>
                  </a:lnTo>
                  <a:close/>
                  <a:moveTo>
                    <a:pt x="107" y="0"/>
                  </a:moveTo>
                  <a:lnTo>
                    <a:pt x="133" y="0"/>
                  </a:lnTo>
                  <a:lnTo>
                    <a:pt x="133" y="19"/>
                  </a:lnTo>
                  <a:lnTo>
                    <a:pt x="107" y="19"/>
                  </a:lnTo>
                  <a:lnTo>
                    <a:pt x="107" y="0"/>
                  </a:lnTo>
                  <a:close/>
                  <a:moveTo>
                    <a:pt x="54" y="0"/>
                  </a:moveTo>
                  <a:lnTo>
                    <a:pt x="81" y="0"/>
                  </a:lnTo>
                  <a:lnTo>
                    <a:pt x="81" y="19"/>
                  </a:lnTo>
                  <a:lnTo>
                    <a:pt x="54" y="19"/>
                  </a:lnTo>
                  <a:lnTo>
                    <a:pt x="54" y="0"/>
                  </a:lnTo>
                  <a:close/>
                  <a:moveTo>
                    <a:pt x="0" y="0"/>
                  </a:moveTo>
                  <a:lnTo>
                    <a:pt x="27" y="0"/>
                  </a:lnTo>
                  <a:lnTo>
                    <a:pt x="27" y="19"/>
                  </a:lnTo>
                  <a:lnTo>
                    <a:pt x="0" y="19"/>
                  </a:lnTo>
                  <a:lnTo>
                    <a:pt x="0"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7" name="Freeform 27"/>
            <p:cNvSpPr>
              <a:spLocks/>
            </p:cNvSpPr>
            <p:nvPr/>
          </p:nvSpPr>
          <p:spPr bwMode="auto">
            <a:xfrm>
              <a:off x="773365" y="3734433"/>
              <a:ext cx="76216" cy="58491"/>
            </a:xfrm>
            <a:custGeom>
              <a:avLst/>
              <a:gdLst>
                <a:gd name="T0" fmla="*/ 18 w 34"/>
                <a:gd name="T1" fmla="*/ 0 h 26"/>
                <a:gd name="T2" fmla="*/ 28 w 34"/>
                <a:gd name="T3" fmla="*/ 7 h 26"/>
                <a:gd name="T4" fmla="*/ 32 w 34"/>
                <a:gd name="T5" fmla="*/ 7 h 26"/>
                <a:gd name="T6" fmla="*/ 32 w 34"/>
                <a:gd name="T7" fmla="*/ 9 h 26"/>
                <a:gd name="T8" fmla="*/ 34 w 34"/>
                <a:gd name="T9" fmla="*/ 9 h 26"/>
                <a:gd name="T10" fmla="*/ 32 w 34"/>
                <a:gd name="T11" fmla="*/ 12 h 26"/>
                <a:gd name="T12" fmla="*/ 32 w 34"/>
                <a:gd name="T13" fmla="*/ 26 h 26"/>
                <a:gd name="T14" fmla="*/ 0 w 34"/>
                <a:gd name="T15" fmla="*/ 26 h 26"/>
                <a:gd name="T16" fmla="*/ 18 w 34"/>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6">
                  <a:moveTo>
                    <a:pt x="18" y="0"/>
                  </a:moveTo>
                  <a:lnTo>
                    <a:pt x="28" y="7"/>
                  </a:lnTo>
                  <a:lnTo>
                    <a:pt x="32" y="7"/>
                  </a:lnTo>
                  <a:lnTo>
                    <a:pt x="32" y="9"/>
                  </a:lnTo>
                  <a:lnTo>
                    <a:pt x="34" y="9"/>
                  </a:lnTo>
                  <a:lnTo>
                    <a:pt x="32" y="12"/>
                  </a:lnTo>
                  <a:lnTo>
                    <a:pt x="32" y="26"/>
                  </a:lnTo>
                  <a:lnTo>
                    <a:pt x="0" y="26"/>
                  </a:lnTo>
                  <a:lnTo>
                    <a:pt x="18"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8" name="Freeform 28"/>
            <p:cNvSpPr>
              <a:spLocks noEditPoints="1"/>
            </p:cNvSpPr>
            <p:nvPr/>
          </p:nvSpPr>
          <p:spPr bwMode="auto">
            <a:xfrm>
              <a:off x="845098" y="2528616"/>
              <a:ext cx="715084" cy="1169822"/>
            </a:xfrm>
            <a:custGeom>
              <a:avLst/>
              <a:gdLst>
                <a:gd name="T0" fmla="*/ 14 w 319"/>
                <a:gd name="T1" fmla="*/ 487 h 520"/>
                <a:gd name="T2" fmla="*/ 31 w 319"/>
                <a:gd name="T3" fmla="*/ 496 h 520"/>
                <a:gd name="T4" fmla="*/ 16 w 319"/>
                <a:gd name="T5" fmla="*/ 520 h 520"/>
                <a:gd name="T6" fmla="*/ 0 w 319"/>
                <a:gd name="T7" fmla="*/ 512 h 520"/>
                <a:gd name="T8" fmla="*/ 14 w 319"/>
                <a:gd name="T9" fmla="*/ 487 h 520"/>
                <a:gd name="T10" fmla="*/ 44 w 319"/>
                <a:gd name="T11" fmla="*/ 438 h 520"/>
                <a:gd name="T12" fmla="*/ 59 w 319"/>
                <a:gd name="T13" fmla="*/ 449 h 520"/>
                <a:gd name="T14" fmla="*/ 45 w 319"/>
                <a:gd name="T15" fmla="*/ 473 h 520"/>
                <a:gd name="T16" fmla="*/ 28 w 319"/>
                <a:gd name="T17" fmla="*/ 463 h 520"/>
                <a:gd name="T18" fmla="*/ 44 w 319"/>
                <a:gd name="T19" fmla="*/ 438 h 520"/>
                <a:gd name="T20" fmla="*/ 71 w 319"/>
                <a:gd name="T21" fmla="*/ 390 h 520"/>
                <a:gd name="T22" fmla="*/ 89 w 319"/>
                <a:gd name="T23" fmla="*/ 400 h 520"/>
                <a:gd name="T24" fmla="*/ 73 w 319"/>
                <a:gd name="T25" fmla="*/ 424 h 520"/>
                <a:gd name="T26" fmla="*/ 57 w 319"/>
                <a:gd name="T27" fmla="*/ 414 h 520"/>
                <a:gd name="T28" fmla="*/ 71 w 319"/>
                <a:gd name="T29" fmla="*/ 390 h 520"/>
                <a:gd name="T30" fmla="*/ 101 w 319"/>
                <a:gd name="T31" fmla="*/ 341 h 520"/>
                <a:gd name="T32" fmla="*/ 117 w 319"/>
                <a:gd name="T33" fmla="*/ 351 h 520"/>
                <a:gd name="T34" fmla="*/ 103 w 319"/>
                <a:gd name="T35" fmla="*/ 376 h 520"/>
                <a:gd name="T36" fmla="*/ 85 w 319"/>
                <a:gd name="T37" fmla="*/ 365 h 520"/>
                <a:gd name="T38" fmla="*/ 101 w 319"/>
                <a:gd name="T39" fmla="*/ 341 h 520"/>
                <a:gd name="T40" fmla="*/ 129 w 319"/>
                <a:gd name="T41" fmla="*/ 292 h 520"/>
                <a:gd name="T42" fmla="*/ 147 w 319"/>
                <a:gd name="T43" fmla="*/ 302 h 520"/>
                <a:gd name="T44" fmla="*/ 133 w 319"/>
                <a:gd name="T45" fmla="*/ 327 h 520"/>
                <a:gd name="T46" fmla="*/ 115 w 319"/>
                <a:gd name="T47" fmla="*/ 316 h 520"/>
                <a:gd name="T48" fmla="*/ 129 w 319"/>
                <a:gd name="T49" fmla="*/ 292 h 520"/>
                <a:gd name="T50" fmla="*/ 159 w 319"/>
                <a:gd name="T51" fmla="*/ 243 h 520"/>
                <a:gd name="T52" fmla="*/ 174 w 319"/>
                <a:gd name="T53" fmla="*/ 253 h 520"/>
                <a:gd name="T54" fmla="*/ 161 w 319"/>
                <a:gd name="T55" fmla="*/ 278 h 520"/>
                <a:gd name="T56" fmla="*/ 143 w 319"/>
                <a:gd name="T57" fmla="*/ 267 h 520"/>
                <a:gd name="T58" fmla="*/ 159 w 319"/>
                <a:gd name="T59" fmla="*/ 243 h 520"/>
                <a:gd name="T60" fmla="*/ 187 w 319"/>
                <a:gd name="T61" fmla="*/ 196 h 520"/>
                <a:gd name="T62" fmla="*/ 204 w 319"/>
                <a:gd name="T63" fmla="*/ 205 h 520"/>
                <a:gd name="T64" fmla="*/ 190 w 319"/>
                <a:gd name="T65" fmla="*/ 229 h 520"/>
                <a:gd name="T66" fmla="*/ 173 w 319"/>
                <a:gd name="T67" fmla="*/ 220 h 520"/>
                <a:gd name="T68" fmla="*/ 187 w 319"/>
                <a:gd name="T69" fmla="*/ 196 h 520"/>
                <a:gd name="T70" fmla="*/ 216 w 319"/>
                <a:gd name="T71" fmla="*/ 147 h 520"/>
                <a:gd name="T72" fmla="*/ 232 w 319"/>
                <a:gd name="T73" fmla="*/ 156 h 520"/>
                <a:gd name="T74" fmla="*/ 218 w 319"/>
                <a:gd name="T75" fmla="*/ 180 h 520"/>
                <a:gd name="T76" fmla="*/ 202 w 319"/>
                <a:gd name="T77" fmla="*/ 171 h 520"/>
                <a:gd name="T78" fmla="*/ 216 w 319"/>
                <a:gd name="T79" fmla="*/ 147 h 520"/>
                <a:gd name="T80" fmla="*/ 244 w 319"/>
                <a:gd name="T81" fmla="*/ 98 h 520"/>
                <a:gd name="T82" fmla="*/ 262 w 319"/>
                <a:gd name="T83" fmla="*/ 109 h 520"/>
                <a:gd name="T84" fmla="*/ 248 w 319"/>
                <a:gd name="T85" fmla="*/ 133 h 520"/>
                <a:gd name="T86" fmla="*/ 230 w 319"/>
                <a:gd name="T87" fmla="*/ 123 h 520"/>
                <a:gd name="T88" fmla="*/ 244 w 319"/>
                <a:gd name="T89" fmla="*/ 98 h 520"/>
                <a:gd name="T90" fmla="*/ 274 w 319"/>
                <a:gd name="T91" fmla="*/ 49 h 520"/>
                <a:gd name="T92" fmla="*/ 291 w 319"/>
                <a:gd name="T93" fmla="*/ 60 h 520"/>
                <a:gd name="T94" fmla="*/ 276 w 319"/>
                <a:gd name="T95" fmla="*/ 84 h 520"/>
                <a:gd name="T96" fmla="*/ 260 w 319"/>
                <a:gd name="T97" fmla="*/ 74 h 520"/>
                <a:gd name="T98" fmla="*/ 274 w 319"/>
                <a:gd name="T99" fmla="*/ 49 h 520"/>
                <a:gd name="T100" fmla="*/ 302 w 319"/>
                <a:gd name="T101" fmla="*/ 0 h 520"/>
                <a:gd name="T102" fmla="*/ 319 w 319"/>
                <a:gd name="T103" fmla="*/ 11 h 520"/>
                <a:gd name="T104" fmla="*/ 305 w 319"/>
                <a:gd name="T105" fmla="*/ 35 h 520"/>
                <a:gd name="T106" fmla="*/ 288 w 319"/>
                <a:gd name="T107" fmla="*/ 25 h 520"/>
                <a:gd name="T108" fmla="*/ 302 w 319"/>
                <a:gd name="T10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9" h="520">
                  <a:moveTo>
                    <a:pt x="14" y="487"/>
                  </a:moveTo>
                  <a:lnTo>
                    <a:pt x="31" y="496"/>
                  </a:lnTo>
                  <a:lnTo>
                    <a:pt x="16" y="520"/>
                  </a:lnTo>
                  <a:lnTo>
                    <a:pt x="0" y="512"/>
                  </a:lnTo>
                  <a:lnTo>
                    <a:pt x="14" y="487"/>
                  </a:lnTo>
                  <a:close/>
                  <a:moveTo>
                    <a:pt x="44" y="438"/>
                  </a:moveTo>
                  <a:lnTo>
                    <a:pt x="59" y="449"/>
                  </a:lnTo>
                  <a:lnTo>
                    <a:pt x="45" y="473"/>
                  </a:lnTo>
                  <a:lnTo>
                    <a:pt x="28" y="463"/>
                  </a:lnTo>
                  <a:lnTo>
                    <a:pt x="44" y="438"/>
                  </a:lnTo>
                  <a:close/>
                  <a:moveTo>
                    <a:pt x="71" y="390"/>
                  </a:moveTo>
                  <a:lnTo>
                    <a:pt x="89" y="400"/>
                  </a:lnTo>
                  <a:lnTo>
                    <a:pt x="73" y="424"/>
                  </a:lnTo>
                  <a:lnTo>
                    <a:pt x="57" y="414"/>
                  </a:lnTo>
                  <a:lnTo>
                    <a:pt x="71" y="390"/>
                  </a:lnTo>
                  <a:close/>
                  <a:moveTo>
                    <a:pt x="101" y="341"/>
                  </a:moveTo>
                  <a:lnTo>
                    <a:pt x="117" y="351"/>
                  </a:lnTo>
                  <a:lnTo>
                    <a:pt x="103" y="376"/>
                  </a:lnTo>
                  <a:lnTo>
                    <a:pt x="85" y="365"/>
                  </a:lnTo>
                  <a:lnTo>
                    <a:pt x="101" y="341"/>
                  </a:lnTo>
                  <a:close/>
                  <a:moveTo>
                    <a:pt x="129" y="292"/>
                  </a:moveTo>
                  <a:lnTo>
                    <a:pt x="147" y="302"/>
                  </a:lnTo>
                  <a:lnTo>
                    <a:pt x="133" y="327"/>
                  </a:lnTo>
                  <a:lnTo>
                    <a:pt x="115" y="316"/>
                  </a:lnTo>
                  <a:lnTo>
                    <a:pt x="129" y="292"/>
                  </a:lnTo>
                  <a:close/>
                  <a:moveTo>
                    <a:pt x="159" y="243"/>
                  </a:moveTo>
                  <a:lnTo>
                    <a:pt x="174" y="253"/>
                  </a:lnTo>
                  <a:lnTo>
                    <a:pt x="161" y="278"/>
                  </a:lnTo>
                  <a:lnTo>
                    <a:pt x="143" y="267"/>
                  </a:lnTo>
                  <a:lnTo>
                    <a:pt x="159" y="243"/>
                  </a:lnTo>
                  <a:close/>
                  <a:moveTo>
                    <a:pt x="187" y="196"/>
                  </a:moveTo>
                  <a:lnTo>
                    <a:pt x="204" y="205"/>
                  </a:lnTo>
                  <a:lnTo>
                    <a:pt x="190" y="229"/>
                  </a:lnTo>
                  <a:lnTo>
                    <a:pt x="173" y="220"/>
                  </a:lnTo>
                  <a:lnTo>
                    <a:pt x="187" y="196"/>
                  </a:lnTo>
                  <a:close/>
                  <a:moveTo>
                    <a:pt x="216" y="147"/>
                  </a:moveTo>
                  <a:lnTo>
                    <a:pt x="232" y="156"/>
                  </a:lnTo>
                  <a:lnTo>
                    <a:pt x="218" y="180"/>
                  </a:lnTo>
                  <a:lnTo>
                    <a:pt x="202" y="171"/>
                  </a:lnTo>
                  <a:lnTo>
                    <a:pt x="216" y="147"/>
                  </a:lnTo>
                  <a:close/>
                  <a:moveTo>
                    <a:pt x="244" y="98"/>
                  </a:moveTo>
                  <a:lnTo>
                    <a:pt x="262" y="109"/>
                  </a:lnTo>
                  <a:lnTo>
                    <a:pt x="248" y="133"/>
                  </a:lnTo>
                  <a:lnTo>
                    <a:pt x="230" y="123"/>
                  </a:lnTo>
                  <a:lnTo>
                    <a:pt x="244" y="98"/>
                  </a:lnTo>
                  <a:close/>
                  <a:moveTo>
                    <a:pt x="274" y="49"/>
                  </a:moveTo>
                  <a:lnTo>
                    <a:pt x="291" y="60"/>
                  </a:lnTo>
                  <a:lnTo>
                    <a:pt x="276" y="84"/>
                  </a:lnTo>
                  <a:lnTo>
                    <a:pt x="260" y="74"/>
                  </a:lnTo>
                  <a:lnTo>
                    <a:pt x="274" y="49"/>
                  </a:lnTo>
                  <a:close/>
                  <a:moveTo>
                    <a:pt x="302" y="0"/>
                  </a:moveTo>
                  <a:lnTo>
                    <a:pt x="319" y="11"/>
                  </a:lnTo>
                  <a:lnTo>
                    <a:pt x="305" y="35"/>
                  </a:lnTo>
                  <a:lnTo>
                    <a:pt x="288" y="25"/>
                  </a:lnTo>
                  <a:lnTo>
                    <a:pt x="302"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9" name="Freeform 29"/>
            <p:cNvSpPr>
              <a:spLocks/>
            </p:cNvSpPr>
            <p:nvPr/>
          </p:nvSpPr>
          <p:spPr bwMode="auto">
            <a:xfrm>
              <a:off x="1557939" y="2416133"/>
              <a:ext cx="65008" cy="80988"/>
            </a:xfrm>
            <a:custGeom>
              <a:avLst/>
              <a:gdLst>
                <a:gd name="T0" fmla="*/ 15 w 29"/>
                <a:gd name="T1" fmla="*/ 0 h 36"/>
                <a:gd name="T2" fmla="*/ 29 w 29"/>
                <a:gd name="T3" fmla="*/ 26 h 36"/>
                <a:gd name="T4" fmla="*/ 17 w 29"/>
                <a:gd name="T5" fmla="*/ 35 h 36"/>
                <a:gd name="T6" fmla="*/ 15 w 29"/>
                <a:gd name="T7" fmla="*/ 36 h 36"/>
                <a:gd name="T8" fmla="*/ 15 w 29"/>
                <a:gd name="T9" fmla="*/ 36 h 36"/>
                <a:gd name="T10" fmla="*/ 14 w 29"/>
                <a:gd name="T11" fmla="*/ 36 h 36"/>
                <a:gd name="T12" fmla="*/ 12 w 29"/>
                <a:gd name="T13" fmla="*/ 35 h 36"/>
                <a:gd name="T14" fmla="*/ 0 w 29"/>
                <a:gd name="T15" fmla="*/ 26 h 36"/>
                <a:gd name="T16" fmla="*/ 15 w 29"/>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36">
                  <a:moveTo>
                    <a:pt x="15" y="0"/>
                  </a:moveTo>
                  <a:lnTo>
                    <a:pt x="29" y="26"/>
                  </a:lnTo>
                  <a:lnTo>
                    <a:pt x="17" y="35"/>
                  </a:lnTo>
                  <a:lnTo>
                    <a:pt x="15" y="36"/>
                  </a:lnTo>
                  <a:lnTo>
                    <a:pt x="15" y="36"/>
                  </a:lnTo>
                  <a:lnTo>
                    <a:pt x="14" y="36"/>
                  </a:lnTo>
                  <a:lnTo>
                    <a:pt x="12" y="35"/>
                  </a:lnTo>
                  <a:lnTo>
                    <a:pt x="0" y="26"/>
                  </a:lnTo>
                  <a:lnTo>
                    <a:pt x="15"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30" name="Freeform 30"/>
            <p:cNvSpPr>
              <a:spLocks noEditPoints="1"/>
            </p:cNvSpPr>
            <p:nvPr/>
          </p:nvSpPr>
          <p:spPr bwMode="auto">
            <a:xfrm>
              <a:off x="1620705" y="2528616"/>
              <a:ext cx="715084" cy="1169822"/>
            </a:xfrm>
            <a:custGeom>
              <a:avLst/>
              <a:gdLst>
                <a:gd name="T0" fmla="*/ 305 w 319"/>
                <a:gd name="T1" fmla="*/ 487 h 520"/>
                <a:gd name="T2" fmla="*/ 319 w 319"/>
                <a:gd name="T3" fmla="*/ 512 h 520"/>
                <a:gd name="T4" fmla="*/ 303 w 319"/>
                <a:gd name="T5" fmla="*/ 520 h 520"/>
                <a:gd name="T6" fmla="*/ 289 w 319"/>
                <a:gd name="T7" fmla="*/ 496 h 520"/>
                <a:gd name="T8" fmla="*/ 305 w 319"/>
                <a:gd name="T9" fmla="*/ 487 h 520"/>
                <a:gd name="T10" fmla="*/ 277 w 319"/>
                <a:gd name="T11" fmla="*/ 438 h 520"/>
                <a:gd name="T12" fmla="*/ 291 w 319"/>
                <a:gd name="T13" fmla="*/ 463 h 520"/>
                <a:gd name="T14" fmla="*/ 274 w 319"/>
                <a:gd name="T15" fmla="*/ 473 h 520"/>
                <a:gd name="T16" fmla="*/ 260 w 319"/>
                <a:gd name="T17" fmla="*/ 449 h 520"/>
                <a:gd name="T18" fmla="*/ 277 w 319"/>
                <a:gd name="T19" fmla="*/ 438 h 520"/>
                <a:gd name="T20" fmla="*/ 248 w 319"/>
                <a:gd name="T21" fmla="*/ 390 h 520"/>
                <a:gd name="T22" fmla="*/ 261 w 319"/>
                <a:gd name="T23" fmla="*/ 414 h 520"/>
                <a:gd name="T24" fmla="*/ 246 w 319"/>
                <a:gd name="T25" fmla="*/ 424 h 520"/>
                <a:gd name="T26" fmla="*/ 230 w 319"/>
                <a:gd name="T27" fmla="*/ 400 h 520"/>
                <a:gd name="T28" fmla="*/ 248 w 319"/>
                <a:gd name="T29" fmla="*/ 390 h 520"/>
                <a:gd name="T30" fmla="*/ 218 w 319"/>
                <a:gd name="T31" fmla="*/ 341 h 520"/>
                <a:gd name="T32" fmla="*/ 234 w 319"/>
                <a:gd name="T33" fmla="*/ 365 h 520"/>
                <a:gd name="T34" fmla="*/ 216 w 319"/>
                <a:gd name="T35" fmla="*/ 376 h 520"/>
                <a:gd name="T36" fmla="*/ 202 w 319"/>
                <a:gd name="T37" fmla="*/ 351 h 520"/>
                <a:gd name="T38" fmla="*/ 218 w 319"/>
                <a:gd name="T39" fmla="*/ 341 h 520"/>
                <a:gd name="T40" fmla="*/ 190 w 319"/>
                <a:gd name="T41" fmla="*/ 292 h 520"/>
                <a:gd name="T42" fmla="*/ 204 w 319"/>
                <a:gd name="T43" fmla="*/ 316 h 520"/>
                <a:gd name="T44" fmla="*/ 188 w 319"/>
                <a:gd name="T45" fmla="*/ 327 h 520"/>
                <a:gd name="T46" fmla="*/ 172 w 319"/>
                <a:gd name="T47" fmla="*/ 302 h 520"/>
                <a:gd name="T48" fmla="*/ 190 w 319"/>
                <a:gd name="T49" fmla="*/ 292 h 520"/>
                <a:gd name="T50" fmla="*/ 160 w 319"/>
                <a:gd name="T51" fmla="*/ 243 h 520"/>
                <a:gd name="T52" fmla="*/ 176 w 319"/>
                <a:gd name="T53" fmla="*/ 267 h 520"/>
                <a:gd name="T54" fmla="*/ 158 w 319"/>
                <a:gd name="T55" fmla="*/ 278 h 520"/>
                <a:gd name="T56" fmla="*/ 144 w 319"/>
                <a:gd name="T57" fmla="*/ 253 h 520"/>
                <a:gd name="T58" fmla="*/ 160 w 319"/>
                <a:gd name="T59" fmla="*/ 243 h 520"/>
                <a:gd name="T60" fmla="*/ 132 w 319"/>
                <a:gd name="T61" fmla="*/ 196 h 520"/>
                <a:gd name="T62" fmla="*/ 146 w 319"/>
                <a:gd name="T63" fmla="*/ 220 h 520"/>
                <a:gd name="T64" fmla="*/ 131 w 319"/>
                <a:gd name="T65" fmla="*/ 229 h 520"/>
                <a:gd name="T66" fmla="*/ 115 w 319"/>
                <a:gd name="T67" fmla="*/ 205 h 520"/>
                <a:gd name="T68" fmla="*/ 132 w 319"/>
                <a:gd name="T69" fmla="*/ 196 h 520"/>
                <a:gd name="T70" fmla="*/ 103 w 319"/>
                <a:gd name="T71" fmla="*/ 147 h 520"/>
                <a:gd name="T72" fmla="*/ 118 w 319"/>
                <a:gd name="T73" fmla="*/ 171 h 520"/>
                <a:gd name="T74" fmla="*/ 101 w 319"/>
                <a:gd name="T75" fmla="*/ 180 h 520"/>
                <a:gd name="T76" fmla="*/ 87 w 319"/>
                <a:gd name="T77" fmla="*/ 156 h 520"/>
                <a:gd name="T78" fmla="*/ 103 w 319"/>
                <a:gd name="T79" fmla="*/ 147 h 520"/>
                <a:gd name="T80" fmla="*/ 75 w 319"/>
                <a:gd name="T81" fmla="*/ 98 h 520"/>
                <a:gd name="T82" fmla="*/ 89 w 319"/>
                <a:gd name="T83" fmla="*/ 123 h 520"/>
                <a:gd name="T84" fmla="*/ 71 w 319"/>
                <a:gd name="T85" fmla="*/ 133 h 520"/>
                <a:gd name="T86" fmla="*/ 57 w 319"/>
                <a:gd name="T87" fmla="*/ 109 h 520"/>
                <a:gd name="T88" fmla="*/ 75 w 319"/>
                <a:gd name="T89" fmla="*/ 98 h 520"/>
                <a:gd name="T90" fmla="*/ 45 w 319"/>
                <a:gd name="T91" fmla="*/ 49 h 520"/>
                <a:gd name="T92" fmla="*/ 61 w 319"/>
                <a:gd name="T93" fmla="*/ 74 h 520"/>
                <a:gd name="T94" fmla="*/ 43 w 319"/>
                <a:gd name="T95" fmla="*/ 84 h 520"/>
                <a:gd name="T96" fmla="*/ 29 w 319"/>
                <a:gd name="T97" fmla="*/ 60 h 520"/>
                <a:gd name="T98" fmla="*/ 45 w 319"/>
                <a:gd name="T99" fmla="*/ 49 h 520"/>
                <a:gd name="T100" fmla="*/ 17 w 319"/>
                <a:gd name="T101" fmla="*/ 0 h 520"/>
                <a:gd name="T102" fmla="*/ 31 w 319"/>
                <a:gd name="T103" fmla="*/ 25 h 520"/>
                <a:gd name="T104" fmla="*/ 14 w 319"/>
                <a:gd name="T105" fmla="*/ 35 h 520"/>
                <a:gd name="T106" fmla="*/ 0 w 319"/>
                <a:gd name="T107" fmla="*/ 11 h 520"/>
                <a:gd name="T108" fmla="*/ 17 w 319"/>
                <a:gd name="T10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9" h="520">
                  <a:moveTo>
                    <a:pt x="305" y="487"/>
                  </a:moveTo>
                  <a:lnTo>
                    <a:pt x="319" y="512"/>
                  </a:lnTo>
                  <a:lnTo>
                    <a:pt x="303" y="520"/>
                  </a:lnTo>
                  <a:lnTo>
                    <a:pt x="289" y="496"/>
                  </a:lnTo>
                  <a:lnTo>
                    <a:pt x="305" y="487"/>
                  </a:lnTo>
                  <a:close/>
                  <a:moveTo>
                    <a:pt x="277" y="438"/>
                  </a:moveTo>
                  <a:lnTo>
                    <a:pt x="291" y="463"/>
                  </a:lnTo>
                  <a:lnTo>
                    <a:pt x="274" y="473"/>
                  </a:lnTo>
                  <a:lnTo>
                    <a:pt x="260" y="449"/>
                  </a:lnTo>
                  <a:lnTo>
                    <a:pt x="277" y="438"/>
                  </a:lnTo>
                  <a:close/>
                  <a:moveTo>
                    <a:pt x="248" y="390"/>
                  </a:moveTo>
                  <a:lnTo>
                    <a:pt x="261" y="414"/>
                  </a:lnTo>
                  <a:lnTo>
                    <a:pt x="246" y="424"/>
                  </a:lnTo>
                  <a:lnTo>
                    <a:pt x="230" y="400"/>
                  </a:lnTo>
                  <a:lnTo>
                    <a:pt x="248" y="390"/>
                  </a:lnTo>
                  <a:close/>
                  <a:moveTo>
                    <a:pt x="218" y="341"/>
                  </a:moveTo>
                  <a:lnTo>
                    <a:pt x="234" y="365"/>
                  </a:lnTo>
                  <a:lnTo>
                    <a:pt x="216" y="376"/>
                  </a:lnTo>
                  <a:lnTo>
                    <a:pt x="202" y="351"/>
                  </a:lnTo>
                  <a:lnTo>
                    <a:pt x="218" y="341"/>
                  </a:lnTo>
                  <a:close/>
                  <a:moveTo>
                    <a:pt x="190" y="292"/>
                  </a:moveTo>
                  <a:lnTo>
                    <a:pt x="204" y="316"/>
                  </a:lnTo>
                  <a:lnTo>
                    <a:pt x="188" y="327"/>
                  </a:lnTo>
                  <a:lnTo>
                    <a:pt x="172" y="302"/>
                  </a:lnTo>
                  <a:lnTo>
                    <a:pt x="190" y="292"/>
                  </a:lnTo>
                  <a:close/>
                  <a:moveTo>
                    <a:pt x="160" y="243"/>
                  </a:moveTo>
                  <a:lnTo>
                    <a:pt x="176" y="267"/>
                  </a:lnTo>
                  <a:lnTo>
                    <a:pt x="158" y="278"/>
                  </a:lnTo>
                  <a:lnTo>
                    <a:pt x="144" y="253"/>
                  </a:lnTo>
                  <a:lnTo>
                    <a:pt x="160" y="243"/>
                  </a:lnTo>
                  <a:close/>
                  <a:moveTo>
                    <a:pt x="132" y="196"/>
                  </a:moveTo>
                  <a:lnTo>
                    <a:pt x="146" y="220"/>
                  </a:lnTo>
                  <a:lnTo>
                    <a:pt x="131" y="229"/>
                  </a:lnTo>
                  <a:lnTo>
                    <a:pt x="115" y="205"/>
                  </a:lnTo>
                  <a:lnTo>
                    <a:pt x="132" y="196"/>
                  </a:lnTo>
                  <a:close/>
                  <a:moveTo>
                    <a:pt x="103" y="147"/>
                  </a:moveTo>
                  <a:lnTo>
                    <a:pt x="118" y="171"/>
                  </a:lnTo>
                  <a:lnTo>
                    <a:pt x="101" y="180"/>
                  </a:lnTo>
                  <a:lnTo>
                    <a:pt x="87" y="156"/>
                  </a:lnTo>
                  <a:lnTo>
                    <a:pt x="103" y="147"/>
                  </a:lnTo>
                  <a:close/>
                  <a:moveTo>
                    <a:pt x="75" y="98"/>
                  </a:moveTo>
                  <a:lnTo>
                    <a:pt x="89" y="123"/>
                  </a:lnTo>
                  <a:lnTo>
                    <a:pt x="71" y="133"/>
                  </a:lnTo>
                  <a:lnTo>
                    <a:pt x="57" y="109"/>
                  </a:lnTo>
                  <a:lnTo>
                    <a:pt x="75" y="98"/>
                  </a:lnTo>
                  <a:close/>
                  <a:moveTo>
                    <a:pt x="45" y="49"/>
                  </a:moveTo>
                  <a:lnTo>
                    <a:pt x="61" y="74"/>
                  </a:lnTo>
                  <a:lnTo>
                    <a:pt x="43" y="84"/>
                  </a:lnTo>
                  <a:lnTo>
                    <a:pt x="29" y="60"/>
                  </a:lnTo>
                  <a:lnTo>
                    <a:pt x="45" y="49"/>
                  </a:lnTo>
                  <a:close/>
                  <a:moveTo>
                    <a:pt x="17" y="0"/>
                  </a:moveTo>
                  <a:lnTo>
                    <a:pt x="31" y="25"/>
                  </a:lnTo>
                  <a:lnTo>
                    <a:pt x="14" y="35"/>
                  </a:lnTo>
                  <a:lnTo>
                    <a:pt x="0" y="11"/>
                  </a:lnTo>
                  <a:lnTo>
                    <a:pt x="17"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31" name="Freeform 31"/>
            <p:cNvSpPr>
              <a:spLocks/>
            </p:cNvSpPr>
            <p:nvPr/>
          </p:nvSpPr>
          <p:spPr bwMode="auto">
            <a:xfrm>
              <a:off x="2331304" y="3734433"/>
              <a:ext cx="76216" cy="58491"/>
            </a:xfrm>
            <a:custGeom>
              <a:avLst/>
              <a:gdLst>
                <a:gd name="T0" fmla="*/ 18 w 34"/>
                <a:gd name="T1" fmla="*/ 0 h 26"/>
                <a:gd name="T2" fmla="*/ 34 w 34"/>
                <a:gd name="T3" fmla="*/ 26 h 26"/>
                <a:gd name="T4" fmla="*/ 2 w 34"/>
                <a:gd name="T5" fmla="*/ 26 h 26"/>
                <a:gd name="T6" fmla="*/ 2 w 34"/>
                <a:gd name="T7" fmla="*/ 12 h 26"/>
                <a:gd name="T8" fmla="*/ 0 w 34"/>
                <a:gd name="T9" fmla="*/ 9 h 26"/>
                <a:gd name="T10" fmla="*/ 2 w 34"/>
                <a:gd name="T11" fmla="*/ 9 h 26"/>
                <a:gd name="T12" fmla="*/ 2 w 34"/>
                <a:gd name="T13" fmla="*/ 7 h 26"/>
                <a:gd name="T14" fmla="*/ 6 w 34"/>
                <a:gd name="T15" fmla="*/ 7 h 26"/>
                <a:gd name="T16" fmla="*/ 18 w 34"/>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6">
                  <a:moveTo>
                    <a:pt x="18" y="0"/>
                  </a:moveTo>
                  <a:lnTo>
                    <a:pt x="34" y="26"/>
                  </a:lnTo>
                  <a:lnTo>
                    <a:pt x="2" y="26"/>
                  </a:lnTo>
                  <a:lnTo>
                    <a:pt x="2" y="12"/>
                  </a:lnTo>
                  <a:lnTo>
                    <a:pt x="0" y="9"/>
                  </a:lnTo>
                  <a:lnTo>
                    <a:pt x="2" y="9"/>
                  </a:lnTo>
                  <a:lnTo>
                    <a:pt x="2" y="7"/>
                  </a:lnTo>
                  <a:lnTo>
                    <a:pt x="6" y="7"/>
                  </a:lnTo>
                  <a:lnTo>
                    <a:pt x="18"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32" name="Freeform 32"/>
            <p:cNvSpPr>
              <a:spLocks noEditPoints="1"/>
            </p:cNvSpPr>
            <p:nvPr/>
          </p:nvSpPr>
          <p:spPr bwMode="auto">
            <a:xfrm>
              <a:off x="903381" y="3750180"/>
              <a:ext cx="1374126" cy="42744"/>
            </a:xfrm>
            <a:custGeom>
              <a:avLst/>
              <a:gdLst>
                <a:gd name="T0" fmla="*/ 587 w 613"/>
                <a:gd name="T1" fmla="*/ 0 h 19"/>
                <a:gd name="T2" fmla="*/ 613 w 613"/>
                <a:gd name="T3" fmla="*/ 0 h 19"/>
                <a:gd name="T4" fmla="*/ 613 w 613"/>
                <a:gd name="T5" fmla="*/ 19 h 19"/>
                <a:gd name="T6" fmla="*/ 587 w 613"/>
                <a:gd name="T7" fmla="*/ 19 h 19"/>
                <a:gd name="T8" fmla="*/ 587 w 613"/>
                <a:gd name="T9" fmla="*/ 0 h 19"/>
                <a:gd name="T10" fmla="*/ 533 w 613"/>
                <a:gd name="T11" fmla="*/ 0 h 19"/>
                <a:gd name="T12" fmla="*/ 559 w 613"/>
                <a:gd name="T13" fmla="*/ 0 h 19"/>
                <a:gd name="T14" fmla="*/ 559 w 613"/>
                <a:gd name="T15" fmla="*/ 19 h 19"/>
                <a:gd name="T16" fmla="*/ 533 w 613"/>
                <a:gd name="T17" fmla="*/ 19 h 19"/>
                <a:gd name="T18" fmla="*/ 533 w 613"/>
                <a:gd name="T19" fmla="*/ 0 h 19"/>
                <a:gd name="T20" fmla="*/ 480 w 613"/>
                <a:gd name="T21" fmla="*/ 0 h 19"/>
                <a:gd name="T22" fmla="*/ 506 w 613"/>
                <a:gd name="T23" fmla="*/ 0 h 19"/>
                <a:gd name="T24" fmla="*/ 506 w 613"/>
                <a:gd name="T25" fmla="*/ 19 h 19"/>
                <a:gd name="T26" fmla="*/ 480 w 613"/>
                <a:gd name="T27" fmla="*/ 19 h 19"/>
                <a:gd name="T28" fmla="*/ 480 w 613"/>
                <a:gd name="T29" fmla="*/ 0 h 19"/>
                <a:gd name="T30" fmla="*/ 426 w 613"/>
                <a:gd name="T31" fmla="*/ 0 h 19"/>
                <a:gd name="T32" fmla="*/ 452 w 613"/>
                <a:gd name="T33" fmla="*/ 0 h 19"/>
                <a:gd name="T34" fmla="*/ 452 w 613"/>
                <a:gd name="T35" fmla="*/ 19 h 19"/>
                <a:gd name="T36" fmla="*/ 426 w 613"/>
                <a:gd name="T37" fmla="*/ 19 h 19"/>
                <a:gd name="T38" fmla="*/ 426 w 613"/>
                <a:gd name="T39" fmla="*/ 0 h 19"/>
                <a:gd name="T40" fmla="*/ 374 w 613"/>
                <a:gd name="T41" fmla="*/ 0 h 19"/>
                <a:gd name="T42" fmla="*/ 400 w 613"/>
                <a:gd name="T43" fmla="*/ 0 h 19"/>
                <a:gd name="T44" fmla="*/ 400 w 613"/>
                <a:gd name="T45" fmla="*/ 19 h 19"/>
                <a:gd name="T46" fmla="*/ 374 w 613"/>
                <a:gd name="T47" fmla="*/ 19 h 19"/>
                <a:gd name="T48" fmla="*/ 374 w 613"/>
                <a:gd name="T49" fmla="*/ 0 h 19"/>
                <a:gd name="T50" fmla="*/ 320 w 613"/>
                <a:gd name="T51" fmla="*/ 0 h 19"/>
                <a:gd name="T52" fmla="*/ 346 w 613"/>
                <a:gd name="T53" fmla="*/ 0 h 19"/>
                <a:gd name="T54" fmla="*/ 346 w 613"/>
                <a:gd name="T55" fmla="*/ 19 h 19"/>
                <a:gd name="T56" fmla="*/ 320 w 613"/>
                <a:gd name="T57" fmla="*/ 19 h 19"/>
                <a:gd name="T58" fmla="*/ 320 w 613"/>
                <a:gd name="T59" fmla="*/ 0 h 19"/>
                <a:gd name="T60" fmla="*/ 267 w 613"/>
                <a:gd name="T61" fmla="*/ 0 h 19"/>
                <a:gd name="T62" fmla="*/ 293 w 613"/>
                <a:gd name="T63" fmla="*/ 0 h 19"/>
                <a:gd name="T64" fmla="*/ 293 w 613"/>
                <a:gd name="T65" fmla="*/ 19 h 19"/>
                <a:gd name="T66" fmla="*/ 267 w 613"/>
                <a:gd name="T67" fmla="*/ 19 h 19"/>
                <a:gd name="T68" fmla="*/ 267 w 613"/>
                <a:gd name="T69" fmla="*/ 0 h 19"/>
                <a:gd name="T70" fmla="*/ 213 w 613"/>
                <a:gd name="T71" fmla="*/ 0 h 19"/>
                <a:gd name="T72" fmla="*/ 241 w 613"/>
                <a:gd name="T73" fmla="*/ 0 h 19"/>
                <a:gd name="T74" fmla="*/ 241 w 613"/>
                <a:gd name="T75" fmla="*/ 19 h 19"/>
                <a:gd name="T76" fmla="*/ 213 w 613"/>
                <a:gd name="T77" fmla="*/ 19 h 19"/>
                <a:gd name="T78" fmla="*/ 213 w 613"/>
                <a:gd name="T79" fmla="*/ 0 h 19"/>
                <a:gd name="T80" fmla="*/ 161 w 613"/>
                <a:gd name="T81" fmla="*/ 0 h 19"/>
                <a:gd name="T82" fmla="*/ 187 w 613"/>
                <a:gd name="T83" fmla="*/ 0 h 19"/>
                <a:gd name="T84" fmla="*/ 187 w 613"/>
                <a:gd name="T85" fmla="*/ 19 h 19"/>
                <a:gd name="T86" fmla="*/ 161 w 613"/>
                <a:gd name="T87" fmla="*/ 19 h 19"/>
                <a:gd name="T88" fmla="*/ 161 w 613"/>
                <a:gd name="T89" fmla="*/ 0 h 19"/>
                <a:gd name="T90" fmla="*/ 107 w 613"/>
                <a:gd name="T91" fmla="*/ 0 h 19"/>
                <a:gd name="T92" fmla="*/ 135 w 613"/>
                <a:gd name="T93" fmla="*/ 0 h 19"/>
                <a:gd name="T94" fmla="*/ 135 w 613"/>
                <a:gd name="T95" fmla="*/ 19 h 19"/>
                <a:gd name="T96" fmla="*/ 107 w 613"/>
                <a:gd name="T97" fmla="*/ 19 h 19"/>
                <a:gd name="T98" fmla="*/ 107 w 613"/>
                <a:gd name="T99" fmla="*/ 0 h 19"/>
                <a:gd name="T100" fmla="*/ 54 w 613"/>
                <a:gd name="T101" fmla="*/ 0 h 19"/>
                <a:gd name="T102" fmla="*/ 80 w 613"/>
                <a:gd name="T103" fmla="*/ 0 h 19"/>
                <a:gd name="T104" fmla="*/ 80 w 613"/>
                <a:gd name="T105" fmla="*/ 19 h 19"/>
                <a:gd name="T106" fmla="*/ 54 w 613"/>
                <a:gd name="T107" fmla="*/ 19 h 19"/>
                <a:gd name="T108" fmla="*/ 54 w 613"/>
                <a:gd name="T109" fmla="*/ 0 h 19"/>
                <a:gd name="T110" fmla="*/ 0 w 613"/>
                <a:gd name="T111" fmla="*/ 0 h 19"/>
                <a:gd name="T112" fmla="*/ 28 w 613"/>
                <a:gd name="T113" fmla="*/ 0 h 19"/>
                <a:gd name="T114" fmla="*/ 28 w 613"/>
                <a:gd name="T115" fmla="*/ 19 h 19"/>
                <a:gd name="T116" fmla="*/ 0 w 613"/>
                <a:gd name="T117" fmla="*/ 19 h 19"/>
                <a:gd name="T118" fmla="*/ 0 w 613"/>
                <a:gd name="T1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3" h="19">
                  <a:moveTo>
                    <a:pt x="587" y="0"/>
                  </a:moveTo>
                  <a:lnTo>
                    <a:pt x="613" y="0"/>
                  </a:lnTo>
                  <a:lnTo>
                    <a:pt x="613" y="19"/>
                  </a:lnTo>
                  <a:lnTo>
                    <a:pt x="587" y="19"/>
                  </a:lnTo>
                  <a:lnTo>
                    <a:pt x="587" y="0"/>
                  </a:lnTo>
                  <a:close/>
                  <a:moveTo>
                    <a:pt x="533" y="0"/>
                  </a:moveTo>
                  <a:lnTo>
                    <a:pt x="559" y="0"/>
                  </a:lnTo>
                  <a:lnTo>
                    <a:pt x="559" y="19"/>
                  </a:lnTo>
                  <a:lnTo>
                    <a:pt x="533" y="19"/>
                  </a:lnTo>
                  <a:lnTo>
                    <a:pt x="533" y="0"/>
                  </a:lnTo>
                  <a:close/>
                  <a:moveTo>
                    <a:pt x="480" y="0"/>
                  </a:moveTo>
                  <a:lnTo>
                    <a:pt x="506" y="0"/>
                  </a:lnTo>
                  <a:lnTo>
                    <a:pt x="506" y="19"/>
                  </a:lnTo>
                  <a:lnTo>
                    <a:pt x="480" y="19"/>
                  </a:lnTo>
                  <a:lnTo>
                    <a:pt x="480" y="0"/>
                  </a:lnTo>
                  <a:close/>
                  <a:moveTo>
                    <a:pt x="426" y="0"/>
                  </a:moveTo>
                  <a:lnTo>
                    <a:pt x="452" y="0"/>
                  </a:lnTo>
                  <a:lnTo>
                    <a:pt x="452" y="19"/>
                  </a:lnTo>
                  <a:lnTo>
                    <a:pt x="426" y="19"/>
                  </a:lnTo>
                  <a:lnTo>
                    <a:pt x="426" y="0"/>
                  </a:lnTo>
                  <a:close/>
                  <a:moveTo>
                    <a:pt x="374" y="0"/>
                  </a:moveTo>
                  <a:lnTo>
                    <a:pt x="400" y="0"/>
                  </a:lnTo>
                  <a:lnTo>
                    <a:pt x="400" y="19"/>
                  </a:lnTo>
                  <a:lnTo>
                    <a:pt x="374" y="19"/>
                  </a:lnTo>
                  <a:lnTo>
                    <a:pt x="374" y="0"/>
                  </a:lnTo>
                  <a:close/>
                  <a:moveTo>
                    <a:pt x="320" y="0"/>
                  </a:moveTo>
                  <a:lnTo>
                    <a:pt x="346" y="0"/>
                  </a:lnTo>
                  <a:lnTo>
                    <a:pt x="346" y="19"/>
                  </a:lnTo>
                  <a:lnTo>
                    <a:pt x="320" y="19"/>
                  </a:lnTo>
                  <a:lnTo>
                    <a:pt x="320" y="0"/>
                  </a:lnTo>
                  <a:close/>
                  <a:moveTo>
                    <a:pt x="267" y="0"/>
                  </a:moveTo>
                  <a:lnTo>
                    <a:pt x="293" y="0"/>
                  </a:lnTo>
                  <a:lnTo>
                    <a:pt x="293" y="19"/>
                  </a:lnTo>
                  <a:lnTo>
                    <a:pt x="267" y="19"/>
                  </a:lnTo>
                  <a:lnTo>
                    <a:pt x="267" y="0"/>
                  </a:lnTo>
                  <a:close/>
                  <a:moveTo>
                    <a:pt x="213" y="0"/>
                  </a:moveTo>
                  <a:lnTo>
                    <a:pt x="241" y="0"/>
                  </a:lnTo>
                  <a:lnTo>
                    <a:pt x="241" y="19"/>
                  </a:lnTo>
                  <a:lnTo>
                    <a:pt x="213" y="19"/>
                  </a:lnTo>
                  <a:lnTo>
                    <a:pt x="213" y="0"/>
                  </a:lnTo>
                  <a:close/>
                  <a:moveTo>
                    <a:pt x="161" y="0"/>
                  </a:moveTo>
                  <a:lnTo>
                    <a:pt x="187" y="0"/>
                  </a:lnTo>
                  <a:lnTo>
                    <a:pt x="187" y="19"/>
                  </a:lnTo>
                  <a:lnTo>
                    <a:pt x="161" y="19"/>
                  </a:lnTo>
                  <a:lnTo>
                    <a:pt x="161" y="0"/>
                  </a:lnTo>
                  <a:close/>
                  <a:moveTo>
                    <a:pt x="107" y="0"/>
                  </a:moveTo>
                  <a:lnTo>
                    <a:pt x="135" y="0"/>
                  </a:lnTo>
                  <a:lnTo>
                    <a:pt x="135" y="19"/>
                  </a:lnTo>
                  <a:lnTo>
                    <a:pt x="107" y="19"/>
                  </a:lnTo>
                  <a:lnTo>
                    <a:pt x="107" y="0"/>
                  </a:lnTo>
                  <a:close/>
                  <a:moveTo>
                    <a:pt x="54" y="0"/>
                  </a:moveTo>
                  <a:lnTo>
                    <a:pt x="80" y="0"/>
                  </a:lnTo>
                  <a:lnTo>
                    <a:pt x="80" y="19"/>
                  </a:lnTo>
                  <a:lnTo>
                    <a:pt x="54" y="19"/>
                  </a:lnTo>
                  <a:lnTo>
                    <a:pt x="54" y="0"/>
                  </a:lnTo>
                  <a:close/>
                  <a:moveTo>
                    <a:pt x="0" y="0"/>
                  </a:moveTo>
                  <a:lnTo>
                    <a:pt x="28" y="0"/>
                  </a:lnTo>
                  <a:lnTo>
                    <a:pt x="28" y="19"/>
                  </a:lnTo>
                  <a:lnTo>
                    <a:pt x="0" y="19"/>
                  </a:lnTo>
                  <a:lnTo>
                    <a:pt x="0"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33" name="Freeform 33"/>
            <p:cNvSpPr>
              <a:spLocks/>
            </p:cNvSpPr>
            <p:nvPr/>
          </p:nvSpPr>
          <p:spPr bwMode="auto">
            <a:xfrm>
              <a:off x="2329064" y="3734433"/>
              <a:ext cx="73975" cy="58491"/>
            </a:xfrm>
            <a:custGeom>
              <a:avLst/>
              <a:gdLst>
                <a:gd name="T0" fmla="*/ 15 w 33"/>
                <a:gd name="T1" fmla="*/ 0 h 26"/>
                <a:gd name="T2" fmla="*/ 28 w 33"/>
                <a:gd name="T3" fmla="*/ 7 h 26"/>
                <a:gd name="T4" fmla="*/ 31 w 33"/>
                <a:gd name="T5" fmla="*/ 7 h 26"/>
                <a:gd name="T6" fmla="*/ 31 w 33"/>
                <a:gd name="T7" fmla="*/ 9 h 26"/>
                <a:gd name="T8" fmla="*/ 33 w 33"/>
                <a:gd name="T9" fmla="*/ 9 h 26"/>
                <a:gd name="T10" fmla="*/ 31 w 33"/>
                <a:gd name="T11" fmla="*/ 12 h 26"/>
                <a:gd name="T12" fmla="*/ 31 w 33"/>
                <a:gd name="T13" fmla="*/ 26 h 26"/>
                <a:gd name="T14" fmla="*/ 0 w 33"/>
                <a:gd name="T15" fmla="*/ 26 h 26"/>
                <a:gd name="T16" fmla="*/ 15 w 33"/>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6">
                  <a:moveTo>
                    <a:pt x="15" y="0"/>
                  </a:moveTo>
                  <a:lnTo>
                    <a:pt x="28" y="7"/>
                  </a:lnTo>
                  <a:lnTo>
                    <a:pt x="31" y="7"/>
                  </a:lnTo>
                  <a:lnTo>
                    <a:pt x="31" y="9"/>
                  </a:lnTo>
                  <a:lnTo>
                    <a:pt x="33" y="9"/>
                  </a:lnTo>
                  <a:lnTo>
                    <a:pt x="31" y="12"/>
                  </a:lnTo>
                  <a:lnTo>
                    <a:pt x="31" y="26"/>
                  </a:lnTo>
                  <a:lnTo>
                    <a:pt x="0" y="26"/>
                  </a:lnTo>
                  <a:lnTo>
                    <a:pt x="15"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34" name="Freeform 34"/>
            <p:cNvSpPr>
              <a:spLocks noEditPoints="1"/>
            </p:cNvSpPr>
            <p:nvPr/>
          </p:nvSpPr>
          <p:spPr bwMode="auto">
            <a:xfrm>
              <a:off x="2394070" y="2528616"/>
              <a:ext cx="721808" cy="1169822"/>
            </a:xfrm>
            <a:custGeom>
              <a:avLst/>
              <a:gdLst>
                <a:gd name="T0" fmla="*/ 16 w 322"/>
                <a:gd name="T1" fmla="*/ 487 h 520"/>
                <a:gd name="T2" fmla="*/ 32 w 322"/>
                <a:gd name="T3" fmla="*/ 496 h 520"/>
                <a:gd name="T4" fmla="*/ 18 w 322"/>
                <a:gd name="T5" fmla="*/ 520 h 520"/>
                <a:gd name="T6" fmla="*/ 0 w 322"/>
                <a:gd name="T7" fmla="*/ 512 h 520"/>
                <a:gd name="T8" fmla="*/ 16 w 322"/>
                <a:gd name="T9" fmla="*/ 487 h 520"/>
                <a:gd name="T10" fmla="*/ 44 w 322"/>
                <a:gd name="T11" fmla="*/ 438 h 520"/>
                <a:gd name="T12" fmla="*/ 61 w 322"/>
                <a:gd name="T13" fmla="*/ 449 h 520"/>
                <a:gd name="T14" fmla="*/ 47 w 322"/>
                <a:gd name="T15" fmla="*/ 473 h 520"/>
                <a:gd name="T16" fmla="*/ 30 w 322"/>
                <a:gd name="T17" fmla="*/ 463 h 520"/>
                <a:gd name="T18" fmla="*/ 44 w 322"/>
                <a:gd name="T19" fmla="*/ 438 h 520"/>
                <a:gd name="T20" fmla="*/ 74 w 322"/>
                <a:gd name="T21" fmla="*/ 390 h 520"/>
                <a:gd name="T22" fmla="*/ 89 w 322"/>
                <a:gd name="T23" fmla="*/ 400 h 520"/>
                <a:gd name="T24" fmla="*/ 75 w 322"/>
                <a:gd name="T25" fmla="*/ 424 h 520"/>
                <a:gd name="T26" fmla="*/ 60 w 322"/>
                <a:gd name="T27" fmla="*/ 414 h 520"/>
                <a:gd name="T28" fmla="*/ 74 w 322"/>
                <a:gd name="T29" fmla="*/ 390 h 520"/>
                <a:gd name="T30" fmla="*/ 102 w 322"/>
                <a:gd name="T31" fmla="*/ 341 h 520"/>
                <a:gd name="T32" fmla="*/ 119 w 322"/>
                <a:gd name="T33" fmla="*/ 351 h 520"/>
                <a:gd name="T34" fmla="*/ 105 w 322"/>
                <a:gd name="T35" fmla="*/ 376 h 520"/>
                <a:gd name="T36" fmla="*/ 88 w 322"/>
                <a:gd name="T37" fmla="*/ 365 h 520"/>
                <a:gd name="T38" fmla="*/ 102 w 322"/>
                <a:gd name="T39" fmla="*/ 341 h 520"/>
                <a:gd name="T40" fmla="*/ 131 w 322"/>
                <a:gd name="T41" fmla="*/ 292 h 520"/>
                <a:gd name="T42" fmla="*/ 147 w 322"/>
                <a:gd name="T43" fmla="*/ 302 h 520"/>
                <a:gd name="T44" fmla="*/ 133 w 322"/>
                <a:gd name="T45" fmla="*/ 327 h 520"/>
                <a:gd name="T46" fmla="*/ 117 w 322"/>
                <a:gd name="T47" fmla="*/ 316 h 520"/>
                <a:gd name="T48" fmla="*/ 131 w 322"/>
                <a:gd name="T49" fmla="*/ 292 h 520"/>
                <a:gd name="T50" fmla="*/ 159 w 322"/>
                <a:gd name="T51" fmla="*/ 243 h 520"/>
                <a:gd name="T52" fmla="*/ 177 w 322"/>
                <a:gd name="T53" fmla="*/ 253 h 520"/>
                <a:gd name="T54" fmla="*/ 163 w 322"/>
                <a:gd name="T55" fmla="*/ 278 h 520"/>
                <a:gd name="T56" fmla="*/ 145 w 322"/>
                <a:gd name="T57" fmla="*/ 267 h 520"/>
                <a:gd name="T58" fmla="*/ 159 w 322"/>
                <a:gd name="T59" fmla="*/ 243 h 520"/>
                <a:gd name="T60" fmla="*/ 189 w 322"/>
                <a:gd name="T61" fmla="*/ 196 h 520"/>
                <a:gd name="T62" fmla="*/ 206 w 322"/>
                <a:gd name="T63" fmla="*/ 205 h 520"/>
                <a:gd name="T64" fmla="*/ 191 w 322"/>
                <a:gd name="T65" fmla="*/ 229 h 520"/>
                <a:gd name="T66" fmla="*/ 175 w 322"/>
                <a:gd name="T67" fmla="*/ 220 h 520"/>
                <a:gd name="T68" fmla="*/ 189 w 322"/>
                <a:gd name="T69" fmla="*/ 196 h 520"/>
                <a:gd name="T70" fmla="*/ 217 w 322"/>
                <a:gd name="T71" fmla="*/ 147 h 520"/>
                <a:gd name="T72" fmla="*/ 234 w 322"/>
                <a:gd name="T73" fmla="*/ 156 h 520"/>
                <a:gd name="T74" fmla="*/ 220 w 322"/>
                <a:gd name="T75" fmla="*/ 180 h 520"/>
                <a:gd name="T76" fmla="*/ 203 w 322"/>
                <a:gd name="T77" fmla="*/ 171 h 520"/>
                <a:gd name="T78" fmla="*/ 217 w 322"/>
                <a:gd name="T79" fmla="*/ 147 h 520"/>
                <a:gd name="T80" fmla="*/ 246 w 322"/>
                <a:gd name="T81" fmla="*/ 98 h 520"/>
                <a:gd name="T82" fmla="*/ 264 w 322"/>
                <a:gd name="T83" fmla="*/ 109 h 520"/>
                <a:gd name="T84" fmla="*/ 248 w 322"/>
                <a:gd name="T85" fmla="*/ 133 h 520"/>
                <a:gd name="T86" fmla="*/ 233 w 322"/>
                <a:gd name="T87" fmla="*/ 123 h 520"/>
                <a:gd name="T88" fmla="*/ 246 w 322"/>
                <a:gd name="T89" fmla="*/ 98 h 520"/>
                <a:gd name="T90" fmla="*/ 276 w 322"/>
                <a:gd name="T91" fmla="*/ 49 h 520"/>
                <a:gd name="T92" fmla="*/ 292 w 322"/>
                <a:gd name="T93" fmla="*/ 60 h 520"/>
                <a:gd name="T94" fmla="*/ 278 w 322"/>
                <a:gd name="T95" fmla="*/ 84 h 520"/>
                <a:gd name="T96" fmla="*/ 260 w 322"/>
                <a:gd name="T97" fmla="*/ 74 h 520"/>
                <a:gd name="T98" fmla="*/ 276 w 322"/>
                <a:gd name="T99" fmla="*/ 49 h 520"/>
                <a:gd name="T100" fmla="*/ 304 w 322"/>
                <a:gd name="T101" fmla="*/ 0 h 520"/>
                <a:gd name="T102" fmla="*/ 322 w 322"/>
                <a:gd name="T103" fmla="*/ 11 h 520"/>
                <a:gd name="T104" fmla="*/ 306 w 322"/>
                <a:gd name="T105" fmla="*/ 35 h 520"/>
                <a:gd name="T106" fmla="*/ 290 w 322"/>
                <a:gd name="T107" fmla="*/ 25 h 520"/>
                <a:gd name="T108" fmla="*/ 304 w 322"/>
                <a:gd name="T10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2" h="520">
                  <a:moveTo>
                    <a:pt x="16" y="487"/>
                  </a:moveTo>
                  <a:lnTo>
                    <a:pt x="32" y="496"/>
                  </a:lnTo>
                  <a:lnTo>
                    <a:pt x="18" y="520"/>
                  </a:lnTo>
                  <a:lnTo>
                    <a:pt x="0" y="512"/>
                  </a:lnTo>
                  <a:lnTo>
                    <a:pt x="16" y="487"/>
                  </a:lnTo>
                  <a:close/>
                  <a:moveTo>
                    <a:pt x="44" y="438"/>
                  </a:moveTo>
                  <a:lnTo>
                    <a:pt x="61" y="449"/>
                  </a:lnTo>
                  <a:lnTo>
                    <a:pt x="47" y="473"/>
                  </a:lnTo>
                  <a:lnTo>
                    <a:pt x="30" y="463"/>
                  </a:lnTo>
                  <a:lnTo>
                    <a:pt x="44" y="438"/>
                  </a:lnTo>
                  <a:close/>
                  <a:moveTo>
                    <a:pt x="74" y="390"/>
                  </a:moveTo>
                  <a:lnTo>
                    <a:pt x="89" y="400"/>
                  </a:lnTo>
                  <a:lnTo>
                    <a:pt x="75" y="424"/>
                  </a:lnTo>
                  <a:lnTo>
                    <a:pt x="60" y="414"/>
                  </a:lnTo>
                  <a:lnTo>
                    <a:pt x="74" y="390"/>
                  </a:lnTo>
                  <a:close/>
                  <a:moveTo>
                    <a:pt x="102" y="341"/>
                  </a:moveTo>
                  <a:lnTo>
                    <a:pt x="119" y="351"/>
                  </a:lnTo>
                  <a:lnTo>
                    <a:pt x="105" y="376"/>
                  </a:lnTo>
                  <a:lnTo>
                    <a:pt x="88" y="365"/>
                  </a:lnTo>
                  <a:lnTo>
                    <a:pt x="102" y="341"/>
                  </a:lnTo>
                  <a:close/>
                  <a:moveTo>
                    <a:pt x="131" y="292"/>
                  </a:moveTo>
                  <a:lnTo>
                    <a:pt x="147" y="302"/>
                  </a:lnTo>
                  <a:lnTo>
                    <a:pt x="133" y="327"/>
                  </a:lnTo>
                  <a:lnTo>
                    <a:pt x="117" y="316"/>
                  </a:lnTo>
                  <a:lnTo>
                    <a:pt x="131" y="292"/>
                  </a:lnTo>
                  <a:close/>
                  <a:moveTo>
                    <a:pt x="159" y="243"/>
                  </a:moveTo>
                  <a:lnTo>
                    <a:pt x="177" y="253"/>
                  </a:lnTo>
                  <a:lnTo>
                    <a:pt x="163" y="278"/>
                  </a:lnTo>
                  <a:lnTo>
                    <a:pt x="145" y="267"/>
                  </a:lnTo>
                  <a:lnTo>
                    <a:pt x="159" y="243"/>
                  </a:lnTo>
                  <a:close/>
                  <a:moveTo>
                    <a:pt x="189" y="196"/>
                  </a:moveTo>
                  <a:lnTo>
                    <a:pt x="206" y="205"/>
                  </a:lnTo>
                  <a:lnTo>
                    <a:pt x="191" y="229"/>
                  </a:lnTo>
                  <a:lnTo>
                    <a:pt x="175" y="220"/>
                  </a:lnTo>
                  <a:lnTo>
                    <a:pt x="189" y="196"/>
                  </a:lnTo>
                  <a:close/>
                  <a:moveTo>
                    <a:pt x="217" y="147"/>
                  </a:moveTo>
                  <a:lnTo>
                    <a:pt x="234" y="156"/>
                  </a:lnTo>
                  <a:lnTo>
                    <a:pt x="220" y="180"/>
                  </a:lnTo>
                  <a:lnTo>
                    <a:pt x="203" y="171"/>
                  </a:lnTo>
                  <a:lnTo>
                    <a:pt x="217" y="147"/>
                  </a:lnTo>
                  <a:close/>
                  <a:moveTo>
                    <a:pt x="246" y="98"/>
                  </a:moveTo>
                  <a:lnTo>
                    <a:pt x="264" y="109"/>
                  </a:lnTo>
                  <a:lnTo>
                    <a:pt x="248" y="133"/>
                  </a:lnTo>
                  <a:lnTo>
                    <a:pt x="233" y="123"/>
                  </a:lnTo>
                  <a:lnTo>
                    <a:pt x="246" y="98"/>
                  </a:lnTo>
                  <a:close/>
                  <a:moveTo>
                    <a:pt x="276" y="49"/>
                  </a:moveTo>
                  <a:lnTo>
                    <a:pt x="292" y="60"/>
                  </a:lnTo>
                  <a:lnTo>
                    <a:pt x="278" y="84"/>
                  </a:lnTo>
                  <a:lnTo>
                    <a:pt x="260" y="74"/>
                  </a:lnTo>
                  <a:lnTo>
                    <a:pt x="276" y="49"/>
                  </a:lnTo>
                  <a:close/>
                  <a:moveTo>
                    <a:pt x="304" y="0"/>
                  </a:moveTo>
                  <a:lnTo>
                    <a:pt x="322" y="11"/>
                  </a:lnTo>
                  <a:lnTo>
                    <a:pt x="306" y="35"/>
                  </a:lnTo>
                  <a:lnTo>
                    <a:pt x="290" y="25"/>
                  </a:lnTo>
                  <a:lnTo>
                    <a:pt x="304"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35" name="Freeform 35"/>
            <p:cNvSpPr>
              <a:spLocks/>
            </p:cNvSpPr>
            <p:nvPr/>
          </p:nvSpPr>
          <p:spPr bwMode="auto">
            <a:xfrm>
              <a:off x="3106912" y="2416133"/>
              <a:ext cx="69492" cy="80988"/>
            </a:xfrm>
            <a:custGeom>
              <a:avLst/>
              <a:gdLst>
                <a:gd name="T0" fmla="*/ 16 w 31"/>
                <a:gd name="T1" fmla="*/ 0 h 36"/>
                <a:gd name="T2" fmla="*/ 31 w 31"/>
                <a:gd name="T3" fmla="*/ 26 h 36"/>
                <a:gd name="T4" fmla="*/ 19 w 31"/>
                <a:gd name="T5" fmla="*/ 35 h 36"/>
                <a:gd name="T6" fmla="*/ 18 w 31"/>
                <a:gd name="T7" fmla="*/ 36 h 36"/>
                <a:gd name="T8" fmla="*/ 16 w 31"/>
                <a:gd name="T9" fmla="*/ 36 h 36"/>
                <a:gd name="T10" fmla="*/ 14 w 31"/>
                <a:gd name="T11" fmla="*/ 36 h 36"/>
                <a:gd name="T12" fmla="*/ 14 w 31"/>
                <a:gd name="T13" fmla="*/ 35 h 36"/>
                <a:gd name="T14" fmla="*/ 0 w 31"/>
                <a:gd name="T15" fmla="*/ 26 h 36"/>
                <a:gd name="T16" fmla="*/ 16 w 31"/>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6">
                  <a:moveTo>
                    <a:pt x="16" y="0"/>
                  </a:moveTo>
                  <a:lnTo>
                    <a:pt x="31" y="26"/>
                  </a:lnTo>
                  <a:lnTo>
                    <a:pt x="19" y="35"/>
                  </a:lnTo>
                  <a:lnTo>
                    <a:pt x="18" y="36"/>
                  </a:lnTo>
                  <a:lnTo>
                    <a:pt x="16" y="36"/>
                  </a:lnTo>
                  <a:lnTo>
                    <a:pt x="14" y="36"/>
                  </a:lnTo>
                  <a:lnTo>
                    <a:pt x="14" y="35"/>
                  </a:lnTo>
                  <a:lnTo>
                    <a:pt x="0" y="26"/>
                  </a:lnTo>
                  <a:lnTo>
                    <a:pt x="16"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36" name="Freeform 36"/>
            <p:cNvSpPr>
              <a:spLocks noEditPoints="1"/>
            </p:cNvSpPr>
            <p:nvPr/>
          </p:nvSpPr>
          <p:spPr bwMode="auto">
            <a:xfrm>
              <a:off x="3174161" y="2528616"/>
              <a:ext cx="715084" cy="1169822"/>
            </a:xfrm>
            <a:custGeom>
              <a:avLst/>
              <a:gdLst>
                <a:gd name="T0" fmla="*/ 305 w 319"/>
                <a:gd name="T1" fmla="*/ 487 h 520"/>
                <a:gd name="T2" fmla="*/ 319 w 319"/>
                <a:gd name="T3" fmla="*/ 512 h 520"/>
                <a:gd name="T4" fmla="*/ 302 w 319"/>
                <a:gd name="T5" fmla="*/ 520 h 520"/>
                <a:gd name="T6" fmla="*/ 288 w 319"/>
                <a:gd name="T7" fmla="*/ 496 h 520"/>
                <a:gd name="T8" fmla="*/ 305 w 319"/>
                <a:gd name="T9" fmla="*/ 487 h 520"/>
                <a:gd name="T10" fmla="*/ 276 w 319"/>
                <a:gd name="T11" fmla="*/ 438 h 520"/>
                <a:gd name="T12" fmla="*/ 290 w 319"/>
                <a:gd name="T13" fmla="*/ 463 h 520"/>
                <a:gd name="T14" fmla="*/ 274 w 319"/>
                <a:gd name="T15" fmla="*/ 473 h 520"/>
                <a:gd name="T16" fmla="*/ 260 w 319"/>
                <a:gd name="T17" fmla="*/ 449 h 520"/>
                <a:gd name="T18" fmla="*/ 276 w 319"/>
                <a:gd name="T19" fmla="*/ 438 h 520"/>
                <a:gd name="T20" fmla="*/ 248 w 319"/>
                <a:gd name="T21" fmla="*/ 390 h 520"/>
                <a:gd name="T22" fmla="*/ 262 w 319"/>
                <a:gd name="T23" fmla="*/ 414 h 520"/>
                <a:gd name="T24" fmla="*/ 244 w 319"/>
                <a:gd name="T25" fmla="*/ 424 h 520"/>
                <a:gd name="T26" fmla="*/ 230 w 319"/>
                <a:gd name="T27" fmla="*/ 400 h 520"/>
                <a:gd name="T28" fmla="*/ 248 w 319"/>
                <a:gd name="T29" fmla="*/ 390 h 520"/>
                <a:gd name="T30" fmla="*/ 218 w 319"/>
                <a:gd name="T31" fmla="*/ 341 h 520"/>
                <a:gd name="T32" fmla="*/ 232 w 319"/>
                <a:gd name="T33" fmla="*/ 365 h 520"/>
                <a:gd name="T34" fmla="*/ 216 w 319"/>
                <a:gd name="T35" fmla="*/ 376 h 520"/>
                <a:gd name="T36" fmla="*/ 202 w 319"/>
                <a:gd name="T37" fmla="*/ 351 h 520"/>
                <a:gd name="T38" fmla="*/ 218 w 319"/>
                <a:gd name="T39" fmla="*/ 341 h 520"/>
                <a:gd name="T40" fmla="*/ 190 w 319"/>
                <a:gd name="T41" fmla="*/ 292 h 520"/>
                <a:gd name="T42" fmla="*/ 204 w 319"/>
                <a:gd name="T43" fmla="*/ 316 h 520"/>
                <a:gd name="T44" fmla="*/ 187 w 319"/>
                <a:gd name="T45" fmla="*/ 327 h 520"/>
                <a:gd name="T46" fmla="*/ 173 w 319"/>
                <a:gd name="T47" fmla="*/ 302 h 520"/>
                <a:gd name="T48" fmla="*/ 190 w 319"/>
                <a:gd name="T49" fmla="*/ 292 h 520"/>
                <a:gd name="T50" fmla="*/ 160 w 319"/>
                <a:gd name="T51" fmla="*/ 243 h 520"/>
                <a:gd name="T52" fmla="*/ 174 w 319"/>
                <a:gd name="T53" fmla="*/ 267 h 520"/>
                <a:gd name="T54" fmla="*/ 159 w 319"/>
                <a:gd name="T55" fmla="*/ 278 h 520"/>
                <a:gd name="T56" fmla="*/ 143 w 319"/>
                <a:gd name="T57" fmla="*/ 253 h 520"/>
                <a:gd name="T58" fmla="*/ 160 w 319"/>
                <a:gd name="T59" fmla="*/ 243 h 520"/>
                <a:gd name="T60" fmla="*/ 131 w 319"/>
                <a:gd name="T61" fmla="*/ 196 h 520"/>
                <a:gd name="T62" fmla="*/ 146 w 319"/>
                <a:gd name="T63" fmla="*/ 220 h 520"/>
                <a:gd name="T64" fmla="*/ 129 w 319"/>
                <a:gd name="T65" fmla="*/ 229 h 520"/>
                <a:gd name="T66" fmla="*/ 115 w 319"/>
                <a:gd name="T67" fmla="*/ 205 h 520"/>
                <a:gd name="T68" fmla="*/ 131 w 319"/>
                <a:gd name="T69" fmla="*/ 196 h 520"/>
                <a:gd name="T70" fmla="*/ 103 w 319"/>
                <a:gd name="T71" fmla="*/ 147 h 520"/>
                <a:gd name="T72" fmla="*/ 117 w 319"/>
                <a:gd name="T73" fmla="*/ 171 h 520"/>
                <a:gd name="T74" fmla="*/ 101 w 319"/>
                <a:gd name="T75" fmla="*/ 180 h 520"/>
                <a:gd name="T76" fmla="*/ 85 w 319"/>
                <a:gd name="T77" fmla="*/ 156 h 520"/>
                <a:gd name="T78" fmla="*/ 103 w 319"/>
                <a:gd name="T79" fmla="*/ 147 h 520"/>
                <a:gd name="T80" fmla="*/ 73 w 319"/>
                <a:gd name="T81" fmla="*/ 98 h 520"/>
                <a:gd name="T82" fmla="*/ 89 w 319"/>
                <a:gd name="T83" fmla="*/ 123 h 520"/>
                <a:gd name="T84" fmla="*/ 71 w 319"/>
                <a:gd name="T85" fmla="*/ 133 h 520"/>
                <a:gd name="T86" fmla="*/ 57 w 319"/>
                <a:gd name="T87" fmla="*/ 109 h 520"/>
                <a:gd name="T88" fmla="*/ 73 w 319"/>
                <a:gd name="T89" fmla="*/ 98 h 520"/>
                <a:gd name="T90" fmla="*/ 45 w 319"/>
                <a:gd name="T91" fmla="*/ 49 h 520"/>
                <a:gd name="T92" fmla="*/ 59 w 319"/>
                <a:gd name="T93" fmla="*/ 74 h 520"/>
                <a:gd name="T94" fmla="*/ 43 w 319"/>
                <a:gd name="T95" fmla="*/ 84 h 520"/>
                <a:gd name="T96" fmla="*/ 28 w 319"/>
                <a:gd name="T97" fmla="*/ 60 h 520"/>
                <a:gd name="T98" fmla="*/ 45 w 319"/>
                <a:gd name="T99" fmla="*/ 49 h 520"/>
                <a:gd name="T100" fmla="*/ 15 w 319"/>
                <a:gd name="T101" fmla="*/ 0 h 520"/>
                <a:gd name="T102" fmla="*/ 31 w 319"/>
                <a:gd name="T103" fmla="*/ 25 h 520"/>
                <a:gd name="T104" fmla="*/ 14 w 319"/>
                <a:gd name="T105" fmla="*/ 35 h 520"/>
                <a:gd name="T106" fmla="*/ 0 w 319"/>
                <a:gd name="T107" fmla="*/ 11 h 520"/>
                <a:gd name="T108" fmla="*/ 15 w 319"/>
                <a:gd name="T10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9" h="520">
                  <a:moveTo>
                    <a:pt x="305" y="487"/>
                  </a:moveTo>
                  <a:lnTo>
                    <a:pt x="319" y="512"/>
                  </a:lnTo>
                  <a:lnTo>
                    <a:pt x="302" y="520"/>
                  </a:lnTo>
                  <a:lnTo>
                    <a:pt x="288" y="496"/>
                  </a:lnTo>
                  <a:lnTo>
                    <a:pt x="305" y="487"/>
                  </a:lnTo>
                  <a:close/>
                  <a:moveTo>
                    <a:pt x="276" y="438"/>
                  </a:moveTo>
                  <a:lnTo>
                    <a:pt x="290" y="463"/>
                  </a:lnTo>
                  <a:lnTo>
                    <a:pt x="274" y="473"/>
                  </a:lnTo>
                  <a:lnTo>
                    <a:pt x="260" y="449"/>
                  </a:lnTo>
                  <a:lnTo>
                    <a:pt x="276" y="438"/>
                  </a:lnTo>
                  <a:close/>
                  <a:moveTo>
                    <a:pt x="248" y="390"/>
                  </a:moveTo>
                  <a:lnTo>
                    <a:pt x="262" y="414"/>
                  </a:lnTo>
                  <a:lnTo>
                    <a:pt x="244" y="424"/>
                  </a:lnTo>
                  <a:lnTo>
                    <a:pt x="230" y="400"/>
                  </a:lnTo>
                  <a:lnTo>
                    <a:pt x="248" y="390"/>
                  </a:lnTo>
                  <a:close/>
                  <a:moveTo>
                    <a:pt x="218" y="341"/>
                  </a:moveTo>
                  <a:lnTo>
                    <a:pt x="232" y="365"/>
                  </a:lnTo>
                  <a:lnTo>
                    <a:pt x="216" y="376"/>
                  </a:lnTo>
                  <a:lnTo>
                    <a:pt x="202" y="351"/>
                  </a:lnTo>
                  <a:lnTo>
                    <a:pt x="218" y="341"/>
                  </a:lnTo>
                  <a:close/>
                  <a:moveTo>
                    <a:pt x="190" y="292"/>
                  </a:moveTo>
                  <a:lnTo>
                    <a:pt x="204" y="316"/>
                  </a:lnTo>
                  <a:lnTo>
                    <a:pt x="187" y="327"/>
                  </a:lnTo>
                  <a:lnTo>
                    <a:pt x="173" y="302"/>
                  </a:lnTo>
                  <a:lnTo>
                    <a:pt x="190" y="292"/>
                  </a:lnTo>
                  <a:close/>
                  <a:moveTo>
                    <a:pt x="160" y="243"/>
                  </a:moveTo>
                  <a:lnTo>
                    <a:pt x="174" y="267"/>
                  </a:lnTo>
                  <a:lnTo>
                    <a:pt x="159" y="278"/>
                  </a:lnTo>
                  <a:lnTo>
                    <a:pt x="143" y="253"/>
                  </a:lnTo>
                  <a:lnTo>
                    <a:pt x="160" y="243"/>
                  </a:lnTo>
                  <a:close/>
                  <a:moveTo>
                    <a:pt x="131" y="196"/>
                  </a:moveTo>
                  <a:lnTo>
                    <a:pt x="146" y="220"/>
                  </a:lnTo>
                  <a:lnTo>
                    <a:pt x="129" y="229"/>
                  </a:lnTo>
                  <a:lnTo>
                    <a:pt x="115" y="205"/>
                  </a:lnTo>
                  <a:lnTo>
                    <a:pt x="131" y="196"/>
                  </a:lnTo>
                  <a:close/>
                  <a:moveTo>
                    <a:pt x="103" y="147"/>
                  </a:moveTo>
                  <a:lnTo>
                    <a:pt x="117" y="171"/>
                  </a:lnTo>
                  <a:lnTo>
                    <a:pt x="101" y="180"/>
                  </a:lnTo>
                  <a:lnTo>
                    <a:pt x="85" y="156"/>
                  </a:lnTo>
                  <a:lnTo>
                    <a:pt x="103" y="147"/>
                  </a:lnTo>
                  <a:close/>
                  <a:moveTo>
                    <a:pt x="73" y="98"/>
                  </a:moveTo>
                  <a:lnTo>
                    <a:pt x="89" y="123"/>
                  </a:lnTo>
                  <a:lnTo>
                    <a:pt x="71" y="133"/>
                  </a:lnTo>
                  <a:lnTo>
                    <a:pt x="57" y="109"/>
                  </a:lnTo>
                  <a:lnTo>
                    <a:pt x="73" y="98"/>
                  </a:lnTo>
                  <a:close/>
                  <a:moveTo>
                    <a:pt x="45" y="49"/>
                  </a:moveTo>
                  <a:lnTo>
                    <a:pt x="59" y="74"/>
                  </a:lnTo>
                  <a:lnTo>
                    <a:pt x="43" y="84"/>
                  </a:lnTo>
                  <a:lnTo>
                    <a:pt x="28" y="60"/>
                  </a:lnTo>
                  <a:lnTo>
                    <a:pt x="45" y="49"/>
                  </a:lnTo>
                  <a:close/>
                  <a:moveTo>
                    <a:pt x="15" y="0"/>
                  </a:moveTo>
                  <a:lnTo>
                    <a:pt x="31" y="25"/>
                  </a:lnTo>
                  <a:lnTo>
                    <a:pt x="14" y="35"/>
                  </a:lnTo>
                  <a:lnTo>
                    <a:pt x="0" y="11"/>
                  </a:lnTo>
                  <a:lnTo>
                    <a:pt x="15"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37" name="Freeform 37"/>
            <p:cNvSpPr>
              <a:spLocks/>
            </p:cNvSpPr>
            <p:nvPr/>
          </p:nvSpPr>
          <p:spPr bwMode="auto">
            <a:xfrm>
              <a:off x="3887003" y="3734433"/>
              <a:ext cx="69492" cy="58491"/>
            </a:xfrm>
            <a:custGeom>
              <a:avLst/>
              <a:gdLst>
                <a:gd name="T0" fmla="*/ 15 w 31"/>
                <a:gd name="T1" fmla="*/ 0 h 26"/>
                <a:gd name="T2" fmla="*/ 31 w 31"/>
                <a:gd name="T3" fmla="*/ 26 h 26"/>
                <a:gd name="T4" fmla="*/ 1 w 31"/>
                <a:gd name="T5" fmla="*/ 26 h 26"/>
                <a:gd name="T6" fmla="*/ 1 w 31"/>
                <a:gd name="T7" fmla="*/ 12 h 26"/>
                <a:gd name="T8" fmla="*/ 0 w 31"/>
                <a:gd name="T9" fmla="*/ 9 h 26"/>
                <a:gd name="T10" fmla="*/ 1 w 31"/>
                <a:gd name="T11" fmla="*/ 9 h 26"/>
                <a:gd name="T12" fmla="*/ 1 w 31"/>
                <a:gd name="T13" fmla="*/ 7 h 26"/>
                <a:gd name="T14" fmla="*/ 3 w 31"/>
                <a:gd name="T15" fmla="*/ 7 h 26"/>
                <a:gd name="T16" fmla="*/ 15 w 31"/>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15" y="0"/>
                  </a:moveTo>
                  <a:lnTo>
                    <a:pt x="31" y="26"/>
                  </a:lnTo>
                  <a:lnTo>
                    <a:pt x="1" y="26"/>
                  </a:lnTo>
                  <a:lnTo>
                    <a:pt x="1" y="12"/>
                  </a:lnTo>
                  <a:lnTo>
                    <a:pt x="0" y="9"/>
                  </a:lnTo>
                  <a:lnTo>
                    <a:pt x="1" y="9"/>
                  </a:lnTo>
                  <a:lnTo>
                    <a:pt x="1" y="7"/>
                  </a:lnTo>
                  <a:lnTo>
                    <a:pt x="3" y="7"/>
                  </a:lnTo>
                  <a:lnTo>
                    <a:pt x="15"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38" name="Freeform 38"/>
            <p:cNvSpPr>
              <a:spLocks noEditPoints="1"/>
            </p:cNvSpPr>
            <p:nvPr/>
          </p:nvSpPr>
          <p:spPr bwMode="auto">
            <a:xfrm>
              <a:off x="2456836" y="3750180"/>
              <a:ext cx="1369643" cy="42744"/>
            </a:xfrm>
            <a:custGeom>
              <a:avLst/>
              <a:gdLst>
                <a:gd name="T0" fmla="*/ 585 w 611"/>
                <a:gd name="T1" fmla="*/ 0 h 19"/>
                <a:gd name="T2" fmla="*/ 611 w 611"/>
                <a:gd name="T3" fmla="*/ 0 h 19"/>
                <a:gd name="T4" fmla="*/ 611 w 611"/>
                <a:gd name="T5" fmla="*/ 19 h 19"/>
                <a:gd name="T6" fmla="*/ 585 w 611"/>
                <a:gd name="T7" fmla="*/ 19 h 19"/>
                <a:gd name="T8" fmla="*/ 585 w 611"/>
                <a:gd name="T9" fmla="*/ 0 h 19"/>
                <a:gd name="T10" fmla="*/ 533 w 611"/>
                <a:gd name="T11" fmla="*/ 0 h 19"/>
                <a:gd name="T12" fmla="*/ 559 w 611"/>
                <a:gd name="T13" fmla="*/ 0 h 19"/>
                <a:gd name="T14" fmla="*/ 559 w 611"/>
                <a:gd name="T15" fmla="*/ 19 h 19"/>
                <a:gd name="T16" fmla="*/ 533 w 611"/>
                <a:gd name="T17" fmla="*/ 19 h 19"/>
                <a:gd name="T18" fmla="*/ 533 w 611"/>
                <a:gd name="T19" fmla="*/ 0 h 19"/>
                <a:gd name="T20" fmla="*/ 479 w 611"/>
                <a:gd name="T21" fmla="*/ 0 h 19"/>
                <a:gd name="T22" fmla="*/ 505 w 611"/>
                <a:gd name="T23" fmla="*/ 0 h 19"/>
                <a:gd name="T24" fmla="*/ 505 w 611"/>
                <a:gd name="T25" fmla="*/ 19 h 19"/>
                <a:gd name="T26" fmla="*/ 479 w 611"/>
                <a:gd name="T27" fmla="*/ 19 h 19"/>
                <a:gd name="T28" fmla="*/ 479 w 611"/>
                <a:gd name="T29" fmla="*/ 0 h 19"/>
                <a:gd name="T30" fmla="*/ 426 w 611"/>
                <a:gd name="T31" fmla="*/ 0 h 19"/>
                <a:gd name="T32" fmla="*/ 452 w 611"/>
                <a:gd name="T33" fmla="*/ 0 h 19"/>
                <a:gd name="T34" fmla="*/ 452 w 611"/>
                <a:gd name="T35" fmla="*/ 19 h 19"/>
                <a:gd name="T36" fmla="*/ 426 w 611"/>
                <a:gd name="T37" fmla="*/ 19 h 19"/>
                <a:gd name="T38" fmla="*/ 426 w 611"/>
                <a:gd name="T39" fmla="*/ 0 h 19"/>
                <a:gd name="T40" fmla="*/ 372 w 611"/>
                <a:gd name="T41" fmla="*/ 0 h 19"/>
                <a:gd name="T42" fmla="*/ 400 w 611"/>
                <a:gd name="T43" fmla="*/ 0 h 19"/>
                <a:gd name="T44" fmla="*/ 400 w 611"/>
                <a:gd name="T45" fmla="*/ 19 h 19"/>
                <a:gd name="T46" fmla="*/ 372 w 611"/>
                <a:gd name="T47" fmla="*/ 19 h 19"/>
                <a:gd name="T48" fmla="*/ 372 w 611"/>
                <a:gd name="T49" fmla="*/ 0 h 19"/>
                <a:gd name="T50" fmla="*/ 320 w 611"/>
                <a:gd name="T51" fmla="*/ 0 h 19"/>
                <a:gd name="T52" fmla="*/ 346 w 611"/>
                <a:gd name="T53" fmla="*/ 0 h 19"/>
                <a:gd name="T54" fmla="*/ 346 w 611"/>
                <a:gd name="T55" fmla="*/ 19 h 19"/>
                <a:gd name="T56" fmla="*/ 320 w 611"/>
                <a:gd name="T57" fmla="*/ 19 h 19"/>
                <a:gd name="T58" fmla="*/ 320 w 611"/>
                <a:gd name="T59" fmla="*/ 0 h 19"/>
                <a:gd name="T60" fmla="*/ 266 w 611"/>
                <a:gd name="T61" fmla="*/ 0 h 19"/>
                <a:gd name="T62" fmla="*/ 294 w 611"/>
                <a:gd name="T63" fmla="*/ 0 h 19"/>
                <a:gd name="T64" fmla="*/ 294 w 611"/>
                <a:gd name="T65" fmla="*/ 19 h 19"/>
                <a:gd name="T66" fmla="*/ 266 w 611"/>
                <a:gd name="T67" fmla="*/ 19 h 19"/>
                <a:gd name="T68" fmla="*/ 266 w 611"/>
                <a:gd name="T69" fmla="*/ 0 h 19"/>
                <a:gd name="T70" fmla="*/ 213 w 611"/>
                <a:gd name="T71" fmla="*/ 0 h 19"/>
                <a:gd name="T72" fmla="*/ 239 w 611"/>
                <a:gd name="T73" fmla="*/ 0 h 19"/>
                <a:gd name="T74" fmla="*/ 239 w 611"/>
                <a:gd name="T75" fmla="*/ 19 h 19"/>
                <a:gd name="T76" fmla="*/ 213 w 611"/>
                <a:gd name="T77" fmla="*/ 19 h 19"/>
                <a:gd name="T78" fmla="*/ 213 w 611"/>
                <a:gd name="T79" fmla="*/ 0 h 19"/>
                <a:gd name="T80" fmla="*/ 159 w 611"/>
                <a:gd name="T81" fmla="*/ 0 h 19"/>
                <a:gd name="T82" fmla="*/ 187 w 611"/>
                <a:gd name="T83" fmla="*/ 0 h 19"/>
                <a:gd name="T84" fmla="*/ 187 w 611"/>
                <a:gd name="T85" fmla="*/ 19 h 19"/>
                <a:gd name="T86" fmla="*/ 159 w 611"/>
                <a:gd name="T87" fmla="*/ 19 h 19"/>
                <a:gd name="T88" fmla="*/ 159 w 611"/>
                <a:gd name="T89" fmla="*/ 0 h 19"/>
                <a:gd name="T90" fmla="*/ 107 w 611"/>
                <a:gd name="T91" fmla="*/ 0 h 19"/>
                <a:gd name="T92" fmla="*/ 133 w 611"/>
                <a:gd name="T93" fmla="*/ 0 h 19"/>
                <a:gd name="T94" fmla="*/ 133 w 611"/>
                <a:gd name="T95" fmla="*/ 19 h 19"/>
                <a:gd name="T96" fmla="*/ 107 w 611"/>
                <a:gd name="T97" fmla="*/ 19 h 19"/>
                <a:gd name="T98" fmla="*/ 107 w 611"/>
                <a:gd name="T99" fmla="*/ 0 h 19"/>
                <a:gd name="T100" fmla="*/ 54 w 611"/>
                <a:gd name="T101" fmla="*/ 0 h 19"/>
                <a:gd name="T102" fmla="*/ 81 w 611"/>
                <a:gd name="T103" fmla="*/ 0 h 19"/>
                <a:gd name="T104" fmla="*/ 81 w 611"/>
                <a:gd name="T105" fmla="*/ 19 h 19"/>
                <a:gd name="T106" fmla="*/ 54 w 611"/>
                <a:gd name="T107" fmla="*/ 19 h 19"/>
                <a:gd name="T108" fmla="*/ 54 w 611"/>
                <a:gd name="T109" fmla="*/ 0 h 19"/>
                <a:gd name="T110" fmla="*/ 0 w 611"/>
                <a:gd name="T111" fmla="*/ 0 h 19"/>
                <a:gd name="T112" fmla="*/ 26 w 611"/>
                <a:gd name="T113" fmla="*/ 0 h 19"/>
                <a:gd name="T114" fmla="*/ 26 w 611"/>
                <a:gd name="T115" fmla="*/ 19 h 19"/>
                <a:gd name="T116" fmla="*/ 0 w 611"/>
                <a:gd name="T117" fmla="*/ 19 h 19"/>
                <a:gd name="T118" fmla="*/ 0 w 611"/>
                <a:gd name="T1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1" h="19">
                  <a:moveTo>
                    <a:pt x="585" y="0"/>
                  </a:moveTo>
                  <a:lnTo>
                    <a:pt x="611" y="0"/>
                  </a:lnTo>
                  <a:lnTo>
                    <a:pt x="611" y="19"/>
                  </a:lnTo>
                  <a:lnTo>
                    <a:pt x="585" y="19"/>
                  </a:lnTo>
                  <a:lnTo>
                    <a:pt x="585" y="0"/>
                  </a:lnTo>
                  <a:close/>
                  <a:moveTo>
                    <a:pt x="533" y="0"/>
                  </a:moveTo>
                  <a:lnTo>
                    <a:pt x="559" y="0"/>
                  </a:lnTo>
                  <a:lnTo>
                    <a:pt x="559" y="19"/>
                  </a:lnTo>
                  <a:lnTo>
                    <a:pt x="533" y="19"/>
                  </a:lnTo>
                  <a:lnTo>
                    <a:pt x="533" y="0"/>
                  </a:lnTo>
                  <a:close/>
                  <a:moveTo>
                    <a:pt x="479" y="0"/>
                  </a:moveTo>
                  <a:lnTo>
                    <a:pt x="505" y="0"/>
                  </a:lnTo>
                  <a:lnTo>
                    <a:pt x="505" y="19"/>
                  </a:lnTo>
                  <a:lnTo>
                    <a:pt x="479" y="19"/>
                  </a:lnTo>
                  <a:lnTo>
                    <a:pt x="479" y="0"/>
                  </a:lnTo>
                  <a:close/>
                  <a:moveTo>
                    <a:pt x="426" y="0"/>
                  </a:moveTo>
                  <a:lnTo>
                    <a:pt x="452" y="0"/>
                  </a:lnTo>
                  <a:lnTo>
                    <a:pt x="452" y="19"/>
                  </a:lnTo>
                  <a:lnTo>
                    <a:pt x="426" y="19"/>
                  </a:lnTo>
                  <a:lnTo>
                    <a:pt x="426" y="0"/>
                  </a:lnTo>
                  <a:close/>
                  <a:moveTo>
                    <a:pt x="372" y="0"/>
                  </a:moveTo>
                  <a:lnTo>
                    <a:pt x="400" y="0"/>
                  </a:lnTo>
                  <a:lnTo>
                    <a:pt x="400" y="19"/>
                  </a:lnTo>
                  <a:lnTo>
                    <a:pt x="372" y="19"/>
                  </a:lnTo>
                  <a:lnTo>
                    <a:pt x="372" y="0"/>
                  </a:lnTo>
                  <a:close/>
                  <a:moveTo>
                    <a:pt x="320" y="0"/>
                  </a:moveTo>
                  <a:lnTo>
                    <a:pt x="346" y="0"/>
                  </a:lnTo>
                  <a:lnTo>
                    <a:pt x="346" y="19"/>
                  </a:lnTo>
                  <a:lnTo>
                    <a:pt x="320" y="19"/>
                  </a:lnTo>
                  <a:lnTo>
                    <a:pt x="320" y="0"/>
                  </a:lnTo>
                  <a:close/>
                  <a:moveTo>
                    <a:pt x="266" y="0"/>
                  </a:moveTo>
                  <a:lnTo>
                    <a:pt x="294" y="0"/>
                  </a:lnTo>
                  <a:lnTo>
                    <a:pt x="294" y="19"/>
                  </a:lnTo>
                  <a:lnTo>
                    <a:pt x="266" y="19"/>
                  </a:lnTo>
                  <a:lnTo>
                    <a:pt x="266" y="0"/>
                  </a:lnTo>
                  <a:close/>
                  <a:moveTo>
                    <a:pt x="213" y="0"/>
                  </a:moveTo>
                  <a:lnTo>
                    <a:pt x="239" y="0"/>
                  </a:lnTo>
                  <a:lnTo>
                    <a:pt x="239" y="19"/>
                  </a:lnTo>
                  <a:lnTo>
                    <a:pt x="213" y="19"/>
                  </a:lnTo>
                  <a:lnTo>
                    <a:pt x="213" y="0"/>
                  </a:lnTo>
                  <a:close/>
                  <a:moveTo>
                    <a:pt x="159" y="0"/>
                  </a:moveTo>
                  <a:lnTo>
                    <a:pt x="187" y="0"/>
                  </a:lnTo>
                  <a:lnTo>
                    <a:pt x="187" y="19"/>
                  </a:lnTo>
                  <a:lnTo>
                    <a:pt x="159" y="19"/>
                  </a:lnTo>
                  <a:lnTo>
                    <a:pt x="159" y="0"/>
                  </a:lnTo>
                  <a:close/>
                  <a:moveTo>
                    <a:pt x="107" y="0"/>
                  </a:moveTo>
                  <a:lnTo>
                    <a:pt x="133" y="0"/>
                  </a:lnTo>
                  <a:lnTo>
                    <a:pt x="133" y="19"/>
                  </a:lnTo>
                  <a:lnTo>
                    <a:pt x="107" y="19"/>
                  </a:lnTo>
                  <a:lnTo>
                    <a:pt x="107" y="0"/>
                  </a:lnTo>
                  <a:close/>
                  <a:moveTo>
                    <a:pt x="54" y="0"/>
                  </a:moveTo>
                  <a:lnTo>
                    <a:pt x="81" y="0"/>
                  </a:lnTo>
                  <a:lnTo>
                    <a:pt x="81" y="19"/>
                  </a:lnTo>
                  <a:lnTo>
                    <a:pt x="54" y="19"/>
                  </a:lnTo>
                  <a:lnTo>
                    <a:pt x="54" y="0"/>
                  </a:lnTo>
                  <a:close/>
                  <a:moveTo>
                    <a:pt x="0" y="0"/>
                  </a:moveTo>
                  <a:lnTo>
                    <a:pt x="26" y="0"/>
                  </a:lnTo>
                  <a:lnTo>
                    <a:pt x="26" y="19"/>
                  </a:lnTo>
                  <a:lnTo>
                    <a:pt x="0" y="19"/>
                  </a:lnTo>
                  <a:lnTo>
                    <a:pt x="0"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41" name="Freeform 41"/>
            <p:cNvSpPr>
              <a:spLocks/>
            </p:cNvSpPr>
            <p:nvPr/>
          </p:nvSpPr>
          <p:spPr bwMode="auto">
            <a:xfrm>
              <a:off x="2331304" y="3727683"/>
              <a:ext cx="71732" cy="80988"/>
            </a:xfrm>
            <a:custGeom>
              <a:avLst/>
              <a:gdLst>
                <a:gd name="T0" fmla="*/ 16 w 32"/>
                <a:gd name="T1" fmla="*/ 0 h 36"/>
                <a:gd name="T2" fmla="*/ 32 w 32"/>
                <a:gd name="T3" fmla="*/ 26 h 36"/>
                <a:gd name="T4" fmla="*/ 20 w 32"/>
                <a:gd name="T5" fmla="*/ 35 h 36"/>
                <a:gd name="T6" fmla="*/ 18 w 32"/>
                <a:gd name="T7" fmla="*/ 36 h 36"/>
                <a:gd name="T8" fmla="*/ 16 w 32"/>
                <a:gd name="T9" fmla="*/ 35 h 36"/>
                <a:gd name="T10" fmla="*/ 14 w 32"/>
                <a:gd name="T11" fmla="*/ 36 h 36"/>
                <a:gd name="T12" fmla="*/ 13 w 32"/>
                <a:gd name="T13" fmla="*/ 35 h 36"/>
                <a:gd name="T14" fmla="*/ 0 w 32"/>
                <a:gd name="T15" fmla="*/ 26 h 36"/>
                <a:gd name="T16" fmla="*/ 16 w 32"/>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6">
                  <a:moveTo>
                    <a:pt x="16" y="0"/>
                  </a:moveTo>
                  <a:lnTo>
                    <a:pt x="32" y="26"/>
                  </a:lnTo>
                  <a:lnTo>
                    <a:pt x="20" y="35"/>
                  </a:lnTo>
                  <a:lnTo>
                    <a:pt x="18" y="36"/>
                  </a:lnTo>
                  <a:lnTo>
                    <a:pt x="16" y="35"/>
                  </a:lnTo>
                  <a:lnTo>
                    <a:pt x="14" y="36"/>
                  </a:lnTo>
                  <a:lnTo>
                    <a:pt x="13" y="35"/>
                  </a:lnTo>
                  <a:lnTo>
                    <a:pt x="0" y="26"/>
                  </a:lnTo>
                  <a:lnTo>
                    <a:pt x="16"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grpSp>
      <p:grpSp>
        <p:nvGrpSpPr>
          <p:cNvPr id="4" name="组合 3"/>
          <p:cNvGrpSpPr/>
          <p:nvPr/>
        </p:nvGrpSpPr>
        <p:grpSpPr>
          <a:xfrm>
            <a:off x="773365" y="3840166"/>
            <a:ext cx="2407522" cy="2596106"/>
            <a:chOff x="773365" y="3840166"/>
            <a:chExt cx="2407522" cy="2596106"/>
          </a:xfrm>
        </p:grpSpPr>
        <p:sp>
          <p:nvSpPr>
            <p:cNvPr id="39" name="Freeform 39"/>
            <p:cNvSpPr>
              <a:spLocks/>
            </p:cNvSpPr>
            <p:nvPr/>
          </p:nvSpPr>
          <p:spPr bwMode="auto">
            <a:xfrm>
              <a:off x="1553456" y="5045982"/>
              <a:ext cx="69492" cy="58491"/>
            </a:xfrm>
            <a:custGeom>
              <a:avLst/>
              <a:gdLst>
                <a:gd name="T0" fmla="*/ 16 w 31"/>
                <a:gd name="T1" fmla="*/ 0 h 26"/>
                <a:gd name="T2" fmla="*/ 28 w 31"/>
                <a:gd name="T3" fmla="*/ 7 h 26"/>
                <a:gd name="T4" fmla="*/ 31 w 31"/>
                <a:gd name="T5" fmla="*/ 7 h 26"/>
                <a:gd name="T6" fmla="*/ 31 w 31"/>
                <a:gd name="T7" fmla="*/ 9 h 26"/>
                <a:gd name="T8" fmla="*/ 31 w 31"/>
                <a:gd name="T9" fmla="*/ 9 h 26"/>
                <a:gd name="T10" fmla="*/ 31 w 31"/>
                <a:gd name="T11" fmla="*/ 12 h 26"/>
                <a:gd name="T12" fmla="*/ 31 w 31"/>
                <a:gd name="T13" fmla="*/ 26 h 26"/>
                <a:gd name="T14" fmla="*/ 0 w 31"/>
                <a:gd name="T15" fmla="*/ 26 h 26"/>
                <a:gd name="T16" fmla="*/ 16 w 31"/>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16" y="0"/>
                  </a:moveTo>
                  <a:lnTo>
                    <a:pt x="28" y="7"/>
                  </a:lnTo>
                  <a:lnTo>
                    <a:pt x="31" y="7"/>
                  </a:lnTo>
                  <a:lnTo>
                    <a:pt x="31" y="9"/>
                  </a:lnTo>
                  <a:lnTo>
                    <a:pt x="31" y="9"/>
                  </a:lnTo>
                  <a:lnTo>
                    <a:pt x="31" y="12"/>
                  </a:lnTo>
                  <a:lnTo>
                    <a:pt x="31" y="26"/>
                  </a:lnTo>
                  <a:lnTo>
                    <a:pt x="0" y="26"/>
                  </a:lnTo>
                  <a:lnTo>
                    <a:pt x="16"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40" name="Freeform 40"/>
            <p:cNvSpPr>
              <a:spLocks noEditPoints="1"/>
            </p:cNvSpPr>
            <p:nvPr/>
          </p:nvSpPr>
          <p:spPr bwMode="auto">
            <a:xfrm>
              <a:off x="1620705" y="3840166"/>
              <a:ext cx="715084" cy="1169822"/>
            </a:xfrm>
            <a:custGeom>
              <a:avLst/>
              <a:gdLst>
                <a:gd name="T0" fmla="*/ 14 w 319"/>
                <a:gd name="T1" fmla="*/ 487 h 520"/>
                <a:gd name="T2" fmla="*/ 31 w 319"/>
                <a:gd name="T3" fmla="*/ 496 h 520"/>
                <a:gd name="T4" fmla="*/ 17 w 319"/>
                <a:gd name="T5" fmla="*/ 520 h 520"/>
                <a:gd name="T6" fmla="*/ 0 w 319"/>
                <a:gd name="T7" fmla="*/ 512 h 520"/>
                <a:gd name="T8" fmla="*/ 14 w 319"/>
                <a:gd name="T9" fmla="*/ 487 h 520"/>
                <a:gd name="T10" fmla="*/ 43 w 319"/>
                <a:gd name="T11" fmla="*/ 438 h 520"/>
                <a:gd name="T12" fmla="*/ 61 w 319"/>
                <a:gd name="T13" fmla="*/ 449 h 520"/>
                <a:gd name="T14" fmla="*/ 45 w 319"/>
                <a:gd name="T15" fmla="*/ 471 h 520"/>
                <a:gd name="T16" fmla="*/ 29 w 319"/>
                <a:gd name="T17" fmla="*/ 463 h 520"/>
                <a:gd name="T18" fmla="*/ 43 w 319"/>
                <a:gd name="T19" fmla="*/ 438 h 520"/>
                <a:gd name="T20" fmla="*/ 71 w 319"/>
                <a:gd name="T21" fmla="*/ 389 h 520"/>
                <a:gd name="T22" fmla="*/ 89 w 319"/>
                <a:gd name="T23" fmla="*/ 400 h 520"/>
                <a:gd name="T24" fmla="*/ 75 w 319"/>
                <a:gd name="T25" fmla="*/ 424 h 520"/>
                <a:gd name="T26" fmla="*/ 57 w 319"/>
                <a:gd name="T27" fmla="*/ 414 h 520"/>
                <a:gd name="T28" fmla="*/ 71 w 319"/>
                <a:gd name="T29" fmla="*/ 389 h 520"/>
                <a:gd name="T30" fmla="*/ 101 w 319"/>
                <a:gd name="T31" fmla="*/ 341 h 520"/>
                <a:gd name="T32" fmla="*/ 118 w 319"/>
                <a:gd name="T33" fmla="*/ 351 h 520"/>
                <a:gd name="T34" fmla="*/ 103 w 319"/>
                <a:gd name="T35" fmla="*/ 375 h 520"/>
                <a:gd name="T36" fmla="*/ 87 w 319"/>
                <a:gd name="T37" fmla="*/ 365 h 520"/>
                <a:gd name="T38" fmla="*/ 101 w 319"/>
                <a:gd name="T39" fmla="*/ 341 h 520"/>
                <a:gd name="T40" fmla="*/ 131 w 319"/>
                <a:gd name="T41" fmla="*/ 292 h 520"/>
                <a:gd name="T42" fmla="*/ 146 w 319"/>
                <a:gd name="T43" fmla="*/ 302 h 520"/>
                <a:gd name="T44" fmla="*/ 132 w 319"/>
                <a:gd name="T45" fmla="*/ 327 h 520"/>
                <a:gd name="T46" fmla="*/ 115 w 319"/>
                <a:gd name="T47" fmla="*/ 316 h 520"/>
                <a:gd name="T48" fmla="*/ 131 w 319"/>
                <a:gd name="T49" fmla="*/ 292 h 520"/>
                <a:gd name="T50" fmla="*/ 158 w 319"/>
                <a:gd name="T51" fmla="*/ 243 h 520"/>
                <a:gd name="T52" fmla="*/ 176 w 319"/>
                <a:gd name="T53" fmla="*/ 253 h 520"/>
                <a:gd name="T54" fmla="*/ 160 w 319"/>
                <a:gd name="T55" fmla="*/ 278 h 520"/>
                <a:gd name="T56" fmla="*/ 144 w 319"/>
                <a:gd name="T57" fmla="*/ 267 h 520"/>
                <a:gd name="T58" fmla="*/ 158 w 319"/>
                <a:gd name="T59" fmla="*/ 243 h 520"/>
                <a:gd name="T60" fmla="*/ 188 w 319"/>
                <a:gd name="T61" fmla="*/ 196 h 520"/>
                <a:gd name="T62" fmla="*/ 204 w 319"/>
                <a:gd name="T63" fmla="*/ 204 h 520"/>
                <a:gd name="T64" fmla="*/ 190 w 319"/>
                <a:gd name="T65" fmla="*/ 229 h 520"/>
                <a:gd name="T66" fmla="*/ 172 w 319"/>
                <a:gd name="T67" fmla="*/ 218 h 520"/>
                <a:gd name="T68" fmla="*/ 188 w 319"/>
                <a:gd name="T69" fmla="*/ 196 h 520"/>
                <a:gd name="T70" fmla="*/ 216 w 319"/>
                <a:gd name="T71" fmla="*/ 147 h 520"/>
                <a:gd name="T72" fmla="*/ 234 w 319"/>
                <a:gd name="T73" fmla="*/ 156 h 520"/>
                <a:gd name="T74" fmla="*/ 218 w 319"/>
                <a:gd name="T75" fmla="*/ 180 h 520"/>
                <a:gd name="T76" fmla="*/ 202 w 319"/>
                <a:gd name="T77" fmla="*/ 171 h 520"/>
                <a:gd name="T78" fmla="*/ 216 w 319"/>
                <a:gd name="T79" fmla="*/ 147 h 520"/>
                <a:gd name="T80" fmla="*/ 246 w 319"/>
                <a:gd name="T81" fmla="*/ 98 h 520"/>
                <a:gd name="T82" fmla="*/ 261 w 319"/>
                <a:gd name="T83" fmla="*/ 108 h 520"/>
                <a:gd name="T84" fmla="*/ 248 w 319"/>
                <a:gd name="T85" fmla="*/ 131 h 520"/>
                <a:gd name="T86" fmla="*/ 230 w 319"/>
                <a:gd name="T87" fmla="*/ 122 h 520"/>
                <a:gd name="T88" fmla="*/ 246 w 319"/>
                <a:gd name="T89" fmla="*/ 98 h 520"/>
                <a:gd name="T90" fmla="*/ 274 w 319"/>
                <a:gd name="T91" fmla="*/ 49 h 520"/>
                <a:gd name="T92" fmla="*/ 291 w 319"/>
                <a:gd name="T93" fmla="*/ 60 h 520"/>
                <a:gd name="T94" fmla="*/ 277 w 319"/>
                <a:gd name="T95" fmla="*/ 84 h 520"/>
                <a:gd name="T96" fmla="*/ 260 w 319"/>
                <a:gd name="T97" fmla="*/ 74 h 520"/>
                <a:gd name="T98" fmla="*/ 274 w 319"/>
                <a:gd name="T99" fmla="*/ 49 h 520"/>
                <a:gd name="T100" fmla="*/ 303 w 319"/>
                <a:gd name="T101" fmla="*/ 0 h 520"/>
                <a:gd name="T102" fmla="*/ 319 w 319"/>
                <a:gd name="T103" fmla="*/ 11 h 520"/>
                <a:gd name="T104" fmla="*/ 305 w 319"/>
                <a:gd name="T105" fmla="*/ 35 h 520"/>
                <a:gd name="T106" fmla="*/ 289 w 319"/>
                <a:gd name="T107" fmla="*/ 25 h 520"/>
                <a:gd name="T108" fmla="*/ 303 w 319"/>
                <a:gd name="T10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9" h="520">
                  <a:moveTo>
                    <a:pt x="14" y="487"/>
                  </a:moveTo>
                  <a:lnTo>
                    <a:pt x="31" y="496"/>
                  </a:lnTo>
                  <a:lnTo>
                    <a:pt x="17" y="520"/>
                  </a:lnTo>
                  <a:lnTo>
                    <a:pt x="0" y="512"/>
                  </a:lnTo>
                  <a:lnTo>
                    <a:pt x="14" y="487"/>
                  </a:lnTo>
                  <a:close/>
                  <a:moveTo>
                    <a:pt x="43" y="438"/>
                  </a:moveTo>
                  <a:lnTo>
                    <a:pt x="61" y="449"/>
                  </a:lnTo>
                  <a:lnTo>
                    <a:pt x="45" y="471"/>
                  </a:lnTo>
                  <a:lnTo>
                    <a:pt x="29" y="463"/>
                  </a:lnTo>
                  <a:lnTo>
                    <a:pt x="43" y="438"/>
                  </a:lnTo>
                  <a:close/>
                  <a:moveTo>
                    <a:pt x="71" y="389"/>
                  </a:moveTo>
                  <a:lnTo>
                    <a:pt x="89" y="400"/>
                  </a:lnTo>
                  <a:lnTo>
                    <a:pt x="75" y="424"/>
                  </a:lnTo>
                  <a:lnTo>
                    <a:pt x="57" y="414"/>
                  </a:lnTo>
                  <a:lnTo>
                    <a:pt x="71" y="389"/>
                  </a:lnTo>
                  <a:close/>
                  <a:moveTo>
                    <a:pt x="101" y="341"/>
                  </a:moveTo>
                  <a:lnTo>
                    <a:pt x="118" y="351"/>
                  </a:lnTo>
                  <a:lnTo>
                    <a:pt x="103" y="375"/>
                  </a:lnTo>
                  <a:lnTo>
                    <a:pt x="87" y="365"/>
                  </a:lnTo>
                  <a:lnTo>
                    <a:pt x="101" y="341"/>
                  </a:lnTo>
                  <a:close/>
                  <a:moveTo>
                    <a:pt x="131" y="292"/>
                  </a:moveTo>
                  <a:lnTo>
                    <a:pt x="146" y="302"/>
                  </a:lnTo>
                  <a:lnTo>
                    <a:pt x="132" y="327"/>
                  </a:lnTo>
                  <a:lnTo>
                    <a:pt x="115" y="316"/>
                  </a:lnTo>
                  <a:lnTo>
                    <a:pt x="131" y="292"/>
                  </a:lnTo>
                  <a:close/>
                  <a:moveTo>
                    <a:pt x="158" y="243"/>
                  </a:moveTo>
                  <a:lnTo>
                    <a:pt x="176" y="253"/>
                  </a:lnTo>
                  <a:lnTo>
                    <a:pt x="160" y="278"/>
                  </a:lnTo>
                  <a:lnTo>
                    <a:pt x="144" y="267"/>
                  </a:lnTo>
                  <a:lnTo>
                    <a:pt x="158" y="243"/>
                  </a:lnTo>
                  <a:close/>
                  <a:moveTo>
                    <a:pt x="188" y="196"/>
                  </a:moveTo>
                  <a:lnTo>
                    <a:pt x="204" y="204"/>
                  </a:lnTo>
                  <a:lnTo>
                    <a:pt x="190" y="229"/>
                  </a:lnTo>
                  <a:lnTo>
                    <a:pt x="172" y="218"/>
                  </a:lnTo>
                  <a:lnTo>
                    <a:pt x="188" y="196"/>
                  </a:lnTo>
                  <a:close/>
                  <a:moveTo>
                    <a:pt x="216" y="147"/>
                  </a:moveTo>
                  <a:lnTo>
                    <a:pt x="234" y="156"/>
                  </a:lnTo>
                  <a:lnTo>
                    <a:pt x="218" y="180"/>
                  </a:lnTo>
                  <a:lnTo>
                    <a:pt x="202" y="171"/>
                  </a:lnTo>
                  <a:lnTo>
                    <a:pt x="216" y="147"/>
                  </a:lnTo>
                  <a:close/>
                  <a:moveTo>
                    <a:pt x="246" y="98"/>
                  </a:moveTo>
                  <a:lnTo>
                    <a:pt x="261" y="108"/>
                  </a:lnTo>
                  <a:lnTo>
                    <a:pt x="248" y="131"/>
                  </a:lnTo>
                  <a:lnTo>
                    <a:pt x="230" y="122"/>
                  </a:lnTo>
                  <a:lnTo>
                    <a:pt x="246" y="98"/>
                  </a:lnTo>
                  <a:close/>
                  <a:moveTo>
                    <a:pt x="274" y="49"/>
                  </a:moveTo>
                  <a:lnTo>
                    <a:pt x="291" y="60"/>
                  </a:lnTo>
                  <a:lnTo>
                    <a:pt x="277" y="84"/>
                  </a:lnTo>
                  <a:lnTo>
                    <a:pt x="260" y="74"/>
                  </a:lnTo>
                  <a:lnTo>
                    <a:pt x="274" y="49"/>
                  </a:lnTo>
                  <a:close/>
                  <a:moveTo>
                    <a:pt x="303" y="0"/>
                  </a:moveTo>
                  <a:lnTo>
                    <a:pt x="319" y="11"/>
                  </a:lnTo>
                  <a:lnTo>
                    <a:pt x="305" y="35"/>
                  </a:lnTo>
                  <a:lnTo>
                    <a:pt x="289" y="25"/>
                  </a:lnTo>
                  <a:lnTo>
                    <a:pt x="303"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42" name="Freeform 42"/>
            <p:cNvSpPr>
              <a:spLocks noEditPoints="1"/>
            </p:cNvSpPr>
            <p:nvPr/>
          </p:nvSpPr>
          <p:spPr bwMode="auto">
            <a:xfrm>
              <a:off x="2394070" y="3840166"/>
              <a:ext cx="721808" cy="1169822"/>
            </a:xfrm>
            <a:custGeom>
              <a:avLst/>
              <a:gdLst>
                <a:gd name="T0" fmla="*/ 306 w 322"/>
                <a:gd name="T1" fmla="*/ 487 h 520"/>
                <a:gd name="T2" fmla="*/ 322 w 322"/>
                <a:gd name="T3" fmla="*/ 512 h 520"/>
                <a:gd name="T4" fmla="*/ 304 w 322"/>
                <a:gd name="T5" fmla="*/ 520 h 520"/>
                <a:gd name="T6" fmla="*/ 290 w 322"/>
                <a:gd name="T7" fmla="*/ 496 h 520"/>
                <a:gd name="T8" fmla="*/ 306 w 322"/>
                <a:gd name="T9" fmla="*/ 487 h 520"/>
                <a:gd name="T10" fmla="*/ 278 w 322"/>
                <a:gd name="T11" fmla="*/ 438 h 520"/>
                <a:gd name="T12" fmla="*/ 292 w 322"/>
                <a:gd name="T13" fmla="*/ 463 h 520"/>
                <a:gd name="T14" fmla="*/ 276 w 322"/>
                <a:gd name="T15" fmla="*/ 471 h 520"/>
                <a:gd name="T16" fmla="*/ 260 w 322"/>
                <a:gd name="T17" fmla="*/ 449 h 520"/>
                <a:gd name="T18" fmla="*/ 278 w 322"/>
                <a:gd name="T19" fmla="*/ 438 h 520"/>
                <a:gd name="T20" fmla="*/ 248 w 322"/>
                <a:gd name="T21" fmla="*/ 389 h 520"/>
                <a:gd name="T22" fmla="*/ 264 w 322"/>
                <a:gd name="T23" fmla="*/ 414 h 520"/>
                <a:gd name="T24" fmla="*/ 246 w 322"/>
                <a:gd name="T25" fmla="*/ 424 h 520"/>
                <a:gd name="T26" fmla="*/ 233 w 322"/>
                <a:gd name="T27" fmla="*/ 400 h 520"/>
                <a:gd name="T28" fmla="*/ 248 w 322"/>
                <a:gd name="T29" fmla="*/ 389 h 520"/>
                <a:gd name="T30" fmla="*/ 220 w 322"/>
                <a:gd name="T31" fmla="*/ 341 h 520"/>
                <a:gd name="T32" fmla="*/ 234 w 322"/>
                <a:gd name="T33" fmla="*/ 365 h 520"/>
                <a:gd name="T34" fmla="*/ 217 w 322"/>
                <a:gd name="T35" fmla="*/ 375 h 520"/>
                <a:gd name="T36" fmla="*/ 203 w 322"/>
                <a:gd name="T37" fmla="*/ 351 h 520"/>
                <a:gd name="T38" fmla="*/ 220 w 322"/>
                <a:gd name="T39" fmla="*/ 341 h 520"/>
                <a:gd name="T40" fmla="*/ 191 w 322"/>
                <a:gd name="T41" fmla="*/ 292 h 520"/>
                <a:gd name="T42" fmla="*/ 206 w 322"/>
                <a:gd name="T43" fmla="*/ 316 h 520"/>
                <a:gd name="T44" fmla="*/ 189 w 322"/>
                <a:gd name="T45" fmla="*/ 327 h 520"/>
                <a:gd name="T46" fmla="*/ 175 w 322"/>
                <a:gd name="T47" fmla="*/ 302 h 520"/>
                <a:gd name="T48" fmla="*/ 191 w 322"/>
                <a:gd name="T49" fmla="*/ 292 h 520"/>
                <a:gd name="T50" fmla="*/ 163 w 322"/>
                <a:gd name="T51" fmla="*/ 243 h 520"/>
                <a:gd name="T52" fmla="*/ 177 w 322"/>
                <a:gd name="T53" fmla="*/ 267 h 520"/>
                <a:gd name="T54" fmla="*/ 159 w 322"/>
                <a:gd name="T55" fmla="*/ 278 h 520"/>
                <a:gd name="T56" fmla="*/ 145 w 322"/>
                <a:gd name="T57" fmla="*/ 253 h 520"/>
                <a:gd name="T58" fmla="*/ 163 w 322"/>
                <a:gd name="T59" fmla="*/ 243 h 520"/>
                <a:gd name="T60" fmla="*/ 133 w 322"/>
                <a:gd name="T61" fmla="*/ 196 h 520"/>
                <a:gd name="T62" fmla="*/ 147 w 322"/>
                <a:gd name="T63" fmla="*/ 218 h 520"/>
                <a:gd name="T64" fmla="*/ 131 w 322"/>
                <a:gd name="T65" fmla="*/ 229 h 520"/>
                <a:gd name="T66" fmla="*/ 117 w 322"/>
                <a:gd name="T67" fmla="*/ 204 h 520"/>
                <a:gd name="T68" fmla="*/ 133 w 322"/>
                <a:gd name="T69" fmla="*/ 196 h 520"/>
                <a:gd name="T70" fmla="*/ 105 w 322"/>
                <a:gd name="T71" fmla="*/ 147 h 520"/>
                <a:gd name="T72" fmla="*/ 119 w 322"/>
                <a:gd name="T73" fmla="*/ 171 h 520"/>
                <a:gd name="T74" fmla="*/ 102 w 322"/>
                <a:gd name="T75" fmla="*/ 180 h 520"/>
                <a:gd name="T76" fmla="*/ 88 w 322"/>
                <a:gd name="T77" fmla="*/ 156 h 520"/>
                <a:gd name="T78" fmla="*/ 105 w 322"/>
                <a:gd name="T79" fmla="*/ 147 h 520"/>
                <a:gd name="T80" fmla="*/ 75 w 322"/>
                <a:gd name="T81" fmla="*/ 98 h 520"/>
                <a:gd name="T82" fmla="*/ 89 w 322"/>
                <a:gd name="T83" fmla="*/ 122 h 520"/>
                <a:gd name="T84" fmla="*/ 74 w 322"/>
                <a:gd name="T85" fmla="*/ 131 h 520"/>
                <a:gd name="T86" fmla="*/ 60 w 322"/>
                <a:gd name="T87" fmla="*/ 108 h 520"/>
                <a:gd name="T88" fmla="*/ 75 w 322"/>
                <a:gd name="T89" fmla="*/ 98 h 520"/>
                <a:gd name="T90" fmla="*/ 47 w 322"/>
                <a:gd name="T91" fmla="*/ 49 h 520"/>
                <a:gd name="T92" fmla="*/ 61 w 322"/>
                <a:gd name="T93" fmla="*/ 74 h 520"/>
                <a:gd name="T94" fmla="*/ 44 w 322"/>
                <a:gd name="T95" fmla="*/ 84 h 520"/>
                <a:gd name="T96" fmla="*/ 30 w 322"/>
                <a:gd name="T97" fmla="*/ 60 h 520"/>
                <a:gd name="T98" fmla="*/ 47 w 322"/>
                <a:gd name="T99" fmla="*/ 49 h 520"/>
                <a:gd name="T100" fmla="*/ 18 w 322"/>
                <a:gd name="T101" fmla="*/ 0 h 520"/>
                <a:gd name="T102" fmla="*/ 32 w 322"/>
                <a:gd name="T103" fmla="*/ 25 h 520"/>
                <a:gd name="T104" fmla="*/ 16 w 322"/>
                <a:gd name="T105" fmla="*/ 35 h 520"/>
                <a:gd name="T106" fmla="*/ 0 w 322"/>
                <a:gd name="T107" fmla="*/ 11 h 520"/>
                <a:gd name="T108" fmla="*/ 18 w 322"/>
                <a:gd name="T10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2" h="520">
                  <a:moveTo>
                    <a:pt x="306" y="487"/>
                  </a:moveTo>
                  <a:lnTo>
                    <a:pt x="322" y="512"/>
                  </a:lnTo>
                  <a:lnTo>
                    <a:pt x="304" y="520"/>
                  </a:lnTo>
                  <a:lnTo>
                    <a:pt x="290" y="496"/>
                  </a:lnTo>
                  <a:lnTo>
                    <a:pt x="306" y="487"/>
                  </a:lnTo>
                  <a:close/>
                  <a:moveTo>
                    <a:pt x="278" y="438"/>
                  </a:moveTo>
                  <a:lnTo>
                    <a:pt x="292" y="463"/>
                  </a:lnTo>
                  <a:lnTo>
                    <a:pt x="276" y="471"/>
                  </a:lnTo>
                  <a:lnTo>
                    <a:pt x="260" y="449"/>
                  </a:lnTo>
                  <a:lnTo>
                    <a:pt x="278" y="438"/>
                  </a:lnTo>
                  <a:close/>
                  <a:moveTo>
                    <a:pt x="248" y="389"/>
                  </a:moveTo>
                  <a:lnTo>
                    <a:pt x="264" y="414"/>
                  </a:lnTo>
                  <a:lnTo>
                    <a:pt x="246" y="424"/>
                  </a:lnTo>
                  <a:lnTo>
                    <a:pt x="233" y="400"/>
                  </a:lnTo>
                  <a:lnTo>
                    <a:pt x="248" y="389"/>
                  </a:lnTo>
                  <a:close/>
                  <a:moveTo>
                    <a:pt x="220" y="341"/>
                  </a:moveTo>
                  <a:lnTo>
                    <a:pt x="234" y="365"/>
                  </a:lnTo>
                  <a:lnTo>
                    <a:pt x="217" y="375"/>
                  </a:lnTo>
                  <a:lnTo>
                    <a:pt x="203" y="351"/>
                  </a:lnTo>
                  <a:lnTo>
                    <a:pt x="220" y="341"/>
                  </a:lnTo>
                  <a:close/>
                  <a:moveTo>
                    <a:pt x="191" y="292"/>
                  </a:moveTo>
                  <a:lnTo>
                    <a:pt x="206" y="316"/>
                  </a:lnTo>
                  <a:lnTo>
                    <a:pt x="189" y="327"/>
                  </a:lnTo>
                  <a:lnTo>
                    <a:pt x="175" y="302"/>
                  </a:lnTo>
                  <a:lnTo>
                    <a:pt x="191" y="292"/>
                  </a:lnTo>
                  <a:close/>
                  <a:moveTo>
                    <a:pt x="163" y="243"/>
                  </a:moveTo>
                  <a:lnTo>
                    <a:pt x="177" y="267"/>
                  </a:lnTo>
                  <a:lnTo>
                    <a:pt x="159" y="278"/>
                  </a:lnTo>
                  <a:lnTo>
                    <a:pt x="145" y="253"/>
                  </a:lnTo>
                  <a:lnTo>
                    <a:pt x="163" y="243"/>
                  </a:lnTo>
                  <a:close/>
                  <a:moveTo>
                    <a:pt x="133" y="196"/>
                  </a:moveTo>
                  <a:lnTo>
                    <a:pt x="147" y="218"/>
                  </a:lnTo>
                  <a:lnTo>
                    <a:pt x="131" y="229"/>
                  </a:lnTo>
                  <a:lnTo>
                    <a:pt x="117" y="204"/>
                  </a:lnTo>
                  <a:lnTo>
                    <a:pt x="133" y="196"/>
                  </a:lnTo>
                  <a:close/>
                  <a:moveTo>
                    <a:pt x="105" y="147"/>
                  </a:moveTo>
                  <a:lnTo>
                    <a:pt x="119" y="171"/>
                  </a:lnTo>
                  <a:lnTo>
                    <a:pt x="102" y="180"/>
                  </a:lnTo>
                  <a:lnTo>
                    <a:pt x="88" y="156"/>
                  </a:lnTo>
                  <a:lnTo>
                    <a:pt x="105" y="147"/>
                  </a:lnTo>
                  <a:close/>
                  <a:moveTo>
                    <a:pt x="75" y="98"/>
                  </a:moveTo>
                  <a:lnTo>
                    <a:pt x="89" y="122"/>
                  </a:lnTo>
                  <a:lnTo>
                    <a:pt x="74" y="131"/>
                  </a:lnTo>
                  <a:lnTo>
                    <a:pt x="60" y="108"/>
                  </a:lnTo>
                  <a:lnTo>
                    <a:pt x="75" y="98"/>
                  </a:lnTo>
                  <a:close/>
                  <a:moveTo>
                    <a:pt x="47" y="49"/>
                  </a:moveTo>
                  <a:lnTo>
                    <a:pt x="61" y="74"/>
                  </a:lnTo>
                  <a:lnTo>
                    <a:pt x="44" y="84"/>
                  </a:lnTo>
                  <a:lnTo>
                    <a:pt x="30" y="60"/>
                  </a:lnTo>
                  <a:lnTo>
                    <a:pt x="47" y="49"/>
                  </a:lnTo>
                  <a:close/>
                  <a:moveTo>
                    <a:pt x="18" y="0"/>
                  </a:moveTo>
                  <a:lnTo>
                    <a:pt x="32" y="25"/>
                  </a:lnTo>
                  <a:lnTo>
                    <a:pt x="16" y="35"/>
                  </a:lnTo>
                  <a:lnTo>
                    <a:pt x="0" y="11"/>
                  </a:lnTo>
                  <a:lnTo>
                    <a:pt x="18"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43" name="Freeform 43"/>
            <p:cNvSpPr>
              <a:spLocks/>
            </p:cNvSpPr>
            <p:nvPr/>
          </p:nvSpPr>
          <p:spPr bwMode="auto">
            <a:xfrm>
              <a:off x="3106912" y="5045982"/>
              <a:ext cx="73975" cy="58491"/>
            </a:xfrm>
            <a:custGeom>
              <a:avLst/>
              <a:gdLst>
                <a:gd name="T0" fmla="*/ 18 w 33"/>
                <a:gd name="T1" fmla="*/ 0 h 26"/>
                <a:gd name="T2" fmla="*/ 33 w 33"/>
                <a:gd name="T3" fmla="*/ 26 h 26"/>
                <a:gd name="T4" fmla="*/ 2 w 33"/>
                <a:gd name="T5" fmla="*/ 26 h 26"/>
                <a:gd name="T6" fmla="*/ 2 w 33"/>
                <a:gd name="T7" fmla="*/ 12 h 26"/>
                <a:gd name="T8" fmla="*/ 0 w 33"/>
                <a:gd name="T9" fmla="*/ 9 h 26"/>
                <a:gd name="T10" fmla="*/ 2 w 33"/>
                <a:gd name="T11" fmla="*/ 9 h 26"/>
                <a:gd name="T12" fmla="*/ 2 w 33"/>
                <a:gd name="T13" fmla="*/ 7 h 26"/>
                <a:gd name="T14" fmla="*/ 5 w 33"/>
                <a:gd name="T15" fmla="*/ 7 h 26"/>
                <a:gd name="T16" fmla="*/ 18 w 33"/>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6">
                  <a:moveTo>
                    <a:pt x="18" y="0"/>
                  </a:moveTo>
                  <a:lnTo>
                    <a:pt x="33" y="26"/>
                  </a:lnTo>
                  <a:lnTo>
                    <a:pt x="2" y="26"/>
                  </a:lnTo>
                  <a:lnTo>
                    <a:pt x="2" y="12"/>
                  </a:lnTo>
                  <a:lnTo>
                    <a:pt x="0" y="9"/>
                  </a:lnTo>
                  <a:lnTo>
                    <a:pt x="2" y="9"/>
                  </a:lnTo>
                  <a:lnTo>
                    <a:pt x="2" y="7"/>
                  </a:lnTo>
                  <a:lnTo>
                    <a:pt x="5" y="7"/>
                  </a:lnTo>
                  <a:lnTo>
                    <a:pt x="18"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44" name="Freeform 44"/>
            <p:cNvSpPr>
              <a:spLocks noEditPoints="1"/>
            </p:cNvSpPr>
            <p:nvPr/>
          </p:nvSpPr>
          <p:spPr bwMode="auto">
            <a:xfrm>
              <a:off x="1683471" y="5061731"/>
              <a:ext cx="1369643" cy="42744"/>
            </a:xfrm>
            <a:custGeom>
              <a:avLst/>
              <a:gdLst>
                <a:gd name="T0" fmla="*/ 584 w 611"/>
                <a:gd name="T1" fmla="*/ 0 h 19"/>
                <a:gd name="T2" fmla="*/ 611 w 611"/>
                <a:gd name="T3" fmla="*/ 0 h 19"/>
                <a:gd name="T4" fmla="*/ 611 w 611"/>
                <a:gd name="T5" fmla="*/ 19 h 19"/>
                <a:gd name="T6" fmla="*/ 584 w 611"/>
                <a:gd name="T7" fmla="*/ 19 h 19"/>
                <a:gd name="T8" fmla="*/ 584 w 611"/>
                <a:gd name="T9" fmla="*/ 0 h 19"/>
                <a:gd name="T10" fmla="*/ 530 w 611"/>
                <a:gd name="T11" fmla="*/ 0 h 19"/>
                <a:gd name="T12" fmla="*/ 558 w 611"/>
                <a:gd name="T13" fmla="*/ 0 h 19"/>
                <a:gd name="T14" fmla="*/ 558 w 611"/>
                <a:gd name="T15" fmla="*/ 19 h 19"/>
                <a:gd name="T16" fmla="*/ 530 w 611"/>
                <a:gd name="T17" fmla="*/ 19 h 19"/>
                <a:gd name="T18" fmla="*/ 530 w 611"/>
                <a:gd name="T19" fmla="*/ 0 h 19"/>
                <a:gd name="T20" fmla="*/ 478 w 611"/>
                <a:gd name="T21" fmla="*/ 0 h 19"/>
                <a:gd name="T22" fmla="*/ 504 w 611"/>
                <a:gd name="T23" fmla="*/ 0 h 19"/>
                <a:gd name="T24" fmla="*/ 504 w 611"/>
                <a:gd name="T25" fmla="*/ 19 h 19"/>
                <a:gd name="T26" fmla="*/ 478 w 611"/>
                <a:gd name="T27" fmla="*/ 19 h 19"/>
                <a:gd name="T28" fmla="*/ 478 w 611"/>
                <a:gd name="T29" fmla="*/ 0 h 19"/>
                <a:gd name="T30" fmla="*/ 424 w 611"/>
                <a:gd name="T31" fmla="*/ 0 h 19"/>
                <a:gd name="T32" fmla="*/ 452 w 611"/>
                <a:gd name="T33" fmla="*/ 0 h 19"/>
                <a:gd name="T34" fmla="*/ 452 w 611"/>
                <a:gd name="T35" fmla="*/ 19 h 19"/>
                <a:gd name="T36" fmla="*/ 424 w 611"/>
                <a:gd name="T37" fmla="*/ 19 h 19"/>
                <a:gd name="T38" fmla="*/ 424 w 611"/>
                <a:gd name="T39" fmla="*/ 0 h 19"/>
                <a:gd name="T40" fmla="*/ 371 w 611"/>
                <a:gd name="T41" fmla="*/ 0 h 19"/>
                <a:gd name="T42" fmla="*/ 398 w 611"/>
                <a:gd name="T43" fmla="*/ 0 h 19"/>
                <a:gd name="T44" fmla="*/ 398 w 611"/>
                <a:gd name="T45" fmla="*/ 19 h 19"/>
                <a:gd name="T46" fmla="*/ 371 w 611"/>
                <a:gd name="T47" fmla="*/ 19 h 19"/>
                <a:gd name="T48" fmla="*/ 371 w 611"/>
                <a:gd name="T49" fmla="*/ 0 h 19"/>
                <a:gd name="T50" fmla="*/ 319 w 611"/>
                <a:gd name="T51" fmla="*/ 0 h 19"/>
                <a:gd name="T52" fmla="*/ 345 w 611"/>
                <a:gd name="T53" fmla="*/ 0 h 19"/>
                <a:gd name="T54" fmla="*/ 345 w 611"/>
                <a:gd name="T55" fmla="*/ 19 h 19"/>
                <a:gd name="T56" fmla="*/ 319 w 611"/>
                <a:gd name="T57" fmla="*/ 19 h 19"/>
                <a:gd name="T58" fmla="*/ 319 w 611"/>
                <a:gd name="T59" fmla="*/ 0 h 19"/>
                <a:gd name="T60" fmla="*/ 265 w 611"/>
                <a:gd name="T61" fmla="*/ 0 h 19"/>
                <a:gd name="T62" fmla="*/ 291 w 611"/>
                <a:gd name="T63" fmla="*/ 0 h 19"/>
                <a:gd name="T64" fmla="*/ 291 w 611"/>
                <a:gd name="T65" fmla="*/ 19 h 19"/>
                <a:gd name="T66" fmla="*/ 265 w 611"/>
                <a:gd name="T67" fmla="*/ 19 h 19"/>
                <a:gd name="T68" fmla="*/ 265 w 611"/>
                <a:gd name="T69" fmla="*/ 0 h 19"/>
                <a:gd name="T70" fmla="*/ 213 w 611"/>
                <a:gd name="T71" fmla="*/ 0 h 19"/>
                <a:gd name="T72" fmla="*/ 239 w 611"/>
                <a:gd name="T73" fmla="*/ 0 h 19"/>
                <a:gd name="T74" fmla="*/ 239 w 611"/>
                <a:gd name="T75" fmla="*/ 19 h 19"/>
                <a:gd name="T76" fmla="*/ 213 w 611"/>
                <a:gd name="T77" fmla="*/ 19 h 19"/>
                <a:gd name="T78" fmla="*/ 213 w 611"/>
                <a:gd name="T79" fmla="*/ 0 h 19"/>
                <a:gd name="T80" fmla="*/ 158 w 611"/>
                <a:gd name="T81" fmla="*/ 0 h 19"/>
                <a:gd name="T82" fmla="*/ 185 w 611"/>
                <a:gd name="T83" fmla="*/ 0 h 19"/>
                <a:gd name="T84" fmla="*/ 185 w 611"/>
                <a:gd name="T85" fmla="*/ 19 h 19"/>
                <a:gd name="T86" fmla="*/ 158 w 611"/>
                <a:gd name="T87" fmla="*/ 19 h 19"/>
                <a:gd name="T88" fmla="*/ 158 w 611"/>
                <a:gd name="T89" fmla="*/ 0 h 19"/>
                <a:gd name="T90" fmla="*/ 106 w 611"/>
                <a:gd name="T91" fmla="*/ 0 h 19"/>
                <a:gd name="T92" fmla="*/ 132 w 611"/>
                <a:gd name="T93" fmla="*/ 0 h 19"/>
                <a:gd name="T94" fmla="*/ 132 w 611"/>
                <a:gd name="T95" fmla="*/ 19 h 19"/>
                <a:gd name="T96" fmla="*/ 106 w 611"/>
                <a:gd name="T97" fmla="*/ 19 h 19"/>
                <a:gd name="T98" fmla="*/ 106 w 611"/>
                <a:gd name="T99" fmla="*/ 0 h 19"/>
                <a:gd name="T100" fmla="*/ 52 w 611"/>
                <a:gd name="T101" fmla="*/ 0 h 19"/>
                <a:gd name="T102" fmla="*/ 78 w 611"/>
                <a:gd name="T103" fmla="*/ 0 h 19"/>
                <a:gd name="T104" fmla="*/ 78 w 611"/>
                <a:gd name="T105" fmla="*/ 19 h 19"/>
                <a:gd name="T106" fmla="*/ 52 w 611"/>
                <a:gd name="T107" fmla="*/ 19 h 19"/>
                <a:gd name="T108" fmla="*/ 52 w 611"/>
                <a:gd name="T109" fmla="*/ 0 h 19"/>
                <a:gd name="T110" fmla="*/ 0 w 611"/>
                <a:gd name="T111" fmla="*/ 0 h 19"/>
                <a:gd name="T112" fmla="*/ 26 w 611"/>
                <a:gd name="T113" fmla="*/ 0 h 19"/>
                <a:gd name="T114" fmla="*/ 26 w 611"/>
                <a:gd name="T115" fmla="*/ 19 h 19"/>
                <a:gd name="T116" fmla="*/ 0 w 611"/>
                <a:gd name="T117" fmla="*/ 19 h 19"/>
                <a:gd name="T118" fmla="*/ 0 w 611"/>
                <a:gd name="T1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1" h="19">
                  <a:moveTo>
                    <a:pt x="584" y="0"/>
                  </a:moveTo>
                  <a:lnTo>
                    <a:pt x="611" y="0"/>
                  </a:lnTo>
                  <a:lnTo>
                    <a:pt x="611" y="19"/>
                  </a:lnTo>
                  <a:lnTo>
                    <a:pt x="584" y="19"/>
                  </a:lnTo>
                  <a:lnTo>
                    <a:pt x="584" y="0"/>
                  </a:lnTo>
                  <a:close/>
                  <a:moveTo>
                    <a:pt x="530" y="0"/>
                  </a:moveTo>
                  <a:lnTo>
                    <a:pt x="558" y="0"/>
                  </a:lnTo>
                  <a:lnTo>
                    <a:pt x="558" y="19"/>
                  </a:lnTo>
                  <a:lnTo>
                    <a:pt x="530" y="19"/>
                  </a:lnTo>
                  <a:lnTo>
                    <a:pt x="530" y="0"/>
                  </a:lnTo>
                  <a:close/>
                  <a:moveTo>
                    <a:pt x="478" y="0"/>
                  </a:moveTo>
                  <a:lnTo>
                    <a:pt x="504" y="0"/>
                  </a:lnTo>
                  <a:lnTo>
                    <a:pt x="504" y="19"/>
                  </a:lnTo>
                  <a:lnTo>
                    <a:pt x="478" y="19"/>
                  </a:lnTo>
                  <a:lnTo>
                    <a:pt x="478" y="0"/>
                  </a:lnTo>
                  <a:close/>
                  <a:moveTo>
                    <a:pt x="424" y="0"/>
                  </a:moveTo>
                  <a:lnTo>
                    <a:pt x="452" y="0"/>
                  </a:lnTo>
                  <a:lnTo>
                    <a:pt x="452" y="19"/>
                  </a:lnTo>
                  <a:lnTo>
                    <a:pt x="424" y="19"/>
                  </a:lnTo>
                  <a:lnTo>
                    <a:pt x="424" y="0"/>
                  </a:lnTo>
                  <a:close/>
                  <a:moveTo>
                    <a:pt x="371" y="0"/>
                  </a:moveTo>
                  <a:lnTo>
                    <a:pt x="398" y="0"/>
                  </a:lnTo>
                  <a:lnTo>
                    <a:pt x="398" y="19"/>
                  </a:lnTo>
                  <a:lnTo>
                    <a:pt x="371" y="19"/>
                  </a:lnTo>
                  <a:lnTo>
                    <a:pt x="371" y="0"/>
                  </a:lnTo>
                  <a:close/>
                  <a:moveTo>
                    <a:pt x="319" y="0"/>
                  </a:moveTo>
                  <a:lnTo>
                    <a:pt x="345" y="0"/>
                  </a:lnTo>
                  <a:lnTo>
                    <a:pt x="345" y="19"/>
                  </a:lnTo>
                  <a:lnTo>
                    <a:pt x="319" y="19"/>
                  </a:lnTo>
                  <a:lnTo>
                    <a:pt x="319" y="0"/>
                  </a:lnTo>
                  <a:close/>
                  <a:moveTo>
                    <a:pt x="265" y="0"/>
                  </a:moveTo>
                  <a:lnTo>
                    <a:pt x="291" y="0"/>
                  </a:lnTo>
                  <a:lnTo>
                    <a:pt x="291" y="19"/>
                  </a:lnTo>
                  <a:lnTo>
                    <a:pt x="265" y="19"/>
                  </a:lnTo>
                  <a:lnTo>
                    <a:pt x="265" y="0"/>
                  </a:lnTo>
                  <a:close/>
                  <a:moveTo>
                    <a:pt x="213" y="0"/>
                  </a:moveTo>
                  <a:lnTo>
                    <a:pt x="239" y="0"/>
                  </a:lnTo>
                  <a:lnTo>
                    <a:pt x="239" y="19"/>
                  </a:lnTo>
                  <a:lnTo>
                    <a:pt x="213" y="19"/>
                  </a:lnTo>
                  <a:lnTo>
                    <a:pt x="213" y="0"/>
                  </a:lnTo>
                  <a:close/>
                  <a:moveTo>
                    <a:pt x="158" y="0"/>
                  </a:moveTo>
                  <a:lnTo>
                    <a:pt x="185" y="0"/>
                  </a:lnTo>
                  <a:lnTo>
                    <a:pt x="185" y="19"/>
                  </a:lnTo>
                  <a:lnTo>
                    <a:pt x="158" y="19"/>
                  </a:lnTo>
                  <a:lnTo>
                    <a:pt x="158" y="0"/>
                  </a:lnTo>
                  <a:close/>
                  <a:moveTo>
                    <a:pt x="106" y="0"/>
                  </a:moveTo>
                  <a:lnTo>
                    <a:pt x="132" y="0"/>
                  </a:lnTo>
                  <a:lnTo>
                    <a:pt x="132" y="19"/>
                  </a:lnTo>
                  <a:lnTo>
                    <a:pt x="106" y="19"/>
                  </a:lnTo>
                  <a:lnTo>
                    <a:pt x="106" y="0"/>
                  </a:lnTo>
                  <a:close/>
                  <a:moveTo>
                    <a:pt x="52" y="0"/>
                  </a:moveTo>
                  <a:lnTo>
                    <a:pt x="78" y="0"/>
                  </a:lnTo>
                  <a:lnTo>
                    <a:pt x="78" y="19"/>
                  </a:lnTo>
                  <a:lnTo>
                    <a:pt x="52" y="19"/>
                  </a:lnTo>
                  <a:lnTo>
                    <a:pt x="52" y="0"/>
                  </a:lnTo>
                  <a:close/>
                  <a:moveTo>
                    <a:pt x="0" y="0"/>
                  </a:moveTo>
                  <a:lnTo>
                    <a:pt x="26" y="0"/>
                  </a:lnTo>
                  <a:lnTo>
                    <a:pt x="26" y="19"/>
                  </a:lnTo>
                  <a:lnTo>
                    <a:pt x="0" y="19"/>
                  </a:lnTo>
                  <a:lnTo>
                    <a:pt x="0"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45" name="Freeform 45"/>
            <p:cNvSpPr>
              <a:spLocks/>
            </p:cNvSpPr>
            <p:nvPr/>
          </p:nvSpPr>
          <p:spPr bwMode="auto">
            <a:xfrm>
              <a:off x="773365" y="6353034"/>
              <a:ext cx="76216" cy="62990"/>
            </a:xfrm>
            <a:custGeom>
              <a:avLst/>
              <a:gdLst>
                <a:gd name="T0" fmla="*/ 18 w 34"/>
                <a:gd name="T1" fmla="*/ 0 h 28"/>
                <a:gd name="T2" fmla="*/ 28 w 34"/>
                <a:gd name="T3" fmla="*/ 9 h 28"/>
                <a:gd name="T4" fmla="*/ 32 w 34"/>
                <a:gd name="T5" fmla="*/ 9 h 28"/>
                <a:gd name="T6" fmla="*/ 32 w 34"/>
                <a:gd name="T7" fmla="*/ 11 h 28"/>
                <a:gd name="T8" fmla="*/ 34 w 34"/>
                <a:gd name="T9" fmla="*/ 11 h 28"/>
                <a:gd name="T10" fmla="*/ 32 w 34"/>
                <a:gd name="T11" fmla="*/ 14 h 28"/>
                <a:gd name="T12" fmla="*/ 32 w 34"/>
                <a:gd name="T13" fmla="*/ 28 h 28"/>
                <a:gd name="T14" fmla="*/ 0 w 34"/>
                <a:gd name="T15" fmla="*/ 28 h 28"/>
                <a:gd name="T16" fmla="*/ 18 w 3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8">
                  <a:moveTo>
                    <a:pt x="18" y="0"/>
                  </a:moveTo>
                  <a:lnTo>
                    <a:pt x="28" y="9"/>
                  </a:lnTo>
                  <a:lnTo>
                    <a:pt x="32" y="9"/>
                  </a:lnTo>
                  <a:lnTo>
                    <a:pt x="32" y="11"/>
                  </a:lnTo>
                  <a:lnTo>
                    <a:pt x="34" y="11"/>
                  </a:lnTo>
                  <a:lnTo>
                    <a:pt x="32" y="14"/>
                  </a:lnTo>
                  <a:lnTo>
                    <a:pt x="32" y="28"/>
                  </a:lnTo>
                  <a:lnTo>
                    <a:pt x="0" y="28"/>
                  </a:lnTo>
                  <a:lnTo>
                    <a:pt x="18"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46" name="Freeform 46"/>
            <p:cNvSpPr>
              <a:spLocks noEditPoints="1"/>
            </p:cNvSpPr>
            <p:nvPr/>
          </p:nvSpPr>
          <p:spPr bwMode="auto">
            <a:xfrm>
              <a:off x="845098" y="5151717"/>
              <a:ext cx="715084" cy="1169822"/>
            </a:xfrm>
            <a:custGeom>
              <a:avLst/>
              <a:gdLst>
                <a:gd name="T0" fmla="*/ 14 w 319"/>
                <a:gd name="T1" fmla="*/ 487 h 520"/>
                <a:gd name="T2" fmla="*/ 31 w 319"/>
                <a:gd name="T3" fmla="*/ 496 h 520"/>
                <a:gd name="T4" fmla="*/ 16 w 319"/>
                <a:gd name="T5" fmla="*/ 520 h 520"/>
                <a:gd name="T6" fmla="*/ 0 w 319"/>
                <a:gd name="T7" fmla="*/ 511 h 520"/>
                <a:gd name="T8" fmla="*/ 14 w 319"/>
                <a:gd name="T9" fmla="*/ 487 h 520"/>
                <a:gd name="T10" fmla="*/ 44 w 319"/>
                <a:gd name="T11" fmla="*/ 438 h 520"/>
                <a:gd name="T12" fmla="*/ 59 w 319"/>
                <a:gd name="T13" fmla="*/ 447 h 520"/>
                <a:gd name="T14" fmla="*/ 45 w 319"/>
                <a:gd name="T15" fmla="*/ 471 h 520"/>
                <a:gd name="T16" fmla="*/ 28 w 319"/>
                <a:gd name="T17" fmla="*/ 463 h 520"/>
                <a:gd name="T18" fmla="*/ 44 w 319"/>
                <a:gd name="T19" fmla="*/ 438 h 520"/>
                <a:gd name="T20" fmla="*/ 71 w 319"/>
                <a:gd name="T21" fmla="*/ 389 h 520"/>
                <a:gd name="T22" fmla="*/ 89 w 319"/>
                <a:gd name="T23" fmla="*/ 400 h 520"/>
                <a:gd name="T24" fmla="*/ 73 w 319"/>
                <a:gd name="T25" fmla="*/ 424 h 520"/>
                <a:gd name="T26" fmla="*/ 57 w 319"/>
                <a:gd name="T27" fmla="*/ 414 h 520"/>
                <a:gd name="T28" fmla="*/ 71 w 319"/>
                <a:gd name="T29" fmla="*/ 389 h 520"/>
                <a:gd name="T30" fmla="*/ 101 w 319"/>
                <a:gd name="T31" fmla="*/ 340 h 520"/>
                <a:gd name="T32" fmla="*/ 117 w 319"/>
                <a:gd name="T33" fmla="*/ 351 h 520"/>
                <a:gd name="T34" fmla="*/ 103 w 319"/>
                <a:gd name="T35" fmla="*/ 375 h 520"/>
                <a:gd name="T36" fmla="*/ 85 w 319"/>
                <a:gd name="T37" fmla="*/ 365 h 520"/>
                <a:gd name="T38" fmla="*/ 101 w 319"/>
                <a:gd name="T39" fmla="*/ 340 h 520"/>
                <a:gd name="T40" fmla="*/ 129 w 319"/>
                <a:gd name="T41" fmla="*/ 292 h 520"/>
                <a:gd name="T42" fmla="*/ 147 w 319"/>
                <a:gd name="T43" fmla="*/ 302 h 520"/>
                <a:gd name="T44" fmla="*/ 133 w 319"/>
                <a:gd name="T45" fmla="*/ 326 h 520"/>
                <a:gd name="T46" fmla="*/ 115 w 319"/>
                <a:gd name="T47" fmla="*/ 316 h 520"/>
                <a:gd name="T48" fmla="*/ 129 w 319"/>
                <a:gd name="T49" fmla="*/ 292 h 520"/>
                <a:gd name="T50" fmla="*/ 159 w 319"/>
                <a:gd name="T51" fmla="*/ 243 h 520"/>
                <a:gd name="T52" fmla="*/ 174 w 319"/>
                <a:gd name="T53" fmla="*/ 253 h 520"/>
                <a:gd name="T54" fmla="*/ 161 w 319"/>
                <a:gd name="T55" fmla="*/ 278 h 520"/>
                <a:gd name="T56" fmla="*/ 143 w 319"/>
                <a:gd name="T57" fmla="*/ 267 h 520"/>
                <a:gd name="T58" fmla="*/ 159 w 319"/>
                <a:gd name="T59" fmla="*/ 243 h 520"/>
                <a:gd name="T60" fmla="*/ 187 w 319"/>
                <a:gd name="T61" fmla="*/ 196 h 520"/>
                <a:gd name="T62" fmla="*/ 204 w 319"/>
                <a:gd name="T63" fmla="*/ 204 h 520"/>
                <a:gd name="T64" fmla="*/ 190 w 319"/>
                <a:gd name="T65" fmla="*/ 229 h 520"/>
                <a:gd name="T66" fmla="*/ 173 w 319"/>
                <a:gd name="T67" fmla="*/ 218 h 520"/>
                <a:gd name="T68" fmla="*/ 187 w 319"/>
                <a:gd name="T69" fmla="*/ 196 h 520"/>
                <a:gd name="T70" fmla="*/ 216 w 319"/>
                <a:gd name="T71" fmla="*/ 147 h 520"/>
                <a:gd name="T72" fmla="*/ 232 w 319"/>
                <a:gd name="T73" fmla="*/ 155 h 520"/>
                <a:gd name="T74" fmla="*/ 218 w 319"/>
                <a:gd name="T75" fmla="*/ 180 h 520"/>
                <a:gd name="T76" fmla="*/ 202 w 319"/>
                <a:gd name="T77" fmla="*/ 171 h 520"/>
                <a:gd name="T78" fmla="*/ 216 w 319"/>
                <a:gd name="T79" fmla="*/ 147 h 520"/>
                <a:gd name="T80" fmla="*/ 244 w 319"/>
                <a:gd name="T81" fmla="*/ 98 h 520"/>
                <a:gd name="T82" fmla="*/ 262 w 319"/>
                <a:gd name="T83" fmla="*/ 108 h 520"/>
                <a:gd name="T84" fmla="*/ 248 w 319"/>
                <a:gd name="T85" fmla="*/ 131 h 520"/>
                <a:gd name="T86" fmla="*/ 230 w 319"/>
                <a:gd name="T87" fmla="*/ 122 h 520"/>
                <a:gd name="T88" fmla="*/ 244 w 319"/>
                <a:gd name="T89" fmla="*/ 98 h 520"/>
                <a:gd name="T90" fmla="*/ 274 w 319"/>
                <a:gd name="T91" fmla="*/ 49 h 520"/>
                <a:gd name="T92" fmla="*/ 291 w 319"/>
                <a:gd name="T93" fmla="*/ 59 h 520"/>
                <a:gd name="T94" fmla="*/ 276 w 319"/>
                <a:gd name="T95" fmla="*/ 84 h 520"/>
                <a:gd name="T96" fmla="*/ 260 w 319"/>
                <a:gd name="T97" fmla="*/ 73 h 520"/>
                <a:gd name="T98" fmla="*/ 274 w 319"/>
                <a:gd name="T99" fmla="*/ 49 h 520"/>
                <a:gd name="T100" fmla="*/ 302 w 319"/>
                <a:gd name="T101" fmla="*/ 0 h 520"/>
                <a:gd name="T102" fmla="*/ 319 w 319"/>
                <a:gd name="T103" fmla="*/ 11 h 520"/>
                <a:gd name="T104" fmla="*/ 305 w 319"/>
                <a:gd name="T105" fmla="*/ 35 h 520"/>
                <a:gd name="T106" fmla="*/ 288 w 319"/>
                <a:gd name="T107" fmla="*/ 25 h 520"/>
                <a:gd name="T108" fmla="*/ 302 w 319"/>
                <a:gd name="T10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9" h="520">
                  <a:moveTo>
                    <a:pt x="14" y="487"/>
                  </a:moveTo>
                  <a:lnTo>
                    <a:pt x="31" y="496"/>
                  </a:lnTo>
                  <a:lnTo>
                    <a:pt x="16" y="520"/>
                  </a:lnTo>
                  <a:lnTo>
                    <a:pt x="0" y="511"/>
                  </a:lnTo>
                  <a:lnTo>
                    <a:pt x="14" y="487"/>
                  </a:lnTo>
                  <a:close/>
                  <a:moveTo>
                    <a:pt x="44" y="438"/>
                  </a:moveTo>
                  <a:lnTo>
                    <a:pt x="59" y="447"/>
                  </a:lnTo>
                  <a:lnTo>
                    <a:pt x="45" y="471"/>
                  </a:lnTo>
                  <a:lnTo>
                    <a:pt x="28" y="463"/>
                  </a:lnTo>
                  <a:lnTo>
                    <a:pt x="44" y="438"/>
                  </a:lnTo>
                  <a:close/>
                  <a:moveTo>
                    <a:pt x="71" y="389"/>
                  </a:moveTo>
                  <a:lnTo>
                    <a:pt x="89" y="400"/>
                  </a:lnTo>
                  <a:lnTo>
                    <a:pt x="73" y="424"/>
                  </a:lnTo>
                  <a:lnTo>
                    <a:pt x="57" y="414"/>
                  </a:lnTo>
                  <a:lnTo>
                    <a:pt x="71" y="389"/>
                  </a:lnTo>
                  <a:close/>
                  <a:moveTo>
                    <a:pt x="101" y="340"/>
                  </a:moveTo>
                  <a:lnTo>
                    <a:pt x="117" y="351"/>
                  </a:lnTo>
                  <a:lnTo>
                    <a:pt x="103" y="375"/>
                  </a:lnTo>
                  <a:lnTo>
                    <a:pt x="85" y="365"/>
                  </a:lnTo>
                  <a:lnTo>
                    <a:pt x="101" y="340"/>
                  </a:lnTo>
                  <a:close/>
                  <a:moveTo>
                    <a:pt x="129" y="292"/>
                  </a:moveTo>
                  <a:lnTo>
                    <a:pt x="147" y="302"/>
                  </a:lnTo>
                  <a:lnTo>
                    <a:pt x="133" y="326"/>
                  </a:lnTo>
                  <a:lnTo>
                    <a:pt x="115" y="316"/>
                  </a:lnTo>
                  <a:lnTo>
                    <a:pt x="129" y="292"/>
                  </a:lnTo>
                  <a:close/>
                  <a:moveTo>
                    <a:pt x="159" y="243"/>
                  </a:moveTo>
                  <a:lnTo>
                    <a:pt x="174" y="253"/>
                  </a:lnTo>
                  <a:lnTo>
                    <a:pt x="161" y="278"/>
                  </a:lnTo>
                  <a:lnTo>
                    <a:pt x="143" y="267"/>
                  </a:lnTo>
                  <a:lnTo>
                    <a:pt x="159" y="243"/>
                  </a:lnTo>
                  <a:close/>
                  <a:moveTo>
                    <a:pt x="187" y="196"/>
                  </a:moveTo>
                  <a:lnTo>
                    <a:pt x="204" y="204"/>
                  </a:lnTo>
                  <a:lnTo>
                    <a:pt x="190" y="229"/>
                  </a:lnTo>
                  <a:lnTo>
                    <a:pt x="173" y="218"/>
                  </a:lnTo>
                  <a:lnTo>
                    <a:pt x="187" y="196"/>
                  </a:lnTo>
                  <a:close/>
                  <a:moveTo>
                    <a:pt x="216" y="147"/>
                  </a:moveTo>
                  <a:lnTo>
                    <a:pt x="232" y="155"/>
                  </a:lnTo>
                  <a:lnTo>
                    <a:pt x="218" y="180"/>
                  </a:lnTo>
                  <a:lnTo>
                    <a:pt x="202" y="171"/>
                  </a:lnTo>
                  <a:lnTo>
                    <a:pt x="216" y="147"/>
                  </a:lnTo>
                  <a:close/>
                  <a:moveTo>
                    <a:pt x="244" y="98"/>
                  </a:moveTo>
                  <a:lnTo>
                    <a:pt x="262" y="108"/>
                  </a:lnTo>
                  <a:lnTo>
                    <a:pt x="248" y="131"/>
                  </a:lnTo>
                  <a:lnTo>
                    <a:pt x="230" y="122"/>
                  </a:lnTo>
                  <a:lnTo>
                    <a:pt x="244" y="98"/>
                  </a:lnTo>
                  <a:close/>
                  <a:moveTo>
                    <a:pt x="274" y="49"/>
                  </a:moveTo>
                  <a:lnTo>
                    <a:pt x="291" y="59"/>
                  </a:lnTo>
                  <a:lnTo>
                    <a:pt x="276" y="84"/>
                  </a:lnTo>
                  <a:lnTo>
                    <a:pt x="260" y="73"/>
                  </a:lnTo>
                  <a:lnTo>
                    <a:pt x="274" y="49"/>
                  </a:lnTo>
                  <a:close/>
                  <a:moveTo>
                    <a:pt x="302" y="0"/>
                  </a:moveTo>
                  <a:lnTo>
                    <a:pt x="319" y="11"/>
                  </a:lnTo>
                  <a:lnTo>
                    <a:pt x="305" y="35"/>
                  </a:lnTo>
                  <a:lnTo>
                    <a:pt x="288" y="25"/>
                  </a:lnTo>
                  <a:lnTo>
                    <a:pt x="302"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47" name="Freeform 47"/>
            <p:cNvSpPr>
              <a:spLocks/>
            </p:cNvSpPr>
            <p:nvPr/>
          </p:nvSpPr>
          <p:spPr bwMode="auto">
            <a:xfrm>
              <a:off x="1557939" y="5036984"/>
              <a:ext cx="65008" cy="83238"/>
            </a:xfrm>
            <a:custGeom>
              <a:avLst/>
              <a:gdLst>
                <a:gd name="T0" fmla="*/ 15 w 29"/>
                <a:gd name="T1" fmla="*/ 0 h 37"/>
                <a:gd name="T2" fmla="*/ 29 w 29"/>
                <a:gd name="T3" fmla="*/ 27 h 37"/>
                <a:gd name="T4" fmla="*/ 17 w 29"/>
                <a:gd name="T5" fmla="*/ 34 h 37"/>
                <a:gd name="T6" fmla="*/ 15 w 29"/>
                <a:gd name="T7" fmla="*/ 37 h 37"/>
                <a:gd name="T8" fmla="*/ 15 w 29"/>
                <a:gd name="T9" fmla="*/ 35 h 37"/>
                <a:gd name="T10" fmla="*/ 14 w 29"/>
                <a:gd name="T11" fmla="*/ 37 h 37"/>
                <a:gd name="T12" fmla="*/ 12 w 29"/>
                <a:gd name="T13" fmla="*/ 34 h 37"/>
                <a:gd name="T14" fmla="*/ 0 w 29"/>
                <a:gd name="T15" fmla="*/ 27 h 37"/>
                <a:gd name="T16" fmla="*/ 15 w 2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37">
                  <a:moveTo>
                    <a:pt x="15" y="0"/>
                  </a:moveTo>
                  <a:lnTo>
                    <a:pt x="29" y="27"/>
                  </a:lnTo>
                  <a:lnTo>
                    <a:pt x="17" y="34"/>
                  </a:lnTo>
                  <a:lnTo>
                    <a:pt x="15" y="37"/>
                  </a:lnTo>
                  <a:lnTo>
                    <a:pt x="15" y="35"/>
                  </a:lnTo>
                  <a:lnTo>
                    <a:pt x="14" y="37"/>
                  </a:lnTo>
                  <a:lnTo>
                    <a:pt x="12" y="34"/>
                  </a:lnTo>
                  <a:lnTo>
                    <a:pt x="0" y="27"/>
                  </a:lnTo>
                  <a:lnTo>
                    <a:pt x="15"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48" name="Freeform 48"/>
            <p:cNvSpPr>
              <a:spLocks noEditPoints="1"/>
            </p:cNvSpPr>
            <p:nvPr/>
          </p:nvSpPr>
          <p:spPr bwMode="auto">
            <a:xfrm>
              <a:off x="1620705" y="5151717"/>
              <a:ext cx="715084" cy="1169822"/>
            </a:xfrm>
            <a:custGeom>
              <a:avLst/>
              <a:gdLst>
                <a:gd name="T0" fmla="*/ 305 w 319"/>
                <a:gd name="T1" fmla="*/ 487 h 520"/>
                <a:gd name="T2" fmla="*/ 319 w 319"/>
                <a:gd name="T3" fmla="*/ 511 h 520"/>
                <a:gd name="T4" fmla="*/ 303 w 319"/>
                <a:gd name="T5" fmla="*/ 520 h 520"/>
                <a:gd name="T6" fmla="*/ 289 w 319"/>
                <a:gd name="T7" fmla="*/ 496 h 520"/>
                <a:gd name="T8" fmla="*/ 305 w 319"/>
                <a:gd name="T9" fmla="*/ 487 h 520"/>
                <a:gd name="T10" fmla="*/ 277 w 319"/>
                <a:gd name="T11" fmla="*/ 438 h 520"/>
                <a:gd name="T12" fmla="*/ 291 w 319"/>
                <a:gd name="T13" fmla="*/ 463 h 520"/>
                <a:gd name="T14" fmla="*/ 274 w 319"/>
                <a:gd name="T15" fmla="*/ 471 h 520"/>
                <a:gd name="T16" fmla="*/ 260 w 319"/>
                <a:gd name="T17" fmla="*/ 447 h 520"/>
                <a:gd name="T18" fmla="*/ 277 w 319"/>
                <a:gd name="T19" fmla="*/ 438 h 520"/>
                <a:gd name="T20" fmla="*/ 248 w 319"/>
                <a:gd name="T21" fmla="*/ 389 h 520"/>
                <a:gd name="T22" fmla="*/ 261 w 319"/>
                <a:gd name="T23" fmla="*/ 414 h 520"/>
                <a:gd name="T24" fmla="*/ 246 w 319"/>
                <a:gd name="T25" fmla="*/ 424 h 520"/>
                <a:gd name="T26" fmla="*/ 230 w 319"/>
                <a:gd name="T27" fmla="*/ 400 h 520"/>
                <a:gd name="T28" fmla="*/ 248 w 319"/>
                <a:gd name="T29" fmla="*/ 389 h 520"/>
                <a:gd name="T30" fmla="*/ 218 w 319"/>
                <a:gd name="T31" fmla="*/ 340 h 520"/>
                <a:gd name="T32" fmla="*/ 234 w 319"/>
                <a:gd name="T33" fmla="*/ 365 h 520"/>
                <a:gd name="T34" fmla="*/ 216 w 319"/>
                <a:gd name="T35" fmla="*/ 375 h 520"/>
                <a:gd name="T36" fmla="*/ 202 w 319"/>
                <a:gd name="T37" fmla="*/ 351 h 520"/>
                <a:gd name="T38" fmla="*/ 218 w 319"/>
                <a:gd name="T39" fmla="*/ 340 h 520"/>
                <a:gd name="T40" fmla="*/ 190 w 319"/>
                <a:gd name="T41" fmla="*/ 292 h 520"/>
                <a:gd name="T42" fmla="*/ 204 w 319"/>
                <a:gd name="T43" fmla="*/ 316 h 520"/>
                <a:gd name="T44" fmla="*/ 188 w 319"/>
                <a:gd name="T45" fmla="*/ 326 h 520"/>
                <a:gd name="T46" fmla="*/ 172 w 319"/>
                <a:gd name="T47" fmla="*/ 302 h 520"/>
                <a:gd name="T48" fmla="*/ 190 w 319"/>
                <a:gd name="T49" fmla="*/ 292 h 520"/>
                <a:gd name="T50" fmla="*/ 160 w 319"/>
                <a:gd name="T51" fmla="*/ 243 h 520"/>
                <a:gd name="T52" fmla="*/ 176 w 319"/>
                <a:gd name="T53" fmla="*/ 267 h 520"/>
                <a:gd name="T54" fmla="*/ 158 w 319"/>
                <a:gd name="T55" fmla="*/ 278 h 520"/>
                <a:gd name="T56" fmla="*/ 144 w 319"/>
                <a:gd name="T57" fmla="*/ 253 h 520"/>
                <a:gd name="T58" fmla="*/ 160 w 319"/>
                <a:gd name="T59" fmla="*/ 243 h 520"/>
                <a:gd name="T60" fmla="*/ 132 w 319"/>
                <a:gd name="T61" fmla="*/ 196 h 520"/>
                <a:gd name="T62" fmla="*/ 146 w 319"/>
                <a:gd name="T63" fmla="*/ 218 h 520"/>
                <a:gd name="T64" fmla="*/ 131 w 319"/>
                <a:gd name="T65" fmla="*/ 229 h 520"/>
                <a:gd name="T66" fmla="*/ 115 w 319"/>
                <a:gd name="T67" fmla="*/ 204 h 520"/>
                <a:gd name="T68" fmla="*/ 132 w 319"/>
                <a:gd name="T69" fmla="*/ 196 h 520"/>
                <a:gd name="T70" fmla="*/ 103 w 319"/>
                <a:gd name="T71" fmla="*/ 147 h 520"/>
                <a:gd name="T72" fmla="*/ 118 w 319"/>
                <a:gd name="T73" fmla="*/ 171 h 520"/>
                <a:gd name="T74" fmla="*/ 101 w 319"/>
                <a:gd name="T75" fmla="*/ 180 h 520"/>
                <a:gd name="T76" fmla="*/ 87 w 319"/>
                <a:gd name="T77" fmla="*/ 155 h 520"/>
                <a:gd name="T78" fmla="*/ 103 w 319"/>
                <a:gd name="T79" fmla="*/ 147 h 520"/>
                <a:gd name="T80" fmla="*/ 75 w 319"/>
                <a:gd name="T81" fmla="*/ 98 h 520"/>
                <a:gd name="T82" fmla="*/ 89 w 319"/>
                <a:gd name="T83" fmla="*/ 122 h 520"/>
                <a:gd name="T84" fmla="*/ 71 w 319"/>
                <a:gd name="T85" fmla="*/ 131 h 520"/>
                <a:gd name="T86" fmla="*/ 57 w 319"/>
                <a:gd name="T87" fmla="*/ 108 h 520"/>
                <a:gd name="T88" fmla="*/ 75 w 319"/>
                <a:gd name="T89" fmla="*/ 98 h 520"/>
                <a:gd name="T90" fmla="*/ 45 w 319"/>
                <a:gd name="T91" fmla="*/ 49 h 520"/>
                <a:gd name="T92" fmla="*/ 61 w 319"/>
                <a:gd name="T93" fmla="*/ 73 h 520"/>
                <a:gd name="T94" fmla="*/ 43 w 319"/>
                <a:gd name="T95" fmla="*/ 84 h 520"/>
                <a:gd name="T96" fmla="*/ 29 w 319"/>
                <a:gd name="T97" fmla="*/ 59 h 520"/>
                <a:gd name="T98" fmla="*/ 45 w 319"/>
                <a:gd name="T99" fmla="*/ 49 h 520"/>
                <a:gd name="T100" fmla="*/ 17 w 319"/>
                <a:gd name="T101" fmla="*/ 0 h 520"/>
                <a:gd name="T102" fmla="*/ 31 w 319"/>
                <a:gd name="T103" fmla="*/ 25 h 520"/>
                <a:gd name="T104" fmla="*/ 14 w 319"/>
                <a:gd name="T105" fmla="*/ 35 h 520"/>
                <a:gd name="T106" fmla="*/ 0 w 319"/>
                <a:gd name="T107" fmla="*/ 11 h 520"/>
                <a:gd name="T108" fmla="*/ 17 w 319"/>
                <a:gd name="T10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9" h="520">
                  <a:moveTo>
                    <a:pt x="305" y="487"/>
                  </a:moveTo>
                  <a:lnTo>
                    <a:pt x="319" y="511"/>
                  </a:lnTo>
                  <a:lnTo>
                    <a:pt x="303" y="520"/>
                  </a:lnTo>
                  <a:lnTo>
                    <a:pt x="289" y="496"/>
                  </a:lnTo>
                  <a:lnTo>
                    <a:pt x="305" y="487"/>
                  </a:lnTo>
                  <a:close/>
                  <a:moveTo>
                    <a:pt x="277" y="438"/>
                  </a:moveTo>
                  <a:lnTo>
                    <a:pt x="291" y="463"/>
                  </a:lnTo>
                  <a:lnTo>
                    <a:pt x="274" y="471"/>
                  </a:lnTo>
                  <a:lnTo>
                    <a:pt x="260" y="447"/>
                  </a:lnTo>
                  <a:lnTo>
                    <a:pt x="277" y="438"/>
                  </a:lnTo>
                  <a:close/>
                  <a:moveTo>
                    <a:pt x="248" y="389"/>
                  </a:moveTo>
                  <a:lnTo>
                    <a:pt x="261" y="414"/>
                  </a:lnTo>
                  <a:lnTo>
                    <a:pt x="246" y="424"/>
                  </a:lnTo>
                  <a:lnTo>
                    <a:pt x="230" y="400"/>
                  </a:lnTo>
                  <a:lnTo>
                    <a:pt x="248" y="389"/>
                  </a:lnTo>
                  <a:close/>
                  <a:moveTo>
                    <a:pt x="218" y="340"/>
                  </a:moveTo>
                  <a:lnTo>
                    <a:pt x="234" y="365"/>
                  </a:lnTo>
                  <a:lnTo>
                    <a:pt x="216" y="375"/>
                  </a:lnTo>
                  <a:lnTo>
                    <a:pt x="202" y="351"/>
                  </a:lnTo>
                  <a:lnTo>
                    <a:pt x="218" y="340"/>
                  </a:lnTo>
                  <a:close/>
                  <a:moveTo>
                    <a:pt x="190" y="292"/>
                  </a:moveTo>
                  <a:lnTo>
                    <a:pt x="204" y="316"/>
                  </a:lnTo>
                  <a:lnTo>
                    <a:pt x="188" y="326"/>
                  </a:lnTo>
                  <a:lnTo>
                    <a:pt x="172" y="302"/>
                  </a:lnTo>
                  <a:lnTo>
                    <a:pt x="190" y="292"/>
                  </a:lnTo>
                  <a:close/>
                  <a:moveTo>
                    <a:pt x="160" y="243"/>
                  </a:moveTo>
                  <a:lnTo>
                    <a:pt x="176" y="267"/>
                  </a:lnTo>
                  <a:lnTo>
                    <a:pt x="158" y="278"/>
                  </a:lnTo>
                  <a:lnTo>
                    <a:pt x="144" y="253"/>
                  </a:lnTo>
                  <a:lnTo>
                    <a:pt x="160" y="243"/>
                  </a:lnTo>
                  <a:close/>
                  <a:moveTo>
                    <a:pt x="132" y="196"/>
                  </a:moveTo>
                  <a:lnTo>
                    <a:pt x="146" y="218"/>
                  </a:lnTo>
                  <a:lnTo>
                    <a:pt x="131" y="229"/>
                  </a:lnTo>
                  <a:lnTo>
                    <a:pt x="115" y="204"/>
                  </a:lnTo>
                  <a:lnTo>
                    <a:pt x="132" y="196"/>
                  </a:lnTo>
                  <a:close/>
                  <a:moveTo>
                    <a:pt x="103" y="147"/>
                  </a:moveTo>
                  <a:lnTo>
                    <a:pt x="118" y="171"/>
                  </a:lnTo>
                  <a:lnTo>
                    <a:pt x="101" y="180"/>
                  </a:lnTo>
                  <a:lnTo>
                    <a:pt x="87" y="155"/>
                  </a:lnTo>
                  <a:lnTo>
                    <a:pt x="103" y="147"/>
                  </a:lnTo>
                  <a:close/>
                  <a:moveTo>
                    <a:pt x="75" y="98"/>
                  </a:moveTo>
                  <a:lnTo>
                    <a:pt x="89" y="122"/>
                  </a:lnTo>
                  <a:lnTo>
                    <a:pt x="71" y="131"/>
                  </a:lnTo>
                  <a:lnTo>
                    <a:pt x="57" y="108"/>
                  </a:lnTo>
                  <a:lnTo>
                    <a:pt x="75" y="98"/>
                  </a:lnTo>
                  <a:close/>
                  <a:moveTo>
                    <a:pt x="45" y="49"/>
                  </a:moveTo>
                  <a:lnTo>
                    <a:pt x="61" y="73"/>
                  </a:lnTo>
                  <a:lnTo>
                    <a:pt x="43" y="84"/>
                  </a:lnTo>
                  <a:lnTo>
                    <a:pt x="29" y="59"/>
                  </a:lnTo>
                  <a:lnTo>
                    <a:pt x="45" y="49"/>
                  </a:lnTo>
                  <a:close/>
                  <a:moveTo>
                    <a:pt x="17" y="0"/>
                  </a:moveTo>
                  <a:lnTo>
                    <a:pt x="31" y="25"/>
                  </a:lnTo>
                  <a:lnTo>
                    <a:pt x="14" y="35"/>
                  </a:lnTo>
                  <a:lnTo>
                    <a:pt x="0" y="11"/>
                  </a:lnTo>
                  <a:lnTo>
                    <a:pt x="17"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49" name="Freeform 49"/>
            <p:cNvSpPr>
              <a:spLocks/>
            </p:cNvSpPr>
            <p:nvPr/>
          </p:nvSpPr>
          <p:spPr bwMode="auto">
            <a:xfrm>
              <a:off x="2331304" y="6353034"/>
              <a:ext cx="76216" cy="62990"/>
            </a:xfrm>
            <a:custGeom>
              <a:avLst/>
              <a:gdLst>
                <a:gd name="T0" fmla="*/ 18 w 34"/>
                <a:gd name="T1" fmla="*/ 0 h 28"/>
                <a:gd name="T2" fmla="*/ 34 w 34"/>
                <a:gd name="T3" fmla="*/ 28 h 28"/>
                <a:gd name="T4" fmla="*/ 2 w 34"/>
                <a:gd name="T5" fmla="*/ 28 h 28"/>
                <a:gd name="T6" fmla="*/ 2 w 34"/>
                <a:gd name="T7" fmla="*/ 14 h 28"/>
                <a:gd name="T8" fmla="*/ 0 w 34"/>
                <a:gd name="T9" fmla="*/ 11 h 28"/>
                <a:gd name="T10" fmla="*/ 2 w 34"/>
                <a:gd name="T11" fmla="*/ 11 h 28"/>
                <a:gd name="T12" fmla="*/ 2 w 34"/>
                <a:gd name="T13" fmla="*/ 9 h 28"/>
                <a:gd name="T14" fmla="*/ 6 w 34"/>
                <a:gd name="T15" fmla="*/ 9 h 28"/>
                <a:gd name="T16" fmla="*/ 18 w 3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8">
                  <a:moveTo>
                    <a:pt x="18" y="0"/>
                  </a:moveTo>
                  <a:lnTo>
                    <a:pt x="34" y="28"/>
                  </a:lnTo>
                  <a:lnTo>
                    <a:pt x="2" y="28"/>
                  </a:lnTo>
                  <a:lnTo>
                    <a:pt x="2" y="14"/>
                  </a:lnTo>
                  <a:lnTo>
                    <a:pt x="0" y="11"/>
                  </a:lnTo>
                  <a:lnTo>
                    <a:pt x="2" y="11"/>
                  </a:lnTo>
                  <a:lnTo>
                    <a:pt x="2" y="9"/>
                  </a:lnTo>
                  <a:lnTo>
                    <a:pt x="6" y="9"/>
                  </a:lnTo>
                  <a:lnTo>
                    <a:pt x="18"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50" name="Freeform 50"/>
            <p:cNvSpPr>
              <a:spLocks noEditPoints="1"/>
            </p:cNvSpPr>
            <p:nvPr/>
          </p:nvSpPr>
          <p:spPr bwMode="auto">
            <a:xfrm>
              <a:off x="903381" y="6373280"/>
              <a:ext cx="1374126" cy="42744"/>
            </a:xfrm>
            <a:custGeom>
              <a:avLst/>
              <a:gdLst>
                <a:gd name="T0" fmla="*/ 587 w 613"/>
                <a:gd name="T1" fmla="*/ 0 h 19"/>
                <a:gd name="T2" fmla="*/ 613 w 613"/>
                <a:gd name="T3" fmla="*/ 0 h 19"/>
                <a:gd name="T4" fmla="*/ 613 w 613"/>
                <a:gd name="T5" fmla="*/ 19 h 19"/>
                <a:gd name="T6" fmla="*/ 587 w 613"/>
                <a:gd name="T7" fmla="*/ 19 h 19"/>
                <a:gd name="T8" fmla="*/ 587 w 613"/>
                <a:gd name="T9" fmla="*/ 0 h 19"/>
                <a:gd name="T10" fmla="*/ 533 w 613"/>
                <a:gd name="T11" fmla="*/ 0 h 19"/>
                <a:gd name="T12" fmla="*/ 559 w 613"/>
                <a:gd name="T13" fmla="*/ 0 h 19"/>
                <a:gd name="T14" fmla="*/ 559 w 613"/>
                <a:gd name="T15" fmla="*/ 19 h 19"/>
                <a:gd name="T16" fmla="*/ 533 w 613"/>
                <a:gd name="T17" fmla="*/ 19 h 19"/>
                <a:gd name="T18" fmla="*/ 533 w 613"/>
                <a:gd name="T19" fmla="*/ 0 h 19"/>
                <a:gd name="T20" fmla="*/ 480 w 613"/>
                <a:gd name="T21" fmla="*/ 0 h 19"/>
                <a:gd name="T22" fmla="*/ 506 w 613"/>
                <a:gd name="T23" fmla="*/ 0 h 19"/>
                <a:gd name="T24" fmla="*/ 506 w 613"/>
                <a:gd name="T25" fmla="*/ 19 h 19"/>
                <a:gd name="T26" fmla="*/ 480 w 613"/>
                <a:gd name="T27" fmla="*/ 19 h 19"/>
                <a:gd name="T28" fmla="*/ 480 w 613"/>
                <a:gd name="T29" fmla="*/ 0 h 19"/>
                <a:gd name="T30" fmla="*/ 426 w 613"/>
                <a:gd name="T31" fmla="*/ 0 h 19"/>
                <a:gd name="T32" fmla="*/ 452 w 613"/>
                <a:gd name="T33" fmla="*/ 0 h 19"/>
                <a:gd name="T34" fmla="*/ 452 w 613"/>
                <a:gd name="T35" fmla="*/ 19 h 19"/>
                <a:gd name="T36" fmla="*/ 426 w 613"/>
                <a:gd name="T37" fmla="*/ 19 h 19"/>
                <a:gd name="T38" fmla="*/ 426 w 613"/>
                <a:gd name="T39" fmla="*/ 0 h 19"/>
                <a:gd name="T40" fmla="*/ 374 w 613"/>
                <a:gd name="T41" fmla="*/ 0 h 19"/>
                <a:gd name="T42" fmla="*/ 400 w 613"/>
                <a:gd name="T43" fmla="*/ 0 h 19"/>
                <a:gd name="T44" fmla="*/ 400 w 613"/>
                <a:gd name="T45" fmla="*/ 19 h 19"/>
                <a:gd name="T46" fmla="*/ 374 w 613"/>
                <a:gd name="T47" fmla="*/ 19 h 19"/>
                <a:gd name="T48" fmla="*/ 374 w 613"/>
                <a:gd name="T49" fmla="*/ 0 h 19"/>
                <a:gd name="T50" fmla="*/ 320 w 613"/>
                <a:gd name="T51" fmla="*/ 0 h 19"/>
                <a:gd name="T52" fmla="*/ 346 w 613"/>
                <a:gd name="T53" fmla="*/ 0 h 19"/>
                <a:gd name="T54" fmla="*/ 346 w 613"/>
                <a:gd name="T55" fmla="*/ 19 h 19"/>
                <a:gd name="T56" fmla="*/ 320 w 613"/>
                <a:gd name="T57" fmla="*/ 19 h 19"/>
                <a:gd name="T58" fmla="*/ 320 w 613"/>
                <a:gd name="T59" fmla="*/ 0 h 19"/>
                <a:gd name="T60" fmla="*/ 267 w 613"/>
                <a:gd name="T61" fmla="*/ 0 h 19"/>
                <a:gd name="T62" fmla="*/ 293 w 613"/>
                <a:gd name="T63" fmla="*/ 0 h 19"/>
                <a:gd name="T64" fmla="*/ 293 w 613"/>
                <a:gd name="T65" fmla="*/ 19 h 19"/>
                <a:gd name="T66" fmla="*/ 267 w 613"/>
                <a:gd name="T67" fmla="*/ 19 h 19"/>
                <a:gd name="T68" fmla="*/ 267 w 613"/>
                <a:gd name="T69" fmla="*/ 0 h 19"/>
                <a:gd name="T70" fmla="*/ 213 w 613"/>
                <a:gd name="T71" fmla="*/ 0 h 19"/>
                <a:gd name="T72" fmla="*/ 241 w 613"/>
                <a:gd name="T73" fmla="*/ 0 h 19"/>
                <a:gd name="T74" fmla="*/ 241 w 613"/>
                <a:gd name="T75" fmla="*/ 19 h 19"/>
                <a:gd name="T76" fmla="*/ 213 w 613"/>
                <a:gd name="T77" fmla="*/ 19 h 19"/>
                <a:gd name="T78" fmla="*/ 213 w 613"/>
                <a:gd name="T79" fmla="*/ 0 h 19"/>
                <a:gd name="T80" fmla="*/ 161 w 613"/>
                <a:gd name="T81" fmla="*/ 0 h 19"/>
                <a:gd name="T82" fmla="*/ 187 w 613"/>
                <a:gd name="T83" fmla="*/ 0 h 19"/>
                <a:gd name="T84" fmla="*/ 187 w 613"/>
                <a:gd name="T85" fmla="*/ 19 h 19"/>
                <a:gd name="T86" fmla="*/ 161 w 613"/>
                <a:gd name="T87" fmla="*/ 19 h 19"/>
                <a:gd name="T88" fmla="*/ 161 w 613"/>
                <a:gd name="T89" fmla="*/ 0 h 19"/>
                <a:gd name="T90" fmla="*/ 107 w 613"/>
                <a:gd name="T91" fmla="*/ 0 h 19"/>
                <a:gd name="T92" fmla="*/ 135 w 613"/>
                <a:gd name="T93" fmla="*/ 0 h 19"/>
                <a:gd name="T94" fmla="*/ 135 w 613"/>
                <a:gd name="T95" fmla="*/ 19 h 19"/>
                <a:gd name="T96" fmla="*/ 107 w 613"/>
                <a:gd name="T97" fmla="*/ 19 h 19"/>
                <a:gd name="T98" fmla="*/ 107 w 613"/>
                <a:gd name="T99" fmla="*/ 0 h 19"/>
                <a:gd name="T100" fmla="*/ 54 w 613"/>
                <a:gd name="T101" fmla="*/ 0 h 19"/>
                <a:gd name="T102" fmla="*/ 80 w 613"/>
                <a:gd name="T103" fmla="*/ 0 h 19"/>
                <a:gd name="T104" fmla="*/ 80 w 613"/>
                <a:gd name="T105" fmla="*/ 19 h 19"/>
                <a:gd name="T106" fmla="*/ 54 w 613"/>
                <a:gd name="T107" fmla="*/ 19 h 19"/>
                <a:gd name="T108" fmla="*/ 54 w 613"/>
                <a:gd name="T109" fmla="*/ 0 h 19"/>
                <a:gd name="T110" fmla="*/ 0 w 613"/>
                <a:gd name="T111" fmla="*/ 0 h 19"/>
                <a:gd name="T112" fmla="*/ 28 w 613"/>
                <a:gd name="T113" fmla="*/ 0 h 19"/>
                <a:gd name="T114" fmla="*/ 28 w 613"/>
                <a:gd name="T115" fmla="*/ 19 h 19"/>
                <a:gd name="T116" fmla="*/ 0 w 613"/>
                <a:gd name="T117" fmla="*/ 19 h 19"/>
                <a:gd name="T118" fmla="*/ 0 w 613"/>
                <a:gd name="T1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3" h="19">
                  <a:moveTo>
                    <a:pt x="587" y="0"/>
                  </a:moveTo>
                  <a:lnTo>
                    <a:pt x="613" y="0"/>
                  </a:lnTo>
                  <a:lnTo>
                    <a:pt x="613" y="19"/>
                  </a:lnTo>
                  <a:lnTo>
                    <a:pt x="587" y="19"/>
                  </a:lnTo>
                  <a:lnTo>
                    <a:pt x="587" y="0"/>
                  </a:lnTo>
                  <a:close/>
                  <a:moveTo>
                    <a:pt x="533" y="0"/>
                  </a:moveTo>
                  <a:lnTo>
                    <a:pt x="559" y="0"/>
                  </a:lnTo>
                  <a:lnTo>
                    <a:pt x="559" y="19"/>
                  </a:lnTo>
                  <a:lnTo>
                    <a:pt x="533" y="19"/>
                  </a:lnTo>
                  <a:lnTo>
                    <a:pt x="533" y="0"/>
                  </a:lnTo>
                  <a:close/>
                  <a:moveTo>
                    <a:pt x="480" y="0"/>
                  </a:moveTo>
                  <a:lnTo>
                    <a:pt x="506" y="0"/>
                  </a:lnTo>
                  <a:lnTo>
                    <a:pt x="506" y="19"/>
                  </a:lnTo>
                  <a:lnTo>
                    <a:pt x="480" y="19"/>
                  </a:lnTo>
                  <a:lnTo>
                    <a:pt x="480" y="0"/>
                  </a:lnTo>
                  <a:close/>
                  <a:moveTo>
                    <a:pt x="426" y="0"/>
                  </a:moveTo>
                  <a:lnTo>
                    <a:pt x="452" y="0"/>
                  </a:lnTo>
                  <a:lnTo>
                    <a:pt x="452" y="19"/>
                  </a:lnTo>
                  <a:lnTo>
                    <a:pt x="426" y="19"/>
                  </a:lnTo>
                  <a:lnTo>
                    <a:pt x="426" y="0"/>
                  </a:lnTo>
                  <a:close/>
                  <a:moveTo>
                    <a:pt x="374" y="0"/>
                  </a:moveTo>
                  <a:lnTo>
                    <a:pt x="400" y="0"/>
                  </a:lnTo>
                  <a:lnTo>
                    <a:pt x="400" y="19"/>
                  </a:lnTo>
                  <a:lnTo>
                    <a:pt x="374" y="19"/>
                  </a:lnTo>
                  <a:lnTo>
                    <a:pt x="374" y="0"/>
                  </a:lnTo>
                  <a:close/>
                  <a:moveTo>
                    <a:pt x="320" y="0"/>
                  </a:moveTo>
                  <a:lnTo>
                    <a:pt x="346" y="0"/>
                  </a:lnTo>
                  <a:lnTo>
                    <a:pt x="346" y="19"/>
                  </a:lnTo>
                  <a:lnTo>
                    <a:pt x="320" y="19"/>
                  </a:lnTo>
                  <a:lnTo>
                    <a:pt x="320" y="0"/>
                  </a:lnTo>
                  <a:close/>
                  <a:moveTo>
                    <a:pt x="267" y="0"/>
                  </a:moveTo>
                  <a:lnTo>
                    <a:pt x="293" y="0"/>
                  </a:lnTo>
                  <a:lnTo>
                    <a:pt x="293" y="19"/>
                  </a:lnTo>
                  <a:lnTo>
                    <a:pt x="267" y="19"/>
                  </a:lnTo>
                  <a:lnTo>
                    <a:pt x="267" y="0"/>
                  </a:lnTo>
                  <a:close/>
                  <a:moveTo>
                    <a:pt x="213" y="0"/>
                  </a:moveTo>
                  <a:lnTo>
                    <a:pt x="241" y="0"/>
                  </a:lnTo>
                  <a:lnTo>
                    <a:pt x="241" y="19"/>
                  </a:lnTo>
                  <a:lnTo>
                    <a:pt x="213" y="19"/>
                  </a:lnTo>
                  <a:lnTo>
                    <a:pt x="213" y="0"/>
                  </a:lnTo>
                  <a:close/>
                  <a:moveTo>
                    <a:pt x="161" y="0"/>
                  </a:moveTo>
                  <a:lnTo>
                    <a:pt x="187" y="0"/>
                  </a:lnTo>
                  <a:lnTo>
                    <a:pt x="187" y="19"/>
                  </a:lnTo>
                  <a:lnTo>
                    <a:pt x="161" y="19"/>
                  </a:lnTo>
                  <a:lnTo>
                    <a:pt x="161" y="0"/>
                  </a:lnTo>
                  <a:close/>
                  <a:moveTo>
                    <a:pt x="107" y="0"/>
                  </a:moveTo>
                  <a:lnTo>
                    <a:pt x="135" y="0"/>
                  </a:lnTo>
                  <a:lnTo>
                    <a:pt x="135" y="19"/>
                  </a:lnTo>
                  <a:lnTo>
                    <a:pt x="107" y="19"/>
                  </a:lnTo>
                  <a:lnTo>
                    <a:pt x="107" y="0"/>
                  </a:lnTo>
                  <a:close/>
                  <a:moveTo>
                    <a:pt x="54" y="0"/>
                  </a:moveTo>
                  <a:lnTo>
                    <a:pt x="80" y="0"/>
                  </a:lnTo>
                  <a:lnTo>
                    <a:pt x="80" y="19"/>
                  </a:lnTo>
                  <a:lnTo>
                    <a:pt x="54" y="19"/>
                  </a:lnTo>
                  <a:lnTo>
                    <a:pt x="54" y="0"/>
                  </a:lnTo>
                  <a:close/>
                  <a:moveTo>
                    <a:pt x="0" y="0"/>
                  </a:moveTo>
                  <a:lnTo>
                    <a:pt x="28" y="0"/>
                  </a:lnTo>
                  <a:lnTo>
                    <a:pt x="28" y="19"/>
                  </a:lnTo>
                  <a:lnTo>
                    <a:pt x="0" y="19"/>
                  </a:lnTo>
                  <a:lnTo>
                    <a:pt x="0"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51" name="Freeform 51"/>
            <p:cNvSpPr>
              <a:spLocks/>
            </p:cNvSpPr>
            <p:nvPr/>
          </p:nvSpPr>
          <p:spPr bwMode="auto">
            <a:xfrm>
              <a:off x="3106912" y="5061731"/>
              <a:ext cx="73975" cy="58491"/>
            </a:xfrm>
            <a:custGeom>
              <a:avLst/>
              <a:gdLst>
                <a:gd name="T0" fmla="*/ 2 w 33"/>
                <a:gd name="T1" fmla="*/ 0 h 26"/>
                <a:gd name="T2" fmla="*/ 33 w 33"/>
                <a:gd name="T3" fmla="*/ 0 h 26"/>
                <a:gd name="T4" fmla="*/ 18 w 33"/>
                <a:gd name="T5" fmla="*/ 26 h 26"/>
                <a:gd name="T6" fmla="*/ 5 w 33"/>
                <a:gd name="T7" fmla="*/ 19 h 26"/>
                <a:gd name="T8" fmla="*/ 2 w 33"/>
                <a:gd name="T9" fmla="*/ 19 h 26"/>
                <a:gd name="T10" fmla="*/ 2 w 33"/>
                <a:gd name="T11" fmla="*/ 17 h 26"/>
                <a:gd name="T12" fmla="*/ 0 w 33"/>
                <a:gd name="T13" fmla="*/ 16 h 26"/>
                <a:gd name="T14" fmla="*/ 2 w 33"/>
                <a:gd name="T15" fmla="*/ 14 h 26"/>
                <a:gd name="T16" fmla="*/ 2 w 33"/>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6">
                  <a:moveTo>
                    <a:pt x="2" y="0"/>
                  </a:moveTo>
                  <a:lnTo>
                    <a:pt x="33" y="0"/>
                  </a:lnTo>
                  <a:lnTo>
                    <a:pt x="18" y="26"/>
                  </a:lnTo>
                  <a:lnTo>
                    <a:pt x="5" y="19"/>
                  </a:lnTo>
                  <a:lnTo>
                    <a:pt x="2" y="19"/>
                  </a:lnTo>
                  <a:lnTo>
                    <a:pt x="2" y="17"/>
                  </a:lnTo>
                  <a:lnTo>
                    <a:pt x="0" y="16"/>
                  </a:lnTo>
                  <a:lnTo>
                    <a:pt x="2" y="14"/>
                  </a:lnTo>
                  <a:lnTo>
                    <a:pt x="2"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52" name="Freeform 52"/>
            <p:cNvSpPr>
              <a:spLocks noEditPoints="1"/>
            </p:cNvSpPr>
            <p:nvPr/>
          </p:nvSpPr>
          <p:spPr bwMode="auto">
            <a:xfrm>
              <a:off x="2394070" y="5151717"/>
              <a:ext cx="721808" cy="1169822"/>
            </a:xfrm>
            <a:custGeom>
              <a:avLst/>
              <a:gdLst>
                <a:gd name="T0" fmla="*/ 16 w 322"/>
                <a:gd name="T1" fmla="*/ 487 h 520"/>
                <a:gd name="T2" fmla="*/ 32 w 322"/>
                <a:gd name="T3" fmla="*/ 496 h 520"/>
                <a:gd name="T4" fmla="*/ 18 w 322"/>
                <a:gd name="T5" fmla="*/ 520 h 520"/>
                <a:gd name="T6" fmla="*/ 0 w 322"/>
                <a:gd name="T7" fmla="*/ 511 h 520"/>
                <a:gd name="T8" fmla="*/ 16 w 322"/>
                <a:gd name="T9" fmla="*/ 487 h 520"/>
                <a:gd name="T10" fmla="*/ 44 w 322"/>
                <a:gd name="T11" fmla="*/ 438 h 520"/>
                <a:gd name="T12" fmla="*/ 61 w 322"/>
                <a:gd name="T13" fmla="*/ 447 h 520"/>
                <a:gd name="T14" fmla="*/ 47 w 322"/>
                <a:gd name="T15" fmla="*/ 471 h 520"/>
                <a:gd name="T16" fmla="*/ 30 w 322"/>
                <a:gd name="T17" fmla="*/ 463 h 520"/>
                <a:gd name="T18" fmla="*/ 44 w 322"/>
                <a:gd name="T19" fmla="*/ 438 h 520"/>
                <a:gd name="T20" fmla="*/ 74 w 322"/>
                <a:gd name="T21" fmla="*/ 389 h 520"/>
                <a:gd name="T22" fmla="*/ 89 w 322"/>
                <a:gd name="T23" fmla="*/ 400 h 520"/>
                <a:gd name="T24" fmla="*/ 75 w 322"/>
                <a:gd name="T25" fmla="*/ 424 h 520"/>
                <a:gd name="T26" fmla="*/ 60 w 322"/>
                <a:gd name="T27" fmla="*/ 414 h 520"/>
                <a:gd name="T28" fmla="*/ 74 w 322"/>
                <a:gd name="T29" fmla="*/ 389 h 520"/>
                <a:gd name="T30" fmla="*/ 102 w 322"/>
                <a:gd name="T31" fmla="*/ 340 h 520"/>
                <a:gd name="T32" fmla="*/ 119 w 322"/>
                <a:gd name="T33" fmla="*/ 351 h 520"/>
                <a:gd name="T34" fmla="*/ 105 w 322"/>
                <a:gd name="T35" fmla="*/ 375 h 520"/>
                <a:gd name="T36" fmla="*/ 88 w 322"/>
                <a:gd name="T37" fmla="*/ 365 h 520"/>
                <a:gd name="T38" fmla="*/ 102 w 322"/>
                <a:gd name="T39" fmla="*/ 340 h 520"/>
                <a:gd name="T40" fmla="*/ 131 w 322"/>
                <a:gd name="T41" fmla="*/ 292 h 520"/>
                <a:gd name="T42" fmla="*/ 147 w 322"/>
                <a:gd name="T43" fmla="*/ 302 h 520"/>
                <a:gd name="T44" fmla="*/ 133 w 322"/>
                <a:gd name="T45" fmla="*/ 326 h 520"/>
                <a:gd name="T46" fmla="*/ 117 w 322"/>
                <a:gd name="T47" fmla="*/ 316 h 520"/>
                <a:gd name="T48" fmla="*/ 131 w 322"/>
                <a:gd name="T49" fmla="*/ 292 h 520"/>
                <a:gd name="T50" fmla="*/ 159 w 322"/>
                <a:gd name="T51" fmla="*/ 243 h 520"/>
                <a:gd name="T52" fmla="*/ 177 w 322"/>
                <a:gd name="T53" fmla="*/ 253 h 520"/>
                <a:gd name="T54" fmla="*/ 163 w 322"/>
                <a:gd name="T55" fmla="*/ 278 h 520"/>
                <a:gd name="T56" fmla="*/ 145 w 322"/>
                <a:gd name="T57" fmla="*/ 267 h 520"/>
                <a:gd name="T58" fmla="*/ 159 w 322"/>
                <a:gd name="T59" fmla="*/ 243 h 520"/>
                <a:gd name="T60" fmla="*/ 189 w 322"/>
                <a:gd name="T61" fmla="*/ 196 h 520"/>
                <a:gd name="T62" fmla="*/ 206 w 322"/>
                <a:gd name="T63" fmla="*/ 204 h 520"/>
                <a:gd name="T64" fmla="*/ 191 w 322"/>
                <a:gd name="T65" fmla="*/ 229 h 520"/>
                <a:gd name="T66" fmla="*/ 175 w 322"/>
                <a:gd name="T67" fmla="*/ 218 h 520"/>
                <a:gd name="T68" fmla="*/ 189 w 322"/>
                <a:gd name="T69" fmla="*/ 196 h 520"/>
                <a:gd name="T70" fmla="*/ 217 w 322"/>
                <a:gd name="T71" fmla="*/ 147 h 520"/>
                <a:gd name="T72" fmla="*/ 234 w 322"/>
                <a:gd name="T73" fmla="*/ 155 h 520"/>
                <a:gd name="T74" fmla="*/ 220 w 322"/>
                <a:gd name="T75" fmla="*/ 180 h 520"/>
                <a:gd name="T76" fmla="*/ 203 w 322"/>
                <a:gd name="T77" fmla="*/ 171 h 520"/>
                <a:gd name="T78" fmla="*/ 217 w 322"/>
                <a:gd name="T79" fmla="*/ 147 h 520"/>
                <a:gd name="T80" fmla="*/ 246 w 322"/>
                <a:gd name="T81" fmla="*/ 98 h 520"/>
                <a:gd name="T82" fmla="*/ 264 w 322"/>
                <a:gd name="T83" fmla="*/ 108 h 520"/>
                <a:gd name="T84" fmla="*/ 248 w 322"/>
                <a:gd name="T85" fmla="*/ 131 h 520"/>
                <a:gd name="T86" fmla="*/ 233 w 322"/>
                <a:gd name="T87" fmla="*/ 122 h 520"/>
                <a:gd name="T88" fmla="*/ 246 w 322"/>
                <a:gd name="T89" fmla="*/ 98 h 520"/>
                <a:gd name="T90" fmla="*/ 276 w 322"/>
                <a:gd name="T91" fmla="*/ 49 h 520"/>
                <a:gd name="T92" fmla="*/ 292 w 322"/>
                <a:gd name="T93" fmla="*/ 59 h 520"/>
                <a:gd name="T94" fmla="*/ 278 w 322"/>
                <a:gd name="T95" fmla="*/ 84 h 520"/>
                <a:gd name="T96" fmla="*/ 260 w 322"/>
                <a:gd name="T97" fmla="*/ 73 h 520"/>
                <a:gd name="T98" fmla="*/ 276 w 322"/>
                <a:gd name="T99" fmla="*/ 49 h 520"/>
                <a:gd name="T100" fmla="*/ 304 w 322"/>
                <a:gd name="T101" fmla="*/ 0 h 520"/>
                <a:gd name="T102" fmla="*/ 322 w 322"/>
                <a:gd name="T103" fmla="*/ 11 h 520"/>
                <a:gd name="T104" fmla="*/ 306 w 322"/>
                <a:gd name="T105" fmla="*/ 35 h 520"/>
                <a:gd name="T106" fmla="*/ 290 w 322"/>
                <a:gd name="T107" fmla="*/ 25 h 520"/>
                <a:gd name="T108" fmla="*/ 304 w 322"/>
                <a:gd name="T10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2" h="520">
                  <a:moveTo>
                    <a:pt x="16" y="487"/>
                  </a:moveTo>
                  <a:lnTo>
                    <a:pt x="32" y="496"/>
                  </a:lnTo>
                  <a:lnTo>
                    <a:pt x="18" y="520"/>
                  </a:lnTo>
                  <a:lnTo>
                    <a:pt x="0" y="511"/>
                  </a:lnTo>
                  <a:lnTo>
                    <a:pt x="16" y="487"/>
                  </a:lnTo>
                  <a:close/>
                  <a:moveTo>
                    <a:pt x="44" y="438"/>
                  </a:moveTo>
                  <a:lnTo>
                    <a:pt x="61" y="447"/>
                  </a:lnTo>
                  <a:lnTo>
                    <a:pt x="47" y="471"/>
                  </a:lnTo>
                  <a:lnTo>
                    <a:pt x="30" y="463"/>
                  </a:lnTo>
                  <a:lnTo>
                    <a:pt x="44" y="438"/>
                  </a:lnTo>
                  <a:close/>
                  <a:moveTo>
                    <a:pt x="74" y="389"/>
                  </a:moveTo>
                  <a:lnTo>
                    <a:pt x="89" y="400"/>
                  </a:lnTo>
                  <a:lnTo>
                    <a:pt x="75" y="424"/>
                  </a:lnTo>
                  <a:lnTo>
                    <a:pt x="60" y="414"/>
                  </a:lnTo>
                  <a:lnTo>
                    <a:pt x="74" y="389"/>
                  </a:lnTo>
                  <a:close/>
                  <a:moveTo>
                    <a:pt x="102" y="340"/>
                  </a:moveTo>
                  <a:lnTo>
                    <a:pt x="119" y="351"/>
                  </a:lnTo>
                  <a:lnTo>
                    <a:pt x="105" y="375"/>
                  </a:lnTo>
                  <a:lnTo>
                    <a:pt x="88" y="365"/>
                  </a:lnTo>
                  <a:lnTo>
                    <a:pt x="102" y="340"/>
                  </a:lnTo>
                  <a:close/>
                  <a:moveTo>
                    <a:pt x="131" y="292"/>
                  </a:moveTo>
                  <a:lnTo>
                    <a:pt x="147" y="302"/>
                  </a:lnTo>
                  <a:lnTo>
                    <a:pt x="133" y="326"/>
                  </a:lnTo>
                  <a:lnTo>
                    <a:pt x="117" y="316"/>
                  </a:lnTo>
                  <a:lnTo>
                    <a:pt x="131" y="292"/>
                  </a:lnTo>
                  <a:close/>
                  <a:moveTo>
                    <a:pt x="159" y="243"/>
                  </a:moveTo>
                  <a:lnTo>
                    <a:pt x="177" y="253"/>
                  </a:lnTo>
                  <a:lnTo>
                    <a:pt x="163" y="278"/>
                  </a:lnTo>
                  <a:lnTo>
                    <a:pt x="145" y="267"/>
                  </a:lnTo>
                  <a:lnTo>
                    <a:pt x="159" y="243"/>
                  </a:lnTo>
                  <a:close/>
                  <a:moveTo>
                    <a:pt x="189" y="196"/>
                  </a:moveTo>
                  <a:lnTo>
                    <a:pt x="206" y="204"/>
                  </a:lnTo>
                  <a:lnTo>
                    <a:pt x="191" y="229"/>
                  </a:lnTo>
                  <a:lnTo>
                    <a:pt x="175" y="218"/>
                  </a:lnTo>
                  <a:lnTo>
                    <a:pt x="189" y="196"/>
                  </a:lnTo>
                  <a:close/>
                  <a:moveTo>
                    <a:pt x="217" y="147"/>
                  </a:moveTo>
                  <a:lnTo>
                    <a:pt x="234" y="155"/>
                  </a:lnTo>
                  <a:lnTo>
                    <a:pt x="220" y="180"/>
                  </a:lnTo>
                  <a:lnTo>
                    <a:pt x="203" y="171"/>
                  </a:lnTo>
                  <a:lnTo>
                    <a:pt x="217" y="147"/>
                  </a:lnTo>
                  <a:close/>
                  <a:moveTo>
                    <a:pt x="246" y="98"/>
                  </a:moveTo>
                  <a:lnTo>
                    <a:pt x="264" y="108"/>
                  </a:lnTo>
                  <a:lnTo>
                    <a:pt x="248" y="131"/>
                  </a:lnTo>
                  <a:lnTo>
                    <a:pt x="233" y="122"/>
                  </a:lnTo>
                  <a:lnTo>
                    <a:pt x="246" y="98"/>
                  </a:lnTo>
                  <a:close/>
                  <a:moveTo>
                    <a:pt x="276" y="49"/>
                  </a:moveTo>
                  <a:lnTo>
                    <a:pt x="292" y="59"/>
                  </a:lnTo>
                  <a:lnTo>
                    <a:pt x="278" y="84"/>
                  </a:lnTo>
                  <a:lnTo>
                    <a:pt x="260" y="73"/>
                  </a:lnTo>
                  <a:lnTo>
                    <a:pt x="276" y="49"/>
                  </a:lnTo>
                  <a:close/>
                  <a:moveTo>
                    <a:pt x="304" y="0"/>
                  </a:moveTo>
                  <a:lnTo>
                    <a:pt x="322" y="11"/>
                  </a:lnTo>
                  <a:lnTo>
                    <a:pt x="306" y="35"/>
                  </a:lnTo>
                  <a:lnTo>
                    <a:pt x="290" y="25"/>
                  </a:lnTo>
                  <a:lnTo>
                    <a:pt x="304"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53" name="Freeform 53"/>
            <p:cNvSpPr>
              <a:spLocks/>
            </p:cNvSpPr>
            <p:nvPr/>
          </p:nvSpPr>
          <p:spPr bwMode="auto">
            <a:xfrm>
              <a:off x="2331304" y="6353034"/>
              <a:ext cx="71732" cy="83238"/>
            </a:xfrm>
            <a:custGeom>
              <a:avLst/>
              <a:gdLst>
                <a:gd name="T0" fmla="*/ 14 w 32"/>
                <a:gd name="T1" fmla="*/ 0 h 37"/>
                <a:gd name="T2" fmla="*/ 16 w 32"/>
                <a:gd name="T3" fmla="*/ 2 h 37"/>
                <a:gd name="T4" fmla="*/ 18 w 32"/>
                <a:gd name="T5" fmla="*/ 0 h 37"/>
                <a:gd name="T6" fmla="*/ 18 w 32"/>
                <a:gd name="T7" fmla="*/ 4 h 37"/>
                <a:gd name="T8" fmla="*/ 32 w 32"/>
                <a:gd name="T9" fmla="*/ 11 h 37"/>
                <a:gd name="T10" fmla="*/ 16 w 32"/>
                <a:gd name="T11" fmla="*/ 37 h 37"/>
                <a:gd name="T12" fmla="*/ 0 w 32"/>
                <a:gd name="T13" fmla="*/ 11 h 37"/>
                <a:gd name="T14" fmla="*/ 13 w 32"/>
                <a:gd name="T15" fmla="*/ 4 h 37"/>
                <a:gd name="T16" fmla="*/ 14 w 32"/>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7">
                  <a:moveTo>
                    <a:pt x="14" y="0"/>
                  </a:moveTo>
                  <a:lnTo>
                    <a:pt x="16" y="2"/>
                  </a:lnTo>
                  <a:lnTo>
                    <a:pt x="18" y="0"/>
                  </a:lnTo>
                  <a:lnTo>
                    <a:pt x="18" y="4"/>
                  </a:lnTo>
                  <a:lnTo>
                    <a:pt x="32" y="11"/>
                  </a:lnTo>
                  <a:lnTo>
                    <a:pt x="16" y="37"/>
                  </a:lnTo>
                  <a:lnTo>
                    <a:pt x="0" y="11"/>
                  </a:lnTo>
                  <a:lnTo>
                    <a:pt x="13" y="4"/>
                  </a:lnTo>
                  <a:lnTo>
                    <a:pt x="14"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54" name="Freeform 54"/>
            <p:cNvSpPr>
              <a:spLocks noEditPoints="1"/>
            </p:cNvSpPr>
            <p:nvPr/>
          </p:nvSpPr>
          <p:spPr bwMode="auto">
            <a:xfrm>
              <a:off x="1620705" y="5151717"/>
              <a:ext cx="715084" cy="1169822"/>
            </a:xfrm>
            <a:custGeom>
              <a:avLst/>
              <a:gdLst>
                <a:gd name="T0" fmla="*/ 305 w 319"/>
                <a:gd name="T1" fmla="*/ 487 h 520"/>
                <a:gd name="T2" fmla="*/ 319 w 319"/>
                <a:gd name="T3" fmla="*/ 511 h 520"/>
                <a:gd name="T4" fmla="*/ 303 w 319"/>
                <a:gd name="T5" fmla="*/ 520 h 520"/>
                <a:gd name="T6" fmla="*/ 289 w 319"/>
                <a:gd name="T7" fmla="*/ 496 h 520"/>
                <a:gd name="T8" fmla="*/ 305 w 319"/>
                <a:gd name="T9" fmla="*/ 487 h 520"/>
                <a:gd name="T10" fmla="*/ 277 w 319"/>
                <a:gd name="T11" fmla="*/ 438 h 520"/>
                <a:gd name="T12" fmla="*/ 291 w 319"/>
                <a:gd name="T13" fmla="*/ 463 h 520"/>
                <a:gd name="T14" fmla="*/ 274 w 319"/>
                <a:gd name="T15" fmla="*/ 471 h 520"/>
                <a:gd name="T16" fmla="*/ 260 w 319"/>
                <a:gd name="T17" fmla="*/ 447 h 520"/>
                <a:gd name="T18" fmla="*/ 277 w 319"/>
                <a:gd name="T19" fmla="*/ 438 h 520"/>
                <a:gd name="T20" fmla="*/ 248 w 319"/>
                <a:gd name="T21" fmla="*/ 389 h 520"/>
                <a:gd name="T22" fmla="*/ 261 w 319"/>
                <a:gd name="T23" fmla="*/ 414 h 520"/>
                <a:gd name="T24" fmla="*/ 246 w 319"/>
                <a:gd name="T25" fmla="*/ 424 h 520"/>
                <a:gd name="T26" fmla="*/ 230 w 319"/>
                <a:gd name="T27" fmla="*/ 400 h 520"/>
                <a:gd name="T28" fmla="*/ 248 w 319"/>
                <a:gd name="T29" fmla="*/ 389 h 520"/>
                <a:gd name="T30" fmla="*/ 220 w 319"/>
                <a:gd name="T31" fmla="*/ 340 h 520"/>
                <a:gd name="T32" fmla="*/ 234 w 319"/>
                <a:gd name="T33" fmla="*/ 365 h 520"/>
                <a:gd name="T34" fmla="*/ 216 w 319"/>
                <a:gd name="T35" fmla="*/ 375 h 520"/>
                <a:gd name="T36" fmla="*/ 202 w 319"/>
                <a:gd name="T37" fmla="*/ 351 h 520"/>
                <a:gd name="T38" fmla="*/ 220 w 319"/>
                <a:gd name="T39" fmla="*/ 340 h 520"/>
                <a:gd name="T40" fmla="*/ 190 w 319"/>
                <a:gd name="T41" fmla="*/ 292 h 520"/>
                <a:gd name="T42" fmla="*/ 204 w 319"/>
                <a:gd name="T43" fmla="*/ 316 h 520"/>
                <a:gd name="T44" fmla="*/ 188 w 319"/>
                <a:gd name="T45" fmla="*/ 326 h 520"/>
                <a:gd name="T46" fmla="*/ 172 w 319"/>
                <a:gd name="T47" fmla="*/ 302 h 520"/>
                <a:gd name="T48" fmla="*/ 190 w 319"/>
                <a:gd name="T49" fmla="*/ 292 h 520"/>
                <a:gd name="T50" fmla="*/ 160 w 319"/>
                <a:gd name="T51" fmla="*/ 243 h 520"/>
                <a:gd name="T52" fmla="*/ 176 w 319"/>
                <a:gd name="T53" fmla="*/ 267 h 520"/>
                <a:gd name="T54" fmla="*/ 158 w 319"/>
                <a:gd name="T55" fmla="*/ 278 h 520"/>
                <a:gd name="T56" fmla="*/ 144 w 319"/>
                <a:gd name="T57" fmla="*/ 253 h 520"/>
                <a:gd name="T58" fmla="*/ 160 w 319"/>
                <a:gd name="T59" fmla="*/ 243 h 520"/>
                <a:gd name="T60" fmla="*/ 132 w 319"/>
                <a:gd name="T61" fmla="*/ 196 h 520"/>
                <a:gd name="T62" fmla="*/ 146 w 319"/>
                <a:gd name="T63" fmla="*/ 218 h 520"/>
                <a:gd name="T64" fmla="*/ 131 w 319"/>
                <a:gd name="T65" fmla="*/ 229 h 520"/>
                <a:gd name="T66" fmla="*/ 115 w 319"/>
                <a:gd name="T67" fmla="*/ 204 h 520"/>
                <a:gd name="T68" fmla="*/ 132 w 319"/>
                <a:gd name="T69" fmla="*/ 196 h 520"/>
                <a:gd name="T70" fmla="*/ 103 w 319"/>
                <a:gd name="T71" fmla="*/ 147 h 520"/>
                <a:gd name="T72" fmla="*/ 118 w 319"/>
                <a:gd name="T73" fmla="*/ 171 h 520"/>
                <a:gd name="T74" fmla="*/ 101 w 319"/>
                <a:gd name="T75" fmla="*/ 180 h 520"/>
                <a:gd name="T76" fmla="*/ 87 w 319"/>
                <a:gd name="T77" fmla="*/ 155 h 520"/>
                <a:gd name="T78" fmla="*/ 103 w 319"/>
                <a:gd name="T79" fmla="*/ 147 h 520"/>
                <a:gd name="T80" fmla="*/ 75 w 319"/>
                <a:gd name="T81" fmla="*/ 98 h 520"/>
                <a:gd name="T82" fmla="*/ 89 w 319"/>
                <a:gd name="T83" fmla="*/ 122 h 520"/>
                <a:gd name="T84" fmla="*/ 71 w 319"/>
                <a:gd name="T85" fmla="*/ 131 h 520"/>
                <a:gd name="T86" fmla="*/ 57 w 319"/>
                <a:gd name="T87" fmla="*/ 108 h 520"/>
                <a:gd name="T88" fmla="*/ 75 w 319"/>
                <a:gd name="T89" fmla="*/ 98 h 520"/>
                <a:gd name="T90" fmla="*/ 45 w 319"/>
                <a:gd name="T91" fmla="*/ 49 h 520"/>
                <a:gd name="T92" fmla="*/ 61 w 319"/>
                <a:gd name="T93" fmla="*/ 73 h 520"/>
                <a:gd name="T94" fmla="*/ 43 w 319"/>
                <a:gd name="T95" fmla="*/ 84 h 520"/>
                <a:gd name="T96" fmla="*/ 29 w 319"/>
                <a:gd name="T97" fmla="*/ 59 h 520"/>
                <a:gd name="T98" fmla="*/ 45 w 319"/>
                <a:gd name="T99" fmla="*/ 49 h 520"/>
                <a:gd name="T100" fmla="*/ 17 w 319"/>
                <a:gd name="T101" fmla="*/ 0 h 520"/>
                <a:gd name="T102" fmla="*/ 31 w 319"/>
                <a:gd name="T103" fmla="*/ 25 h 520"/>
                <a:gd name="T104" fmla="*/ 14 w 319"/>
                <a:gd name="T105" fmla="*/ 35 h 520"/>
                <a:gd name="T106" fmla="*/ 0 w 319"/>
                <a:gd name="T107" fmla="*/ 11 h 520"/>
                <a:gd name="T108" fmla="*/ 17 w 319"/>
                <a:gd name="T10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9" h="520">
                  <a:moveTo>
                    <a:pt x="305" y="487"/>
                  </a:moveTo>
                  <a:lnTo>
                    <a:pt x="319" y="511"/>
                  </a:lnTo>
                  <a:lnTo>
                    <a:pt x="303" y="520"/>
                  </a:lnTo>
                  <a:lnTo>
                    <a:pt x="289" y="496"/>
                  </a:lnTo>
                  <a:lnTo>
                    <a:pt x="305" y="487"/>
                  </a:lnTo>
                  <a:close/>
                  <a:moveTo>
                    <a:pt x="277" y="438"/>
                  </a:moveTo>
                  <a:lnTo>
                    <a:pt x="291" y="463"/>
                  </a:lnTo>
                  <a:lnTo>
                    <a:pt x="274" y="471"/>
                  </a:lnTo>
                  <a:lnTo>
                    <a:pt x="260" y="447"/>
                  </a:lnTo>
                  <a:lnTo>
                    <a:pt x="277" y="438"/>
                  </a:lnTo>
                  <a:close/>
                  <a:moveTo>
                    <a:pt x="248" y="389"/>
                  </a:moveTo>
                  <a:lnTo>
                    <a:pt x="261" y="414"/>
                  </a:lnTo>
                  <a:lnTo>
                    <a:pt x="246" y="424"/>
                  </a:lnTo>
                  <a:lnTo>
                    <a:pt x="230" y="400"/>
                  </a:lnTo>
                  <a:lnTo>
                    <a:pt x="248" y="389"/>
                  </a:lnTo>
                  <a:close/>
                  <a:moveTo>
                    <a:pt x="220" y="340"/>
                  </a:moveTo>
                  <a:lnTo>
                    <a:pt x="234" y="365"/>
                  </a:lnTo>
                  <a:lnTo>
                    <a:pt x="216" y="375"/>
                  </a:lnTo>
                  <a:lnTo>
                    <a:pt x="202" y="351"/>
                  </a:lnTo>
                  <a:lnTo>
                    <a:pt x="220" y="340"/>
                  </a:lnTo>
                  <a:close/>
                  <a:moveTo>
                    <a:pt x="190" y="292"/>
                  </a:moveTo>
                  <a:lnTo>
                    <a:pt x="204" y="316"/>
                  </a:lnTo>
                  <a:lnTo>
                    <a:pt x="188" y="326"/>
                  </a:lnTo>
                  <a:lnTo>
                    <a:pt x="172" y="302"/>
                  </a:lnTo>
                  <a:lnTo>
                    <a:pt x="190" y="292"/>
                  </a:lnTo>
                  <a:close/>
                  <a:moveTo>
                    <a:pt x="160" y="243"/>
                  </a:moveTo>
                  <a:lnTo>
                    <a:pt x="176" y="267"/>
                  </a:lnTo>
                  <a:lnTo>
                    <a:pt x="158" y="278"/>
                  </a:lnTo>
                  <a:lnTo>
                    <a:pt x="144" y="253"/>
                  </a:lnTo>
                  <a:lnTo>
                    <a:pt x="160" y="243"/>
                  </a:lnTo>
                  <a:close/>
                  <a:moveTo>
                    <a:pt x="132" y="196"/>
                  </a:moveTo>
                  <a:lnTo>
                    <a:pt x="146" y="218"/>
                  </a:lnTo>
                  <a:lnTo>
                    <a:pt x="131" y="229"/>
                  </a:lnTo>
                  <a:lnTo>
                    <a:pt x="115" y="204"/>
                  </a:lnTo>
                  <a:lnTo>
                    <a:pt x="132" y="196"/>
                  </a:lnTo>
                  <a:close/>
                  <a:moveTo>
                    <a:pt x="103" y="147"/>
                  </a:moveTo>
                  <a:lnTo>
                    <a:pt x="118" y="171"/>
                  </a:lnTo>
                  <a:lnTo>
                    <a:pt x="101" y="180"/>
                  </a:lnTo>
                  <a:lnTo>
                    <a:pt x="87" y="155"/>
                  </a:lnTo>
                  <a:lnTo>
                    <a:pt x="103" y="147"/>
                  </a:lnTo>
                  <a:close/>
                  <a:moveTo>
                    <a:pt x="75" y="98"/>
                  </a:moveTo>
                  <a:lnTo>
                    <a:pt x="89" y="122"/>
                  </a:lnTo>
                  <a:lnTo>
                    <a:pt x="71" y="131"/>
                  </a:lnTo>
                  <a:lnTo>
                    <a:pt x="57" y="108"/>
                  </a:lnTo>
                  <a:lnTo>
                    <a:pt x="75" y="98"/>
                  </a:lnTo>
                  <a:close/>
                  <a:moveTo>
                    <a:pt x="45" y="49"/>
                  </a:moveTo>
                  <a:lnTo>
                    <a:pt x="61" y="73"/>
                  </a:lnTo>
                  <a:lnTo>
                    <a:pt x="43" y="84"/>
                  </a:lnTo>
                  <a:lnTo>
                    <a:pt x="29" y="59"/>
                  </a:lnTo>
                  <a:lnTo>
                    <a:pt x="45" y="49"/>
                  </a:lnTo>
                  <a:close/>
                  <a:moveTo>
                    <a:pt x="17" y="0"/>
                  </a:moveTo>
                  <a:lnTo>
                    <a:pt x="31" y="25"/>
                  </a:lnTo>
                  <a:lnTo>
                    <a:pt x="14" y="35"/>
                  </a:lnTo>
                  <a:lnTo>
                    <a:pt x="0" y="11"/>
                  </a:lnTo>
                  <a:lnTo>
                    <a:pt x="17"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55" name="Freeform 55"/>
            <p:cNvSpPr>
              <a:spLocks/>
            </p:cNvSpPr>
            <p:nvPr/>
          </p:nvSpPr>
          <p:spPr bwMode="auto">
            <a:xfrm>
              <a:off x="1553456" y="5061731"/>
              <a:ext cx="69492" cy="58491"/>
            </a:xfrm>
            <a:custGeom>
              <a:avLst/>
              <a:gdLst>
                <a:gd name="T0" fmla="*/ 0 w 31"/>
                <a:gd name="T1" fmla="*/ 0 h 26"/>
                <a:gd name="T2" fmla="*/ 31 w 31"/>
                <a:gd name="T3" fmla="*/ 0 h 26"/>
                <a:gd name="T4" fmla="*/ 31 w 31"/>
                <a:gd name="T5" fmla="*/ 14 h 26"/>
                <a:gd name="T6" fmla="*/ 31 w 31"/>
                <a:gd name="T7" fmla="*/ 16 h 26"/>
                <a:gd name="T8" fmla="*/ 31 w 31"/>
                <a:gd name="T9" fmla="*/ 17 h 26"/>
                <a:gd name="T10" fmla="*/ 31 w 31"/>
                <a:gd name="T11" fmla="*/ 19 h 26"/>
                <a:gd name="T12" fmla="*/ 28 w 31"/>
                <a:gd name="T13" fmla="*/ 19 h 26"/>
                <a:gd name="T14" fmla="*/ 16 w 31"/>
                <a:gd name="T15" fmla="*/ 26 h 26"/>
                <a:gd name="T16" fmla="*/ 0 w 31"/>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0" y="0"/>
                  </a:moveTo>
                  <a:lnTo>
                    <a:pt x="31" y="0"/>
                  </a:lnTo>
                  <a:lnTo>
                    <a:pt x="31" y="14"/>
                  </a:lnTo>
                  <a:lnTo>
                    <a:pt x="31" y="16"/>
                  </a:lnTo>
                  <a:lnTo>
                    <a:pt x="31" y="17"/>
                  </a:lnTo>
                  <a:lnTo>
                    <a:pt x="31" y="19"/>
                  </a:lnTo>
                  <a:lnTo>
                    <a:pt x="28" y="19"/>
                  </a:lnTo>
                  <a:lnTo>
                    <a:pt x="16" y="26"/>
                  </a:lnTo>
                  <a:lnTo>
                    <a:pt x="0"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56" name="Freeform 56"/>
            <p:cNvSpPr>
              <a:spLocks noEditPoints="1"/>
            </p:cNvSpPr>
            <p:nvPr/>
          </p:nvSpPr>
          <p:spPr bwMode="auto">
            <a:xfrm>
              <a:off x="1683471" y="5061731"/>
              <a:ext cx="1369643" cy="42744"/>
            </a:xfrm>
            <a:custGeom>
              <a:avLst/>
              <a:gdLst>
                <a:gd name="T0" fmla="*/ 584 w 611"/>
                <a:gd name="T1" fmla="*/ 0 h 19"/>
                <a:gd name="T2" fmla="*/ 611 w 611"/>
                <a:gd name="T3" fmla="*/ 0 h 19"/>
                <a:gd name="T4" fmla="*/ 611 w 611"/>
                <a:gd name="T5" fmla="*/ 19 h 19"/>
                <a:gd name="T6" fmla="*/ 584 w 611"/>
                <a:gd name="T7" fmla="*/ 19 h 19"/>
                <a:gd name="T8" fmla="*/ 584 w 611"/>
                <a:gd name="T9" fmla="*/ 0 h 19"/>
                <a:gd name="T10" fmla="*/ 530 w 611"/>
                <a:gd name="T11" fmla="*/ 0 h 19"/>
                <a:gd name="T12" fmla="*/ 558 w 611"/>
                <a:gd name="T13" fmla="*/ 0 h 19"/>
                <a:gd name="T14" fmla="*/ 558 w 611"/>
                <a:gd name="T15" fmla="*/ 19 h 19"/>
                <a:gd name="T16" fmla="*/ 530 w 611"/>
                <a:gd name="T17" fmla="*/ 19 h 19"/>
                <a:gd name="T18" fmla="*/ 530 w 611"/>
                <a:gd name="T19" fmla="*/ 0 h 19"/>
                <a:gd name="T20" fmla="*/ 478 w 611"/>
                <a:gd name="T21" fmla="*/ 0 h 19"/>
                <a:gd name="T22" fmla="*/ 504 w 611"/>
                <a:gd name="T23" fmla="*/ 0 h 19"/>
                <a:gd name="T24" fmla="*/ 504 w 611"/>
                <a:gd name="T25" fmla="*/ 19 h 19"/>
                <a:gd name="T26" fmla="*/ 478 w 611"/>
                <a:gd name="T27" fmla="*/ 19 h 19"/>
                <a:gd name="T28" fmla="*/ 478 w 611"/>
                <a:gd name="T29" fmla="*/ 0 h 19"/>
                <a:gd name="T30" fmla="*/ 424 w 611"/>
                <a:gd name="T31" fmla="*/ 0 h 19"/>
                <a:gd name="T32" fmla="*/ 452 w 611"/>
                <a:gd name="T33" fmla="*/ 0 h 19"/>
                <a:gd name="T34" fmla="*/ 452 w 611"/>
                <a:gd name="T35" fmla="*/ 19 h 19"/>
                <a:gd name="T36" fmla="*/ 424 w 611"/>
                <a:gd name="T37" fmla="*/ 19 h 19"/>
                <a:gd name="T38" fmla="*/ 424 w 611"/>
                <a:gd name="T39" fmla="*/ 0 h 19"/>
                <a:gd name="T40" fmla="*/ 371 w 611"/>
                <a:gd name="T41" fmla="*/ 0 h 19"/>
                <a:gd name="T42" fmla="*/ 398 w 611"/>
                <a:gd name="T43" fmla="*/ 0 h 19"/>
                <a:gd name="T44" fmla="*/ 398 w 611"/>
                <a:gd name="T45" fmla="*/ 19 h 19"/>
                <a:gd name="T46" fmla="*/ 371 w 611"/>
                <a:gd name="T47" fmla="*/ 19 h 19"/>
                <a:gd name="T48" fmla="*/ 371 w 611"/>
                <a:gd name="T49" fmla="*/ 0 h 19"/>
                <a:gd name="T50" fmla="*/ 319 w 611"/>
                <a:gd name="T51" fmla="*/ 0 h 19"/>
                <a:gd name="T52" fmla="*/ 345 w 611"/>
                <a:gd name="T53" fmla="*/ 0 h 19"/>
                <a:gd name="T54" fmla="*/ 345 w 611"/>
                <a:gd name="T55" fmla="*/ 19 h 19"/>
                <a:gd name="T56" fmla="*/ 319 w 611"/>
                <a:gd name="T57" fmla="*/ 19 h 19"/>
                <a:gd name="T58" fmla="*/ 319 w 611"/>
                <a:gd name="T59" fmla="*/ 0 h 19"/>
                <a:gd name="T60" fmla="*/ 265 w 611"/>
                <a:gd name="T61" fmla="*/ 0 h 19"/>
                <a:gd name="T62" fmla="*/ 291 w 611"/>
                <a:gd name="T63" fmla="*/ 0 h 19"/>
                <a:gd name="T64" fmla="*/ 291 w 611"/>
                <a:gd name="T65" fmla="*/ 19 h 19"/>
                <a:gd name="T66" fmla="*/ 265 w 611"/>
                <a:gd name="T67" fmla="*/ 19 h 19"/>
                <a:gd name="T68" fmla="*/ 265 w 611"/>
                <a:gd name="T69" fmla="*/ 0 h 19"/>
                <a:gd name="T70" fmla="*/ 213 w 611"/>
                <a:gd name="T71" fmla="*/ 0 h 19"/>
                <a:gd name="T72" fmla="*/ 239 w 611"/>
                <a:gd name="T73" fmla="*/ 0 h 19"/>
                <a:gd name="T74" fmla="*/ 239 w 611"/>
                <a:gd name="T75" fmla="*/ 19 h 19"/>
                <a:gd name="T76" fmla="*/ 213 w 611"/>
                <a:gd name="T77" fmla="*/ 19 h 19"/>
                <a:gd name="T78" fmla="*/ 213 w 611"/>
                <a:gd name="T79" fmla="*/ 0 h 19"/>
                <a:gd name="T80" fmla="*/ 158 w 611"/>
                <a:gd name="T81" fmla="*/ 0 h 19"/>
                <a:gd name="T82" fmla="*/ 185 w 611"/>
                <a:gd name="T83" fmla="*/ 0 h 19"/>
                <a:gd name="T84" fmla="*/ 185 w 611"/>
                <a:gd name="T85" fmla="*/ 19 h 19"/>
                <a:gd name="T86" fmla="*/ 158 w 611"/>
                <a:gd name="T87" fmla="*/ 19 h 19"/>
                <a:gd name="T88" fmla="*/ 158 w 611"/>
                <a:gd name="T89" fmla="*/ 0 h 19"/>
                <a:gd name="T90" fmla="*/ 106 w 611"/>
                <a:gd name="T91" fmla="*/ 0 h 19"/>
                <a:gd name="T92" fmla="*/ 132 w 611"/>
                <a:gd name="T93" fmla="*/ 0 h 19"/>
                <a:gd name="T94" fmla="*/ 132 w 611"/>
                <a:gd name="T95" fmla="*/ 19 h 19"/>
                <a:gd name="T96" fmla="*/ 106 w 611"/>
                <a:gd name="T97" fmla="*/ 19 h 19"/>
                <a:gd name="T98" fmla="*/ 106 w 611"/>
                <a:gd name="T99" fmla="*/ 0 h 19"/>
                <a:gd name="T100" fmla="*/ 52 w 611"/>
                <a:gd name="T101" fmla="*/ 0 h 19"/>
                <a:gd name="T102" fmla="*/ 78 w 611"/>
                <a:gd name="T103" fmla="*/ 0 h 19"/>
                <a:gd name="T104" fmla="*/ 78 w 611"/>
                <a:gd name="T105" fmla="*/ 19 h 19"/>
                <a:gd name="T106" fmla="*/ 52 w 611"/>
                <a:gd name="T107" fmla="*/ 19 h 19"/>
                <a:gd name="T108" fmla="*/ 52 w 611"/>
                <a:gd name="T109" fmla="*/ 0 h 19"/>
                <a:gd name="T110" fmla="*/ 0 w 611"/>
                <a:gd name="T111" fmla="*/ 0 h 19"/>
                <a:gd name="T112" fmla="*/ 26 w 611"/>
                <a:gd name="T113" fmla="*/ 0 h 19"/>
                <a:gd name="T114" fmla="*/ 26 w 611"/>
                <a:gd name="T115" fmla="*/ 19 h 19"/>
                <a:gd name="T116" fmla="*/ 0 w 611"/>
                <a:gd name="T117" fmla="*/ 19 h 19"/>
                <a:gd name="T118" fmla="*/ 0 w 611"/>
                <a:gd name="T1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1" h="19">
                  <a:moveTo>
                    <a:pt x="584" y="0"/>
                  </a:moveTo>
                  <a:lnTo>
                    <a:pt x="611" y="0"/>
                  </a:lnTo>
                  <a:lnTo>
                    <a:pt x="611" y="19"/>
                  </a:lnTo>
                  <a:lnTo>
                    <a:pt x="584" y="19"/>
                  </a:lnTo>
                  <a:lnTo>
                    <a:pt x="584" y="0"/>
                  </a:lnTo>
                  <a:close/>
                  <a:moveTo>
                    <a:pt x="530" y="0"/>
                  </a:moveTo>
                  <a:lnTo>
                    <a:pt x="558" y="0"/>
                  </a:lnTo>
                  <a:lnTo>
                    <a:pt x="558" y="19"/>
                  </a:lnTo>
                  <a:lnTo>
                    <a:pt x="530" y="19"/>
                  </a:lnTo>
                  <a:lnTo>
                    <a:pt x="530" y="0"/>
                  </a:lnTo>
                  <a:close/>
                  <a:moveTo>
                    <a:pt x="478" y="0"/>
                  </a:moveTo>
                  <a:lnTo>
                    <a:pt x="504" y="0"/>
                  </a:lnTo>
                  <a:lnTo>
                    <a:pt x="504" y="19"/>
                  </a:lnTo>
                  <a:lnTo>
                    <a:pt x="478" y="19"/>
                  </a:lnTo>
                  <a:lnTo>
                    <a:pt x="478" y="0"/>
                  </a:lnTo>
                  <a:close/>
                  <a:moveTo>
                    <a:pt x="424" y="0"/>
                  </a:moveTo>
                  <a:lnTo>
                    <a:pt x="452" y="0"/>
                  </a:lnTo>
                  <a:lnTo>
                    <a:pt x="452" y="19"/>
                  </a:lnTo>
                  <a:lnTo>
                    <a:pt x="424" y="19"/>
                  </a:lnTo>
                  <a:lnTo>
                    <a:pt x="424" y="0"/>
                  </a:lnTo>
                  <a:close/>
                  <a:moveTo>
                    <a:pt x="371" y="0"/>
                  </a:moveTo>
                  <a:lnTo>
                    <a:pt x="398" y="0"/>
                  </a:lnTo>
                  <a:lnTo>
                    <a:pt x="398" y="19"/>
                  </a:lnTo>
                  <a:lnTo>
                    <a:pt x="371" y="19"/>
                  </a:lnTo>
                  <a:lnTo>
                    <a:pt x="371" y="0"/>
                  </a:lnTo>
                  <a:close/>
                  <a:moveTo>
                    <a:pt x="319" y="0"/>
                  </a:moveTo>
                  <a:lnTo>
                    <a:pt x="345" y="0"/>
                  </a:lnTo>
                  <a:lnTo>
                    <a:pt x="345" y="19"/>
                  </a:lnTo>
                  <a:lnTo>
                    <a:pt x="319" y="19"/>
                  </a:lnTo>
                  <a:lnTo>
                    <a:pt x="319" y="0"/>
                  </a:lnTo>
                  <a:close/>
                  <a:moveTo>
                    <a:pt x="265" y="0"/>
                  </a:moveTo>
                  <a:lnTo>
                    <a:pt x="291" y="0"/>
                  </a:lnTo>
                  <a:lnTo>
                    <a:pt x="291" y="19"/>
                  </a:lnTo>
                  <a:lnTo>
                    <a:pt x="265" y="19"/>
                  </a:lnTo>
                  <a:lnTo>
                    <a:pt x="265" y="0"/>
                  </a:lnTo>
                  <a:close/>
                  <a:moveTo>
                    <a:pt x="213" y="0"/>
                  </a:moveTo>
                  <a:lnTo>
                    <a:pt x="239" y="0"/>
                  </a:lnTo>
                  <a:lnTo>
                    <a:pt x="239" y="19"/>
                  </a:lnTo>
                  <a:lnTo>
                    <a:pt x="213" y="19"/>
                  </a:lnTo>
                  <a:lnTo>
                    <a:pt x="213" y="0"/>
                  </a:lnTo>
                  <a:close/>
                  <a:moveTo>
                    <a:pt x="158" y="0"/>
                  </a:moveTo>
                  <a:lnTo>
                    <a:pt x="185" y="0"/>
                  </a:lnTo>
                  <a:lnTo>
                    <a:pt x="185" y="19"/>
                  </a:lnTo>
                  <a:lnTo>
                    <a:pt x="158" y="19"/>
                  </a:lnTo>
                  <a:lnTo>
                    <a:pt x="158" y="0"/>
                  </a:lnTo>
                  <a:close/>
                  <a:moveTo>
                    <a:pt x="106" y="0"/>
                  </a:moveTo>
                  <a:lnTo>
                    <a:pt x="132" y="0"/>
                  </a:lnTo>
                  <a:lnTo>
                    <a:pt x="132" y="19"/>
                  </a:lnTo>
                  <a:lnTo>
                    <a:pt x="106" y="19"/>
                  </a:lnTo>
                  <a:lnTo>
                    <a:pt x="106" y="0"/>
                  </a:lnTo>
                  <a:close/>
                  <a:moveTo>
                    <a:pt x="52" y="0"/>
                  </a:moveTo>
                  <a:lnTo>
                    <a:pt x="78" y="0"/>
                  </a:lnTo>
                  <a:lnTo>
                    <a:pt x="78" y="19"/>
                  </a:lnTo>
                  <a:lnTo>
                    <a:pt x="52" y="19"/>
                  </a:lnTo>
                  <a:lnTo>
                    <a:pt x="52" y="0"/>
                  </a:lnTo>
                  <a:close/>
                  <a:moveTo>
                    <a:pt x="0" y="0"/>
                  </a:moveTo>
                  <a:lnTo>
                    <a:pt x="26" y="0"/>
                  </a:lnTo>
                  <a:lnTo>
                    <a:pt x="26" y="19"/>
                  </a:lnTo>
                  <a:lnTo>
                    <a:pt x="0" y="19"/>
                  </a:lnTo>
                  <a:lnTo>
                    <a:pt x="0"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grpSp>
      <p:sp>
        <p:nvSpPr>
          <p:cNvPr id="57" name="Freeform 57"/>
          <p:cNvSpPr>
            <a:spLocks/>
          </p:cNvSpPr>
          <p:nvPr/>
        </p:nvSpPr>
        <p:spPr bwMode="auto">
          <a:xfrm>
            <a:off x="348954" y="304994"/>
            <a:ext cx="2910522" cy="2511577"/>
          </a:xfrm>
          <a:custGeom>
            <a:avLst/>
            <a:gdLst>
              <a:gd name="T0" fmla="*/ 217 w 555"/>
              <a:gd name="T1" fmla="*/ 0 h 369"/>
              <a:gd name="T2" fmla="*/ 339 w 555"/>
              <a:gd name="T3" fmla="*/ 0 h 369"/>
              <a:gd name="T4" fmla="*/ 555 w 555"/>
              <a:gd name="T5" fmla="*/ 369 h 369"/>
              <a:gd name="T6" fmla="*/ 0 w 555"/>
              <a:gd name="T7" fmla="*/ 369 h 369"/>
              <a:gd name="T8" fmla="*/ 217 w 555"/>
              <a:gd name="T9" fmla="*/ 0 h 369"/>
              <a:gd name="connsiteX0" fmla="*/ 3910 w 10000"/>
              <a:gd name="connsiteY0" fmla="*/ 0 h 10000"/>
              <a:gd name="connsiteX1" fmla="*/ 10000 w 10000"/>
              <a:gd name="connsiteY1" fmla="*/ 10000 h 10000"/>
              <a:gd name="connsiteX2" fmla="*/ 0 w 10000"/>
              <a:gd name="connsiteY2" fmla="*/ 10000 h 10000"/>
              <a:gd name="connsiteX3" fmla="*/ 3910 w 10000"/>
              <a:gd name="connsiteY3" fmla="*/ 0 h 10000"/>
              <a:gd name="connsiteX0" fmla="*/ 5475 w 10000"/>
              <a:gd name="connsiteY0" fmla="*/ 0 h 10451"/>
              <a:gd name="connsiteX1" fmla="*/ 10000 w 10000"/>
              <a:gd name="connsiteY1" fmla="*/ 10451 h 10451"/>
              <a:gd name="connsiteX2" fmla="*/ 0 w 10000"/>
              <a:gd name="connsiteY2" fmla="*/ 10451 h 10451"/>
              <a:gd name="connsiteX3" fmla="*/ 5475 w 10000"/>
              <a:gd name="connsiteY3" fmla="*/ 0 h 10451"/>
              <a:gd name="connsiteX0" fmla="*/ 5174 w 10000"/>
              <a:gd name="connsiteY0" fmla="*/ 0 h 10541"/>
              <a:gd name="connsiteX1" fmla="*/ 10000 w 10000"/>
              <a:gd name="connsiteY1" fmla="*/ 10541 h 10541"/>
              <a:gd name="connsiteX2" fmla="*/ 0 w 10000"/>
              <a:gd name="connsiteY2" fmla="*/ 10541 h 10541"/>
              <a:gd name="connsiteX3" fmla="*/ 5174 w 10000"/>
              <a:gd name="connsiteY3" fmla="*/ 0 h 10541"/>
              <a:gd name="connsiteX0" fmla="*/ 4820 w 10000"/>
              <a:gd name="connsiteY0" fmla="*/ 0 h 10541"/>
              <a:gd name="connsiteX1" fmla="*/ 10000 w 10000"/>
              <a:gd name="connsiteY1" fmla="*/ 10541 h 10541"/>
              <a:gd name="connsiteX2" fmla="*/ 0 w 10000"/>
              <a:gd name="connsiteY2" fmla="*/ 10541 h 10541"/>
              <a:gd name="connsiteX3" fmla="*/ 4820 w 10000"/>
              <a:gd name="connsiteY3" fmla="*/ 0 h 10541"/>
            </a:gdLst>
            <a:ahLst/>
            <a:cxnLst>
              <a:cxn ang="0">
                <a:pos x="connsiteX0" y="connsiteY0"/>
              </a:cxn>
              <a:cxn ang="0">
                <a:pos x="connsiteX1" y="connsiteY1"/>
              </a:cxn>
              <a:cxn ang="0">
                <a:pos x="connsiteX2" y="connsiteY2"/>
              </a:cxn>
              <a:cxn ang="0">
                <a:pos x="connsiteX3" y="connsiteY3"/>
              </a:cxn>
            </a:cxnLst>
            <a:rect l="l" t="t" r="r" b="b"/>
            <a:pathLst>
              <a:path w="10000" h="10541">
                <a:moveTo>
                  <a:pt x="4820" y="0"/>
                </a:moveTo>
                <a:lnTo>
                  <a:pt x="10000" y="10541"/>
                </a:lnTo>
                <a:lnTo>
                  <a:pt x="0" y="10541"/>
                </a:lnTo>
                <a:lnTo>
                  <a:pt x="4820" y="0"/>
                </a:lnTo>
                <a:close/>
              </a:path>
            </a:pathLst>
          </a:custGeom>
          <a:blipFill dpi="0" rotWithShape="1">
            <a:blip r:embed="rId4" cstate="print">
              <a:grayscl/>
              <a:extLst>
                <a:ext uri="{28A0092B-C50C-407E-A947-70E740481C1C}">
                  <a14:useLocalDpi xmlns="" xmlns:a14="http://schemas.microsoft.com/office/drawing/2010/main" val="0"/>
                </a:ext>
              </a:extLst>
            </a:blip>
            <a:srcRect/>
            <a:stretch>
              <a:fillRect/>
            </a:stretch>
          </a:blip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58" name="Freeform 58"/>
          <p:cNvSpPr>
            <a:spLocks/>
          </p:cNvSpPr>
          <p:nvPr/>
        </p:nvSpPr>
        <p:spPr bwMode="auto">
          <a:xfrm>
            <a:off x="3290726" y="1"/>
            <a:ext cx="970631" cy="830124"/>
          </a:xfrm>
          <a:custGeom>
            <a:avLst/>
            <a:gdLst>
              <a:gd name="T0" fmla="*/ 0 w 433"/>
              <a:gd name="T1" fmla="*/ 0 h 369"/>
              <a:gd name="T2" fmla="*/ 433 w 433"/>
              <a:gd name="T3" fmla="*/ 0 h 369"/>
              <a:gd name="T4" fmla="*/ 217 w 433"/>
              <a:gd name="T5" fmla="*/ 369 h 369"/>
              <a:gd name="T6" fmla="*/ 0 w 433"/>
              <a:gd name="T7" fmla="*/ 0 h 369"/>
            </a:gdLst>
            <a:ahLst/>
            <a:cxnLst>
              <a:cxn ang="0">
                <a:pos x="T0" y="T1"/>
              </a:cxn>
              <a:cxn ang="0">
                <a:pos x="T2" y="T3"/>
              </a:cxn>
              <a:cxn ang="0">
                <a:pos x="T4" y="T5"/>
              </a:cxn>
              <a:cxn ang="0">
                <a:pos x="T6" y="T7"/>
              </a:cxn>
            </a:cxnLst>
            <a:rect l="0" t="0" r="r" b="b"/>
            <a:pathLst>
              <a:path w="433" h="369">
                <a:moveTo>
                  <a:pt x="0" y="0"/>
                </a:moveTo>
                <a:lnTo>
                  <a:pt x="433" y="0"/>
                </a:lnTo>
                <a:lnTo>
                  <a:pt x="217" y="369"/>
                </a:lnTo>
                <a:lnTo>
                  <a:pt x="0" y="0"/>
                </a:lnTo>
                <a:close/>
              </a:path>
            </a:pathLst>
          </a:custGeom>
          <a:solidFill>
            <a:srgbClr val="46B3CD"/>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59" name="Freeform 59"/>
          <p:cNvSpPr>
            <a:spLocks/>
          </p:cNvSpPr>
          <p:nvPr/>
        </p:nvSpPr>
        <p:spPr bwMode="auto">
          <a:xfrm>
            <a:off x="3777163" y="1"/>
            <a:ext cx="1244111" cy="830124"/>
          </a:xfrm>
          <a:custGeom>
            <a:avLst/>
            <a:gdLst>
              <a:gd name="T0" fmla="*/ 216 w 555"/>
              <a:gd name="T1" fmla="*/ 0 h 369"/>
              <a:gd name="T2" fmla="*/ 338 w 555"/>
              <a:gd name="T3" fmla="*/ 0 h 369"/>
              <a:gd name="T4" fmla="*/ 555 w 555"/>
              <a:gd name="T5" fmla="*/ 369 h 369"/>
              <a:gd name="T6" fmla="*/ 0 w 555"/>
              <a:gd name="T7" fmla="*/ 369 h 369"/>
              <a:gd name="T8" fmla="*/ 216 w 555"/>
              <a:gd name="T9" fmla="*/ 0 h 369"/>
            </a:gdLst>
            <a:ahLst/>
            <a:cxnLst>
              <a:cxn ang="0">
                <a:pos x="T0" y="T1"/>
              </a:cxn>
              <a:cxn ang="0">
                <a:pos x="T2" y="T3"/>
              </a:cxn>
              <a:cxn ang="0">
                <a:pos x="T4" y="T5"/>
              </a:cxn>
              <a:cxn ang="0">
                <a:pos x="T6" y="T7"/>
              </a:cxn>
              <a:cxn ang="0">
                <a:pos x="T8" y="T9"/>
              </a:cxn>
            </a:cxnLst>
            <a:rect l="0" t="0" r="r" b="b"/>
            <a:pathLst>
              <a:path w="555" h="369">
                <a:moveTo>
                  <a:pt x="216" y="0"/>
                </a:moveTo>
                <a:lnTo>
                  <a:pt x="338" y="0"/>
                </a:lnTo>
                <a:lnTo>
                  <a:pt x="555" y="369"/>
                </a:lnTo>
                <a:lnTo>
                  <a:pt x="0" y="369"/>
                </a:lnTo>
                <a:lnTo>
                  <a:pt x="216"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60" name="Freeform 60"/>
          <p:cNvSpPr>
            <a:spLocks/>
          </p:cNvSpPr>
          <p:nvPr/>
        </p:nvSpPr>
        <p:spPr bwMode="auto">
          <a:xfrm>
            <a:off x="5021272" y="1"/>
            <a:ext cx="1244111" cy="830124"/>
          </a:xfrm>
          <a:custGeom>
            <a:avLst/>
            <a:gdLst>
              <a:gd name="T0" fmla="*/ 215 w 555"/>
              <a:gd name="T1" fmla="*/ 0 h 369"/>
              <a:gd name="T2" fmla="*/ 339 w 555"/>
              <a:gd name="T3" fmla="*/ 0 h 369"/>
              <a:gd name="T4" fmla="*/ 555 w 555"/>
              <a:gd name="T5" fmla="*/ 369 h 369"/>
              <a:gd name="T6" fmla="*/ 0 w 555"/>
              <a:gd name="T7" fmla="*/ 369 h 369"/>
              <a:gd name="T8" fmla="*/ 215 w 555"/>
              <a:gd name="T9" fmla="*/ 0 h 369"/>
            </a:gdLst>
            <a:ahLst/>
            <a:cxnLst>
              <a:cxn ang="0">
                <a:pos x="T0" y="T1"/>
              </a:cxn>
              <a:cxn ang="0">
                <a:pos x="T2" y="T3"/>
              </a:cxn>
              <a:cxn ang="0">
                <a:pos x="T4" y="T5"/>
              </a:cxn>
              <a:cxn ang="0">
                <a:pos x="T6" y="T7"/>
              </a:cxn>
              <a:cxn ang="0">
                <a:pos x="T8" y="T9"/>
              </a:cxn>
            </a:cxnLst>
            <a:rect l="0" t="0" r="r" b="b"/>
            <a:pathLst>
              <a:path w="555" h="369">
                <a:moveTo>
                  <a:pt x="215" y="0"/>
                </a:moveTo>
                <a:lnTo>
                  <a:pt x="339" y="0"/>
                </a:lnTo>
                <a:lnTo>
                  <a:pt x="555" y="369"/>
                </a:lnTo>
                <a:lnTo>
                  <a:pt x="0" y="369"/>
                </a:lnTo>
                <a:lnTo>
                  <a:pt x="215"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61" name="Freeform 61"/>
          <p:cNvSpPr>
            <a:spLocks/>
          </p:cNvSpPr>
          <p:nvPr/>
        </p:nvSpPr>
        <p:spPr bwMode="auto">
          <a:xfrm>
            <a:off x="1025896" y="830124"/>
            <a:ext cx="1244111" cy="1066338"/>
          </a:xfrm>
          <a:custGeom>
            <a:avLst/>
            <a:gdLst>
              <a:gd name="T0" fmla="*/ 277 w 555"/>
              <a:gd name="T1" fmla="*/ 0 h 474"/>
              <a:gd name="T2" fmla="*/ 555 w 555"/>
              <a:gd name="T3" fmla="*/ 474 h 474"/>
              <a:gd name="T4" fmla="*/ 0 w 555"/>
              <a:gd name="T5" fmla="*/ 474 h 474"/>
              <a:gd name="T6" fmla="*/ 277 w 555"/>
              <a:gd name="T7" fmla="*/ 0 h 474"/>
            </a:gdLst>
            <a:ahLst/>
            <a:cxnLst>
              <a:cxn ang="0">
                <a:pos x="T0" y="T1"/>
              </a:cxn>
              <a:cxn ang="0">
                <a:pos x="T2" y="T3"/>
              </a:cxn>
              <a:cxn ang="0">
                <a:pos x="T4" y="T5"/>
              </a:cxn>
              <a:cxn ang="0">
                <a:pos x="T6" y="T7"/>
              </a:cxn>
            </a:cxnLst>
            <a:rect l="0" t="0" r="r" b="b"/>
            <a:pathLst>
              <a:path w="555" h="474">
                <a:moveTo>
                  <a:pt x="277" y="0"/>
                </a:moveTo>
                <a:lnTo>
                  <a:pt x="555" y="474"/>
                </a:lnTo>
                <a:lnTo>
                  <a:pt x="0" y="474"/>
                </a:lnTo>
                <a:lnTo>
                  <a:pt x="277"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62" name="Freeform 62"/>
          <p:cNvSpPr>
            <a:spLocks/>
          </p:cNvSpPr>
          <p:nvPr/>
        </p:nvSpPr>
        <p:spPr bwMode="auto">
          <a:xfrm>
            <a:off x="3153987" y="830124"/>
            <a:ext cx="1244111" cy="1066338"/>
          </a:xfrm>
          <a:custGeom>
            <a:avLst/>
            <a:gdLst>
              <a:gd name="T0" fmla="*/ 278 w 555"/>
              <a:gd name="T1" fmla="*/ 0 h 474"/>
              <a:gd name="T2" fmla="*/ 555 w 555"/>
              <a:gd name="T3" fmla="*/ 474 h 474"/>
              <a:gd name="T4" fmla="*/ 0 w 555"/>
              <a:gd name="T5" fmla="*/ 474 h 474"/>
              <a:gd name="T6" fmla="*/ 278 w 555"/>
              <a:gd name="T7" fmla="*/ 0 h 474"/>
            </a:gdLst>
            <a:ahLst/>
            <a:cxnLst>
              <a:cxn ang="0">
                <a:pos x="T0" y="T1"/>
              </a:cxn>
              <a:cxn ang="0">
                <a:pos x="T2" y="T3"/>
              </a:cxn>
              <a:cxn ang="0">
                <a:pos x="T4" y="T5"/>
              </a:cxn>
              <a:cxn ang="0">
                <a:pos x="T6" y="T7"/>
              </a:cxn>
            </a:cxnLst>
            <a:rect l="0" t="0" r="r" b="b"/>
            <a:pathLst>
              <a:path w="555" h="474">
                <a:moveTo>
                  <a:pt x="278" y="0"/>
                </a:moveTo>
                <a:lnTo>
                  <a:pt x="555" y="474"/>
                </a:lnTo>
                <a:lnTo>
                  <a:pt x="0" y="474"/>
                </a:lnTo>
                <a:lnTo>
                  <a:pt x="278"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63" name="Freeform 63"/>
          <p:cNvSpPr>
            <a:spLocks/>
          </p:cNvSpPr>
          <p:nvPr/>
        </p:nvSpPr>
        <p:spPr bwMode="auto">
          <a:xfrm>
            <a:off x="3777163" y="830124"/>
            <a:ext cx="1244111" cy="1066338"/>
          </a:xfrm>
          <a:custGeom>
            <a:avLst/>
            <a:gdLst>
              <a:gd name="T0" fmla="*/ 0 w 555"/>
              <a:gd name="T1" fmla="*/ 0 h 474"/>
              <a:gd name="T2" fmla="*/ 555 w 555"/>
              <a:gd name="T3" fmla="*/ 0 h 474"/>
              <a:gd name="T4" fmla="*/ 277 w 555"/>
              <a:gd name="T5" fmla="*/ 474 h 474"/>
              <a:gd name="T6" fmla="*/ 0 w 555"/>
              <a:gd name="T7" fmla="*/ 0 h 474"/>
            </a:gdLst>
            <a:ahLst/>
            <a:cxnLst>
              <a:cxn ang="0">
                <a:pos x="T0" y="T1"/>
              </a:cxn>
              <a:cxn ang="0">
                <a:pos x="T2" y="T3"/>
              </a:cxn>
              <a:cxn ang="0">
                <a:pos x="T4" y="T5"/>
              </a:cxn>
              <a:cxn ang="0">
                <a:pos x="T6" y="T7"/>
              </a:cxn>
            </a:cxnLst>
            <a:rect l="0" t="0" r="r" b="b"/>
            <a:pathLst>
              <a:path w="555" h="474">
                <a:moveTo>
                  <a:pt x="0" y="0"/>
                </a:moveTo>
                <a:lnTo>
                  <a:pt x="555" y="0"/>
                </a:lnTo>
                <a:lnTo>
                  <a:pt x="277" y="474"/>
                </a:lnTo>
                <a:lnTo>
                  <a:pt x="0" y="0"/>
                </a:lnTo>
                <a:close/>
              </a:path>
            </a:pathLst>
          </a:custGeom>
          <a:solidFill>
            <a:srgbClr val="46B3CD"/>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64" name="Freeform 64"/>
          <p:cNvSpPr>
            <a:spLocks/>
          </p:cNvSpPr>
          <p:nvPr/>
        </p:nvSpPr>
        <p:spPr bwMode="auto">
          <a:xfrm>
            <a:off x="4094687" y="815666"/>
            <a:ext cx="1867287" cy="1600467"/>
          </a:xfrm>
          <a:custGeom>
            <a:avLst/>
            <a:gdLst>
              <a:gd name="T0" fmla="*/ 278 w 555"/>
              <a:gd name="T1" fmla="*/ 0 h 474"/>
              <a:gd name="T2" fmla="*/ 555 w 555"/>
              <a:gd name="T3" fmla="*/ 474 h 474"/>
              <a:gd name="T4" fmla="*/ 0 w 555"/>
              <a:gd name="T5" fmla="*/ 474 h 474"/>
              <a:gd name="T6" fmla="*/ 278 w 555"/>
              <a:gd name="T7" fmla="*/ 0 h 474"/>
            </a:gdLst>
            <a:ahLst/>
            <a:cxnLst>
              <a:cxn ang="0">
                <a:pos x="T0" y="T1"/>
              </a:cxn>
              <a:cxn ang="0">
                <a:pos x="T2" y="T3"/>
              </a:cxn>
              <a:cxn ang="0">
                <a:pos x="T4" y="T5"/>
              </a:cxn>
              <a:cxn ang="0">
                <a:pos x="T6" y="T7"/>
              </a:cxn>
            </a:cxnLst>
            <a:rect l="0" t="0" r="r" b="b"/>
            <a:pathLst>
              <a:path w="555" h="474">
                <a:moveTo>
                  <a:pt x="278" y="0"/>
                </a:moveTo>
                <a:lnTo>
                  <a:pt x="555" y="474"/>
                </a:lnTo>
                <a:lnTo>
                  <a:pt x="0" y="474"/>
                </a:lnTo>
                <a:lnTo>
                  <a:pt x="278" y="0"/>
                </a:lnTo>
                <a:close/>
              </a:path>
            </a:pathLst>
          </a:custGeom>
          <a:blipFill dpi="0" rotWithShape="1">
            <a:blip r:embed="rId5" cstate="print">
              <a:grayscl/>
              <a:extLst>
                <a:ext uri="{28A0092B-C50C-407E-A947-70E740481C1C}">
                  <a14:useLocalDpi xmlns="" xmlns:a14="http://schemas.microsoft.com/office/drawing/2010/main" val="0"/>
                </a:ext>
              </a:extLst>
            </a:blip>
            <a:srcRect/>
            <a:stretch>
              <a:fillRect/>
            </a:stretch>
          </a:blip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65" name="Freeform 65"/>
          <p:cNvSpPr>
            <a:spLocks/>
          </p:cNvSpPr>
          <p:nvPr/>
        </p:nvSpPr>
        <p:spPr bwMode="auto">
          <a:xfrm>
            <a:off x="6265383" y="830124"/>
            <a:ext cx="1244111" cy="1066338"/>
          </a:xfrm>
          <a:custGeom>
            <a:avLst/>
            <a:gdLst>
              <a:gd name="T0" fmla="*/ 0 w 555"/>
              <a:gd name="T1" fmla="*/ 0 h 474"/>
              <a:gd name="T2" fmla="*/ 555 w 555"/>
              <a:gd name="T3" fmla="*/ 0 h 474"/>
              <a:gd name="T4" fmla="*/ 278 w 555"/>
              <a:gd name="T5" fmla="*/ 474 h 474"/>
              <a:gd name="T6" fmla="*/ 0 w 555"/>
              <a:gd name="T7" fmla="*/ 0 h 474"/>
            </a:gdLst>
            <a:ahLst/>
            <a:cxnLst>
              <a:cxn ang="0">
                <a:pos x="T0" y="T1"/>
              </a:cxn>
              <a:cxn ang="0">
                <a:pos x="T2" y="T3"/>
              </a:cxn>
              <a:cxn ang="0">
                <a:pos x="T4" y="T5"/>
              </a:cxn>
              <a:cxn ang="0">
                <a:pos x="T6" y="T7"/>
              </a:cxn>
            </a:cxnLst>
            <a:rect l="0" t="0" r="r" b="b"/>
            <a:pathLst>
              <a:path w="555" h="474">
                <a:moveTo>
                  <a:pt x="0" y="0"/>
                </a:moveTo>
                <a:lnTo>
                  <a:pt x="555" y="0"/>
                </a:lnTo>
                <a:lnTo>
                  <a:pt x="278" y="474"/>
                </a:lnTo>
                <a:lnTo>
                  <a:pt x="0"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67" name="Freeform 67"/>
          <p:cNvSpPr>
            <a:spLocks/>
          </p:cNvSpPr>
          <p:nvPr/>
        </p:nvSpPr>
        <p:spPr bwMode="auto">
          <a:xfrm>
            <a:off x="1650502" y="4112778"/>
            <a:ext cx="2393262" cy="2051285"/>
          </a:xfrm>
          <a:custGeom>
            <a:avLst/>
            <a:gdLst>
              <a:gd name="T0" fmla="*/ 277 w 555"/>
              <a:gd name="T1" fmla="*/ 0 h 474"/>
              <a:gd name="T2" fmla="*/ 555 w 555"/>
              <a:gd name="T3" fmla="*/ 474 h 474"/>
              <a:gd name="T4" fmla="*/ 0 w 555"/>
              <a:gd name="T5" fmla="*/ 474 h 474"/>
              <a:gd name="T6" fmla="*/ 277 w 555"/>
              <a:gd name="T7" fmla="*/ 0 h 474"/>
            </a:gdLst>
            <a:ahLst/>
            <a:cxnLst>
              <a:cxn ang="0">
                <a:pos x="T0" y="T1"/>
              </a:cxn>
              <a:cxn ang="0">
                <a:pos x="T2" y="T3"/>
              </a:cxn>
              <a:cxn ang="0">
                <a:pos x="T4" y="T5"/>
              </a:cxn>
              <a:cxn ang="0">
                <a:pos x="T6" y="T7"/>
              </a:cxn>
            </a:cxnLst>
            <a:rect l="0" t="0" r="r" b="b"/>
            <a:pathLst>
              <a:path w="555" h="474">
                <a:moveTo>
                  <a:pt x="277" y="0"/>
                </a:moveTo>
                <a:lnTo>
                  <a:pt x="555" y="474"/>
                </a:lnTo>
                <a:lnTo>
                  <a:pt x="0" y="474"/>
                </a:lnTo>
                <a:lnTo>
                  <a:pt x="277" y="0"/>
                </a:lnTo>
                <a:close/>
              </a:path>
            </a:pathLst>
          </a:custGeom>
          <a:blipFill dpi="0" rotWithShape="1">
            <a:blip r:embed="rId6" cstate="print">
              <a:grayscl/>
              <a:extLst>
                <a:ext uri="{28A0092B-C50C-407E-A947-70E740481C1C}">
                  <a14:useLocalDpi xmlns="" xmlns:a14="http://schemas.microsoft.com/office/drawing/2010/main" val="0"/>
                </a:ext>
              </a:extLst>
            </a:blip>
            <a:srcRect/>
            <a:stretch>
              <a:fillRect/>
            </a:stretch>
          </a:blip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68" name="Freeform 68"/>
          <p:cNvSpPr>
            <a:spLocks/>
          </p:cNvSpPr>
          <p:nvPr/>
        </p:nvSpPr>
        <p:spPr bwMode="auto">
          <a:xfrm>
            <a:off x="1286700" y="6164063"/>
            <a:ext cx="1244111" cy="1068588"/>
          </a:xfrm>
          <a:custGeom>
            <a:avLst/>
            <a:gdLst>
              <a:gd name="T0" fmla="*/ 278 w 555"/>
              <a:gd name="T1" fmla="*/ 0 h 475"/>
              <a:gd name="T2" fmla="*/ 555 w 555"/>
              <a:gd name="T3" fmla="*/ 475 h 475"/>
              <a:gd name="T4" fmla="*/ 0 w 555"/>
              <a:gd name="T5" fmla="*/ 475 h 475"/>
              <a:gd name="T6" fmla="*/ 278 w 555"/>
              <a:gd name="T7" fmla="*/ 0 h 475"/>
            </a:gdLst>
            <a:ahLst/>
            <a:cxnLst>
              <a:cxn ang="0">
                <a:pos x="T0" y="T1"/>
              </a:cxn>
              <a:cxn ang="0">
                <a:pos x="T2" y="T3"/>
              </a:cxn>
              <a:cxn ang="0">
                <a:pos x="T4" y="T5"/>
              </a:cxn>
              <a:cxn ang="0">
                <a:pos x="T6" y="T7"/>
              </a:cxn>
            </a:cxnLst>
            <a:rect l="0" t="0" r="r" b="b"/>
            <a:pathLst>
              <a:path w="555" h="475">
                <a:moveTo>
                  <a:pt x="278" y="0"/>
                </a:moveTo>
                <a:lnTo>
                  <a:pt x="555" y="475"/>
                </a:lnTo>
                <a:lnTo>
                  <a:pt x="0" y="475"/>
                </a:lnTo>
                <a:lnTo>
                  <a:pt x="278"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69" name="Freeform 69"/>
          <p:cNvSpPr>
            <a:spLocks/>
          </p:cNvSpPr>
          <p:nvPr/>
        </p:nvSpPr>
        <p:spPr bwMode="auto">
          <a:xfrm>
            <a:off x="5642207" y="6164063"/>
            <a:ext cx="1246352" cy="1068588"/>
          </a:xfrm>
          <a:custGeom>
            <a:avLst/>
            <a:gdLst>
              <a:gd name="T0" fmla="*/ 0 w 556"/>
              <a:gd name="T1" fmla="*/ 0 h 475"/>
              <a:gd name="T2" fmla="*/ 556 w 556"/>
              <a:gd name="T3" fmla="*/ 0 h 475"/>
              <a:gd name="T4" fmla="*/ 278 w 556"/>
              <a:gd name="T5" fmla="*/ 475 h 475"/>
              <a:gd name="T6" fmla="*/ 0 w 556"/>
              <a:gd name="T7" fmla="*/ 0 h 475"/>
            </a:gdLst>
            <a:ahLst/>
            <a:cxnLst>
              <a:cxn ang="0">
                <a:pos x="T0" y="T1"/>
              </a:cxn>
              <a:cxn ang="0">
                <a:pos x="T2" y="T3"/>
              </a:cxn>
              <a:cxn ang="0">
                <a:pos x="T4" y="T5"/>
              </a:cxn>
              <a:cxn ang="0">
                <a:pos x="T6" y="T7"/>
              </a:cxn>
            </a:cxnLst>
            <a:rect l="0" t="0" r="r" b="b"/>
            <a:pathLst>
              <a:path w="556" h="475">
                <a:moveTo>
                  <a:pt x="0" y="0"/>
                </a:moveTo>
                <a:lnTo>
                  <a:pt x="556" y="0"/>
                </a:lnTo>
                <a:lnTo>
                  <a:pt x="278" y="475"/>
                </a:lnTo>
                <a:lnTo>
                  <a:pt x="0"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0" name="Freeform 70"/>
          <p:cNvSpPr>
            <a:spLocks/>
          </p:cNvSpPr>
          <p:nvPr/>
        </p:nvSpPr>
        <p:spPr bwMode="auto">
          <a:xfrm>
            <a:off x="364817" y="1"/>
            <a:ext cx="970631" cy="830124"/>
          </a:xfrm>
          <a:custGeom>
            <a:avLst/>
            <a:gdLst>
              <a:gd name="T0" fmla="*/ 0 w 433"/>
              <a:gd name="T1" fmla="*/ 0 h 369"/>
              <a:gd name="T2" fmla="*/ 433 w 433"/>
              <a:gd name="T3" fmla="*/ 0 h 369"/>
              <a:gd name="T4" fmla="*/ 216 w 433"/>
              <a:gd name="T5" fmla="*/ 369 h 369"/>
              <a:gd name="T6" fmla="*/ 0 w 433"/>
              <a:gd name="T7" fmla="*/ 0 h 369"/>
            </a:gdLst>
            <a:ahLst/>
            <a:cxnLst>
              <a:cxn ang="0">
                <a:pos x="T0" y="T1"/>
              </a:cxn>
              <a:cxn ang="0">
                <a:pos x="T2" y="T3"/>
              </a:cxn>
              <a:cxn ang="0">
                <a:pos x="T4" y="T5"/>
              </a:cxn>
              <a:cxn ang="0">
                <a:pos x="T6" y="T7"/>
              </a:cxn>
            </a:cxnLst>
            <a:rect l="0" t="0" r="r" b="b"/>
            <a:pathLst>
              <a:path w="433" h="369">
                <a:moveTo>
                  <a:pt x="0" y="0"/>
                </a:moveTo>
                <a:lnTo>
                  <a:pt x="433" y="0"/>
                </a:lnTo>
                <a:lnTo>
                  <a:pt x="216" y="369"/>
                </a:lnTo>
                <a:lnTo>
                  <a:pt x="0" y="0"/>
                </a:lnTo>
                <a:close/>
              </a:path>
            </a:pathLst>
          </a:custGeom>
          <a:solidFill>
            <a:srgbClr val="78D5EF"/>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1" name="Freeform 71"/>
          <p:cNvSpPr>
            <a:spLocks/>
          </p:cNvSpPr>
          <p:nvPr/>
        </p:nvSpPr>
        <p:spPr bwMode="auto">
          <a:xfrm>
            <a:off x="4534837" y="1"/>
            <a:ext cx="968388" cy="830124"/>
          </a:xfrm>
          <a:custGeom>
            <a:avLst/>
            <a:gdLst>
              <a:gd name="T0" fmla="*/ 0 w 432"/>
              <a:gd name="T1" fmla="*/ 0 h 369"/>
              <a:gd name="T2" fmla="*/ 432 w 432"/>
              <a:gd name="T3" fmla="*/ 0 h 369"/>
              <a:gd name="T4" fmla="*/ 217 w 432"/>
              <a:gd name="T5" fmla="*/ 369 h 369"/>
              <a:gd name="T6" fmla="*/ 0 w 432"/>
              <a:gd name="T7" fmla="*/ 0 h 369"/>
            </a:gdLst>
            <a:ahLst/>
            <a:cxnLst>
              <a:cxn ang="0">
                <a:pos x="T0" y="T1"/>
              </a:cxn>
              <a:cxn ang="0">
                <a:pos x="T2" y="T3"/>
              </a:cxn>
              <a:cxn ang="0">
                <a:pos x="T4" y="T5"/>
              </a:cxn>
              <a:cxn ang="0">
                <a:pos x="T6" y="T7"/>
              </a:cxn>
            </a:cxnLst>
            <a:rect l="0" t="0" r="r" b="b"/>
            <a:pathLst>
              <a:path w="432" h="369">
                <a:moveTo>
                  <a:pt x="0" y="0"/>
                </a:moveTo>
                <a:lnTo>
                  <a:pt x="432" y="0"/>
                </a:lnTo>
                <a:lnTo>
                  <a:pt x="217" y="369"/>
                </a:lnTo>
                <a:lnTo>
                  <a:pt x="0" y="0"/>
                </a:lnTo>
                <a:close/>
              </a:path>
            </a:pathLst>
          </a:custGeom>
          <a:solidFill>
            <a:srgbClr val="D6F9F9"/>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2" name="Freeform 72"/>
          <p:cNvSpPr>
            <a:spLocks/>
          </p:cNvSpPr>
          <p:nvPr/>
        </p:nvSpPr>
        <p:spPr bwMode="auto">
          <a:xfrm>
            <a:off x="5781189" y="1"/>
            <a:ext cx="966147" cy="830124"/>
          </a:xfrm>
          <a:custGeom>
            <a:avLst/>
            <a:gdLst>
              <a:gd name="T0" fmla="*/ 0 w 431"/>
              <a:gd name="T1" fmla="*/ 0 h 369"/>
              <a:gd name="T2" fmla="*/ 431 w 431"/>
              <a:gd name="T3" fmla="*/ 0 h 369"/>
              <a:gd name="T4" fmla="*/ 216 w 431"/>
              <a:gd name="T5" fmla="*/ 369 h 369"/>
              <a:gd name="T6" fmla="*/ 0 w 431"/>
              <a:gd name="T7" fmla="*/ 0 h 369"/>
            </a:gdLst>
            <a:ahLst/>
            <a:cxnLst>
              <a:cxn ang="0">
                <a:pos x="T0" y="T1"/>
              </a:cxn>
              <a:cxn ang="0">
                <a:pos x="T2" y="T3"/>
              </a:cxn>
              <a:cxn ang="0">
                <a:pos x="T4" y="T5"/>
              </a:cxn>
              <a:cxn ang="0">
                <a:pos x="T6" y="T7"/>
              </a:cxn>
            </a:cxnLst>
            <a:rect l="0" t="0" r="r" b="b"/>
            <a:pathLst>
              <a:path w="431" h="369">
                <a:moveTo>
                  <a:pt x="0" y="0"/>
                </a:moveTo>
                <a:lnTo>
                  <a:pt x="431" y="0"/>
                </a:lnTo>
                <a:lnTo>
                  <a:pt x="216" y="369"/>
                </a:lnTo>
                <a:lnTo>
                  <a:pt x="0" y="0"/>
                </a:lnTo>
                <a:close/>
              </a:path>
            </a:pathLst>
          </a:custGeom>
          <a:solidFill>
            <a:srgbClr val="D6F9F9"/>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3" name="Freeform 73"/>
          <p:cNvSpPr>
            <a:spLocks/>
          </p:cNvSpPr>
          <p:nvPr/>
        </p:nvSpPr>
        <p:spPr bwMode="auto">
          <a:xfrm>
            <a:off x="6265383" y="1"/>
            <a:ext cx="1244111" cy="830124"/>
          </a:xfrm>
          <a:custGeom>
            <a:avLst/>
            <a:gdLst>
              <a:gd name="T0" fmla="*/ 215 w 555"/>
              <a:gd name="T1" fmla="*/ 0 h 369"/>
              <a:gd name="T2" fmla="*/ 339 w 555"/>
              <a:gd name="T3" fmla="*/ 0 h 369"/>
              <a:gd name="T4" fmla="*/ 555 w 555"/>
              <a:gd name="T5" fmla="*/ 369 h 369"/>
              <a:gd name="T6" fmla="*/ 0 w 555"/>
              <a:gd name="T7" fmla="*/ 369 h 369"/>
              <a:gd name="T8" fmla="*/ 215 w 555"/>
              <a:gd name="T9" fmla="*/ 0 h 369"/>
            </a:gdLst>
            <a:ahLst/>
            <a:cxnLst>
              <a:cxn ang="0">
                <a:pos x="T0" y="T1"/>
              </a:cxn>
              <a:cxn ang="0">
                <a:pos x="T2" y="T3"/>
              </a:cxn>
              <a:cxn ang="0">
                <a:pos x="T4" y="T5"/>
              </a:cxn>
              <a:cxn ang="0">
                <a:pos x="T6" y="T7"/>
              </a:cxn>
              <a:cxn ang="0">
                <a:pos x="T8" y="T9"/>
              </a:cxn>
            </a:cxnLst>
            <a:rect l="0" t="0" r="r" b="b"/>
            <a:pathLst>
              <a:path w="555" h="369">
                <a:moveTo>
                  <a:pt x="215" y="0"/>
                </a:moveTo>
                <a:lnTo>
                  <a:pt x="339" y="0"/>
                </a:lnTo>
                <a:lnTo>
                  <a:pt x="555" y="369"/>
                </a:lnTo>
                <a:lnTo>
                  <a:pt x="0" y="369"/>
                </a:lnTo>
                <a:lnTo>
                  <a:pt x="215" y="0"/>
                </a:lnTo>
                <a:close/>
              </a:path>
            </a:pathLst>
          </a:custGeom>
          <a:solidFill>
            <a:srgbClr val="D6F9F9"/>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84" name="任意多边形 83"/>
          <p:cNvSpPr>
            <a:spLocks/>
          </p:cNvSpPr>
          <p:nvPr/>
        </p:nvSpPr>
        <p:spPr bwMode="auto">
          <a:xfrm>
            <a:off x="966146" y="2114276"/>
            <a:ext cx="3663173" cy="3143530"/>
          </a:xfrm>
          <a:custGeom>
            <a:avLst/>
            <a:gdLst>
              <a:gd name="connsiteX0" fmla="*/ 0 w 2490463"/>
              <a:gd name="connsiteY0" fmla="*/ 1068588 h 2137176"/>
              <a:gd name="connsiteX1" fmla="*/ 1244111 w 2490463"/>
              <a:gd name="connsiteY1" fmla="*/ 1068588 h 2137176"/>
              <a:gd name="connsiteX2" fmla="*/ 623176 w 2490463"/>
              <a:gd name="connsiteY2" fmla="*/ 2137176 h 2137176"/>
              <a:gd name="connsiteX3" fmla="*/ 1867287 w 2490463"/>
              <a:gd name="connsiteY3" fmla="*/ 0 h 2137176"/>
              <a:gd name="connsiteX4" fmla="*/ 2490463 w 2490463"/>
              <a:gd name="connsiteY4" fmla="*/ 1068588 h 2137176"/>
              <a:gd name="connsiteX5" fmla="*/ 1244111 w 2490463"/>
              <a:gd name="connsiteY5" fmla="*/ 1068588 h 213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0463" h="2137176">
                <a:moveTo>
                  <a:pt x="0" y="1068588"/>
                </a:moveTo>
                <a:lnTo>
                  <a:pt x="1244111" y="1068588"/>
                </a:lnTo>
                <a:lnTo>
                  <a:pt x="623176" y="2137176"/>
                </a:lnTo>
                <a:close/>
                <a:moveTo>
                  <a:pt x="1867287" y="0"/>
                </a:moveTo>
                <a:lnTo>
                  <a:pt x="2490463" y="1068588"/>
                </a:lnTo>
                <a:lnTo>
                  <a:pt x="1244111" y="1068588"/>
                </a:lnTo>
                <a:close/>
              </a:path>
            </a:pathLst>
          </a:custGeom>
          <a:blipFill dpi="0" rotWithShape="1">
            <a:blip r:embed="rId7" cstate="print">
              <a:grayscl/>
              <a:extLst>
                <a:ext uri="{28A0092B-C50C-407E-A947-70E740481C1C}">
                  <a14:useLocalDpi xmlns="" xmlns:a14="http://schemas.microsoft.com/office/drawing/2010/main" val="0"/>
                </a:ext>
              </a:extLst>
            </a:blip>
            <a:srcRect/>
            <a:stretch>
              <a:fillRect/>
            </a:stretch>
          </a:blipFill>
          <a:ln w="0">
            <a:noFill/>
            <a:prstDash val="solid"/>
            <a:round/>
            <a:headEnd/>
            <a:tailEnd/>
          </a:ln>
        </p:spPr>
        <p:txBody>
          <a:bodyPr vert="horz" wrap="square" lIns="128580" tIns="64290" rIns="128580" bIns="64290" numCol="1" anchor="t" anchorCtr="0" compatLnSpc="1">
            <a:prstTxWarp prst="textNoShape">
              <a:avLst/>
            </a:prstTxWarp>
            <a:noAutofit/>
          </a:bodyPr>
          <a:lstStyle/>
          <a:p>
            <a:endParaRPr lang="zh-CN" altLang="en-US"/>
          </a:p>
        </p:txBody>
      </p:sp>
      <p:sp>
        <p:nvSpPr>
          <p:cNvPr id="75" name="Freeform 75"/>
          <p:cNvSpPr>
            <a:spLocks/>
          </p:cNvSpPr>
          <p:nvPr/>
        </p:nvSpPr>
        <p:spPr bwMode="auto">
          <a:xfrm>
            <a:off x="3153987" y="5097725"/>
            <a:ext cx="1244111" cy="1066338"/>
          </a:xfrm>
          <a:custGeom>
            <a:avLst/>
            <a:gdLst>
              <a:gd name="T0" fmla="*/ 278 w 555"/>
              <a:gd name="T1" fmla="*/ 0 h 474"/>
              <a:gd name="T2" fmla="*/ 555 w 555"/>
              <a:gd name="T3" fmla="*/ 474 h 474"/>
              <a:gd name="T4" fmla="*/ 0 w 555"/>
              <a:gd name="T5" fmla="*/ 474 h 474"/>
              <a:gd name="T6" fmla="*/ 278 w 555"/>
              <a:gd name="T7" fmla="*/ 0 h 474"/>
            </a:gdLst>
            <a:ahLst/>
            <a:cxnLst>
              <a:cxn ang="0">
                <a:pos x="T0" y="T1"/>
              </a:cxn>
              <a:cxn ang="0">
                <a:pos x="T2" y="T3"/>
              </a:cxn>
              <a:cxn ang="0">
                <a:pos x="T4" y="T5"/>
              </a:cxn>
              <a:cxn ang="0">
                <a:pos x="T6" y="T7"/>
              </a:cxn>
            </a:cxnLst>
            <a:rect l="0" t="0" r="r" b="b"/>
            <a:pathLst>
              <a:path w="555" h="474">
                <a:moveTo>
                  <a:pt x="278" y="0"/>
                </a:moveTo>
                <a:lnTo>
                  <a:pt x="555" y="474"/>
                </a:lnTo>
                <a:lnTo>
                  <a:pt x="0" y="474"/>
                </a:lnTo>
                <a:lnTo>
                  <a:pt x="278" y="0"/>
                </a:lnTo>
                <a:close/>
              </a:path>
            </a:pathLst>
          </a:custGeom>
          <a:solidFill>
            <a:srgbClr val="78D5EF"/>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6" name="Freeform 76"/>
          <p:cNvSpPr>
            <a:spLocks/>
          </p:cNvSpPr>
          <p:nvPr/>
        </p:nvSpPr>
        <p:spPr bwMode="auto">
          <a:xfrm>
            <a:off x="665767" y="6164063"/>
            <a:ext cx="1244111" cy="1068588"/>
          </a:xfrm>
          <a:custGeom>
            <a:avLst/>
            <a:gdLst>
              <a:gd name="T0" fmla="*/ 0 w 555"/>
              <a:gd name="T1" fmla="*/ 0 h 475"/>
              <a:gd name="T2" fmla="*/ 555 w 555"/>
              <a:gd name="T3" fmla="*/ 0 h 475"/>
              <a:gd name="T4" fmla="*/ 277 w 555"/>
              <a:gd name="T5" fmla="*/ 475 h 475"/>
              <a:gd name="T6" fmla="*/ 0 w 555"/>
              <a:gd name="T7" fmla="*/ 0 h 475"/>
            </a:gdLst>
            <a:ahLst/>
            <a:cxnLst>
              <a:cxn ang="0">
                <a:pos x="T0" y="T1"/>
              </a:cxn>
              <a:cxn ang="0">
                <a:pos x="T2" y="T3"/>
              </a:cxn>
              <a:cxn ang="0">
                <a:pos x="T4" y="T5"/>
              </a:cxn>
              <a:cxn ang="0">
                <a:pos x="T6" y="T7"/>
              </a:cxn>
            </a:cxnLst>
            <a:rect l="0" t="0" r="r" b="b"/>
            <a:pathLst>
              <a:path w="555" h="475">
                <a:moveTo>
                  <a:pt x="0" y="0"/>
                </a:moveTo>
                <a:lnTo>
                  <a:pt x="555" y="0"/>
                </a:lnTo>
                <a:lnTo>
                  <a:pt x="277" y="475"/>
                </a:lnTo>
                <a:lnTo>
                  <a:pt x="0" y="0"/>
                </a:lnTo>
                <a:close/>
              </a:path>
            </a:pathLst>
          </a:custGeom>
          <a:solidFill>
            <a:srgbClr val="D6F9F9"/>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7" name="Freeform 77"/>
          <p:cNvSpPr>
            <a:spLocks/>
          </p:cNvSpPr>
          <p:nvPr/>
        </p:nvSpPr>
        <p:spPr bwMode="auto">
          <a:xfrm>
            <a:off x="3153987" y="6164063"/>
            <a:ext cx="1244111" cy="1068588"/>
          </a:xfrm>
          <a:custGeom>
            <a:avLst/>
            <a:gdLst>
              <a:gd name="T0" fmla="*/ 0 w 555"/>
              <a:gd name="T1" fmla="*/ 0 h 475"/>
              <a:gd name="T2" fmla="*/ 555 w 555"/>
              <a:gd name="T3" fmla="*/ 0 h 475"/>
              <a:gd name="T4" fmla="*/ 278 w 555"/>
              <a:gd name="T5" fmla="*/ 475 h 475"/>
              <a:gd name="T6" fmla="*/ 0 w 555"/>
              <a:gd name="T7" fmla="*/ 0 h 475"/>
            </a:gdLst>
            <a:ahLst/>
            <a:cxnLst>
              <a:cxn ang="0">
                <a:pos x="T0" y="T1"/>
              </a:cxn>
              <a:cxn ang="0">
                <a:pos x="T2" y="T3"/>
              </a:cxn>
              <a:cxn ang="0">
                <a:pos x="T4" y="T5"/>
              </a:cxn>
              <a:cxn ang="0">
                <a:pos x="T6" y="T7"/>
              </a:cxn>
            </a:cxnLst>
            <a:rect l="0" t="0" r="r" b="b"/>
            <a:pathLst>
              <a:path w="555" h="475">
                <a:moveTo>
                  <a:pt x="0" y="0"/>
                </a:moveTo>
                <a:lnTo>
                  <a:pt x="555" y="0"/>
                </a:lnTo>
                <a:lnTo>
                  <a:pt x="278" y="475"/>
                </a:lnTo>
                <a:lnTo>
                  <a:pt x="0" y="0"/>
                </a:lnTo>
                <a:close/>
              </a:path>
            </a:pathLst>
          </a:custGeom>
          <a:solidFill>
            <a:srgbClr val="78D5EF"/>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8" name="Freeform 78"/>
          <p:cNvSpPr>
            <a:spLocks/>
          </p:cNvSpPr>
          <p:nvPr/>
        </p:nvSpPr>
        <p:spPr bwMode="auto">
          <a:xfrm>
            <a:off x="5021272" y="6164063"/>
            <a:ext cx="1244111" cy="1068588"/>
          </a:xfrm>
          <a:custGeom>
            <a:avLst/>
            <a:gdLst>
              <a:gd name="T0" fmla="*/ 277 w 555"/>
              <a:gd name="T1" fmla="*/ 0 h 475"/>
              <a:gd name="T2" fmla="*/ 555 w 555"/>
              <a:gd name="T3" fmla="*/ 475 h 475"/>
              <a:gd name="T4" fmla="*/ 0 w 555"/>
              <a:gd name="T5" fmla="*/ 475 h 475"/>
              <a:gd name="T6" fmla="*/ 277 w 555"/>
              <a:gd name="T7" fmla="*/ 0 h 475"/>
            </a:gdLst>
            <a:ahLst/>
            <a:cxnLst>
              <a:cxn ang="0">
                <a:pos x="T0" y="T1"/>
              </a:cxn>
              <a:cxn ang="0">
                <a:pos x="T2" y="T3"/>
              </a:cxn>
              <a:cxn ang="0">
                <a:pos x="T4" y="T5"/>
              </a:cxn>
              <a:cxn ang="0">
                <a:pos x="T6" y="T7"/>
              </a:cxn>
            </a:cxnLst>
            <a:rect l="0" t="0" r="r" b="b"/>
            <a:pathLst>
              <a:path w="555" h="475">
                <a:moveTo>
                  <a:pt x="277" y="0"/>
                </a:moveTo>
                <a:lnTo>
                  <a:pt x="555" y="475"/>
                </a:lnTo>
                <a:lnTo>
                  <a:pt x="0" y="475"/>
                </a:lnTo>
                <a:lnTo>
                  <a:pt x="277" y="0"/>
                </a:lnTo>
                <a:close/>
              </a:path>
            </a:pathLst>
          </a:custGeom>
          <a:solidFill>
            <a:srgbClr val="78D5EF"/>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80" name="矩形 259"/>
          <p:cNvSpPr>
            <a:spLocks noChangeArrowheads="1"/>
          </p:cNvSpPr>
          <p:nvPr/>
        </p:nvSpPr>
        <p:spPr bwMode="auto">
          <a:xfrm>
            <a:off x="6213351" y="2104157"/>
            <a:ext cx="5860909" cy="7386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4800" b="1" cap="all" dirty="0" smtClean="0">
                <a:solidFill>
                  <a:schemeClr val="tx1">
                    <a:lumMod val="75000"/>
                    <a:lumOff val="25000"/>
                  </a:schemeClr>
                </a:solidFill>
                <a:latin typeface="Arial" panose="020B0604020202020204" pitchFamily="34" charset="0"/>
                <a:cs typeface="Arial" panose="020B0604020202020204" pitchFamily="34" charset="0"/>
              </a:rPr>
              <a:t>硕士研究生开题报告</a:t>
            </a:r>
          </a:p>
        </p:txBody>
      </p:sp>
      <p:sp>
        <p:nvSpPr>
          <p:cNvPr id="81" name="矩形 259"/>
          <p:cNvSpPr>
            <a:spLocks noChangeArrowheads="1"/>
          </p:cNvSpPr>
          <p:nvPr/>
        </p:nvSpPr>
        <p:spPr bwMode="auto">
          <a:xfrm>
            <a:off x="4629175" y="3544317"/>
            <a:ext cx="4852797"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b="1" dirty="0" smtClean="0">
                <a:solidFill>
                  <a:schemeClr val="tx1">
                    <a:lumMod val="75000"/>
                    <a:lumOff val="25000"/>
                  </a:schemeClr>
                </a:solidFill>
                <a:cs typeface="Arial" panose="020B0604020202020204" pitchFamily="34" charset="0"/>
              </a:rPr>
              <a:t>论文题目：</a:t>
            </a:r>
            <a:endParaRPr lang="en-US" altLang="zh-CN" sz="2400" b="1" dirty="0">
              <a:solidFill>
                <a:schemeClr val="tx1">
                  <a:lumMod val="75000"/>
                  <a:lumOff val="25000"/>
                </a:schemeClr>
              </a:solidFill>
              <a:cs typeface="Arial" panose="020B0604020202020204" pitchFamily="34" charset="0"/>
            </a:endParaRPr>
          </a:p>
        </p:txBody>
      </p:sp>
      <p:sp>
        <p:nvSpPr>
          <p:cNvPr id="82" name="矩形 259"/>
          <p:cNvSpPr>
            <a:spLocks noChangeArrowheads="1"/>
          </p:cNvSpPr>
          <p:nvPr/>
        </p:nvSpPr>
        <p:spPr bwMode="auto">
          <a:xfrm>
            <a:off x="6429375" y="4840461"/>
            <a:ext cx="3340630" cy="10710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200" b="1" dirty="0" smtClean="0">
                <a:solidFill>
                  <a:schemeClr val="tx1">
                    <a:lumMod val="75000"/>
                    <a:lumOff val="25000"/>
                  </a:schemeClr>
                </a:solidFill>
                <a:cs typeface="Arial" panose="020B0604020202020204" pitchFamily="34" charset="0"/>
              </a:rPr>
              <a:t>姓　　名 ：江珊多</a:t>
            </a:r>
          </a:p>
          <a:p>
            <a:pPr>
              <a:buNone/>
            </a:pPr>
            <a:r>
              <a:rPr lang="zh-CN" altLang="en-US" sz="1200" b="1" dirty="0" smtClean="0">
                <a:solidFill>
                  <a:schemeClr val="tx1">
                    <a:lumMod val="75000"/>
                    <a:lumOff val="25000"/>
                  </a:schemeClr>
                </a:solidFill>
                <a:cs typeface="Arial" panose="020B0604020202020204" pitchFamily="34" charset="0"/>
              </a:rPr>
              <a:t>年　　级 ：</a:t>
            </a:r>
            <a:r>
              <a:rPr lang="en-US" altLang="zh-CN" sz="1200" b="1" dirty="0" smtClean="0">
                <a:solidFill>
                  <a:schemeClr val="tx1">
                    <a:lumMod val="75000"/>
                    <a:lumOff val="25000"/>
                  </a:schemeClr>
                </a:solidFill>
                <a:cs typeface="Arial" panose="020B0604020202020204" pitchFamily="34" charset="0"/>
              </a:rPr>
              <a:t>2016</a:t>
            </a:r>
            <a:r>
              <a:rPr lang="zh-CN" altLang="en-US" sz="1200" b="1" dirty="0" smtClean="0">
                <a:solidFill>
                  <a:schemeClr val="tx1">
                    <a:lumMod val="75000"/>
                    <a:lumOff val="25000"/>
                  </a:schemeClr>
                </a:solidFill>
                <a:cs typeface="Arial" panose="020B0604020202020204" pitchFamily="34" charset="0"/>
              </a:rPr>
              <a:t>级</a:t>
            </a:r>
          </a:p>
          <a:p>
            <a:pPr>
              <a:buNone/>
            </a:pPr>
            <a:r>
              <a:rPr lang="zh-CN" altLang="en-US" sz="1200" b="1" dirty="0" smtClean="0">
                <a:solidFill>
                  <a:schemeClr val="tx1">
                    <a:lumMod val="75000"/>
                    <a:lumOff val="25000"/>
                  </a:schemeClr>
                </a:solidFill>
                <a:cs typeface="Arial" panose="020B0604020202020204" pitchFamily="34" charset="0"/>
              </a:rPr>
              <a:t>专　　业 ：计算机技术</a:t>
            </a:r>
          </a:p>
          <a:p>
            <a:pPr>
              <a:buNone/>
            </a:pPr>
            <a:r>
              <a:rPr lang="zh-CN" altLang="en-US" sz="1200" b="1" dirty="0" smtClean="0">
                <a:solidFill>
                  <a:schemeClr val="tx1">
                    <a:lumMod val="75000"/>
                    <a:lumOff val="25000"/>
                  </a:schemeClr>
                </a:solidFill>
                <a:cs typeface="Arial" panose="020B0604020202020204" pitchFamily="34" charset="0"/>
              </a:rPr>
              <a:t>导    </a:t>
            </a:r>
            <a:r>
              <a:rPr lang="zh-CN" altLang="en-US" sz="1200" b="1" dirty="0" smtClean="0">
                <a:solidFill>
                  <a:schemeClr val="tx1">
                    <a:lumMod val="75000"/>
                    <a:lumOff val="25000"/>
                  </a:schemeClr>
                </a:solidFill>
                <a:cs typeface="Arial" panose="020B0604020202020204" pitchFamily="34" charset="0"/>
              </a:rPr>
              <a:t>   师 </a:t>
            </a:r>
            <a:r>
              <a:rPr lang="zh-CN" altLang="en-US" sz="1200" b="1" dirty="0" smtClean="0">
                <a:solidFill>
                  <a:schemeClr val="tx1">
                    <a:lumMod val="75000"/>
                    <a:lumOff val="25000"/>
                  </a:schemeClr>
                </a:solidFill>
                <a:cs typeface="Arial" panose="020B0604020202020204" pitchFamily="34" charset="0"/>
              </a:rPr>
              <a:t>：谢卫华</a:t>
            </a:r>
          </a:p>
          <a:p>
            <a:pPr>
              <a:buNone/>
            </a:pPr>
            <a:r>
              <a:rPr lang="zh-CN" altLang="en-US" sz="1200" b="1" dirty="0" smtClean="0">
                <a:solidFill>
                  <a:schemeClr val="tx1">
                    <a:lumMod val="75000"/>
                    <a:lumOff val="25000"/>
                  </a:schemeClr>
                </a:solidFill>
                <a:cs typeface="Arial" panose="020B0604020202020204" pitchFamily="34" charset="0"/>
              </a:rPr>
              <a:t>指导教师 ：谢卫华</a:t>
            </a:r>
            <a:endParaRPr lang="zh-CN" altLang="en-US" sz="1200" b="1" dirty="0">
              <a:solidFill>
                <a:schemeClr val="tx1">
                  <a:lumMod val="75000"/>
                  <a:lumOff val="25000"/>
                </a:schemeClr>
              </a:solidFill>
              <a:cs typeface="Arial" panose="020B0604020202020204" pitchFamily="34" charset="0"/>
            </a:endParaRPr>
          </a:p>
        </p:txBody>
      </p:sp>
      <p:sp>
        <p:nvSpPr>
          <p:cNvPr id="83" name="矩形 259"/>
          <p:cNvSpPr>
            <a:spLocks noChangeArrowheads="1"/>
          </p:cNvSpPr>
          <p:nvPr/>
        </p:nvSpPr>
        <p:spPr bwMode="auto">
          <a:xfrm>
            <a:off x="6357367" y="3328293"/>
            <a:ext cx="5040560" cy="98488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b="1" cap="all" dirty="0" smtClean="0">
                <a:solidFill>
                  <a:schemeClr val="tx1">
                    <a:lumMod val="75000"/>
                    <a:lumOff val="25000"/>
                  </a:schemeClr>
                </a:solidFill>
                <a:latin typeface="Impact" panose="020B0806030902050204" pitchFamily="34" charset="0"/>
                <a:cs typeface="Arial" panose="020B0604020202020204" pitchFamily="34" charset="0"/>
              </a:rPr>
              <a:t>基于渲染门户的</a:t>
            </a:r>
            <a:r>
              <a:rPr lang="en-US" altLang="zh-CN" b="1" cap="all" dirty="0" smtClean="0">
                <a:solidFill>
                  <a:schemeClr val="tx1">
                    <a:lumMod val="75000"/>
                    <a:lumOff val="25000"/>
                  </a:schemeClr>
                </a:solidFill>
                <a:latin typeface="Impact" panose="020B0806030902050204" pitchFamily="34" charset="0"/>
                <a:cs typeface="Arial" panose="020B0604020202020204" pitchFamily="34" charset="0"/>
              </a:rPr>
              <a:t>3D</a:t>
            </a:r>
            <a:r>
              <a:rPr lang="zh-CN" altLang="en-US" b="1" cap="all" dirty="0" smtClean="0">
                <a:solidFill>
                  <a:schemeClr val="tx1">
                    <a:lumMod val="75000"/>
                    <a:lumOff val="25000"/>
                  </a:schemeClr>
                </a:solidFill>
                <a:latin typeface="Impact" panose="020B0806030902050204" pitchFamily="34" charset="0"/>
                <a:cs typeface="Arial" panose="020B0604020202020204" pitchFamily="34" charset="0"/>
              </a:rPr>
              <a:t>视觉资源可视化的设计与实现</a:t>
            </a:r>
            <a:endParaRPr lang="zh-CN" altLang="en-US" b="1" cap="all" dirty="0">
              <a:solidFill>
                <a:schemeClr val="tx1">
                  <a:lumMod val="75000"/>
                  <a:lumOff val="25000"/>
                </a:schemeClr>
              </a:solidFill>
              <a:latin typeface="Impact" panose="020B0806030902050204" pitchFamily="34" charset="0"/>
              <a:cs typeface="Arial" panose="020B0604020202020204" pitchFamily="34" charset="0"/>
            </a:endParaRPr>
          </a:p>
        </p:txBody>
      </p:sp>
      <p:pic>
        <p:nvPicPr>
          <p:cNvPr id="5" name="Could This Be Love">
            <a:hlinkClick r:id="" action="ppaction://media"/>
          </p:cNvPr>
          <p:cNvPicPr>
            <a:picLocks noChangeAspect="1"/>
          </p:cNvPicPr>
          <p:nvPr>
            <a:videoFile r:link="rId1"/>
            <p:extLst>
              <p:ext uri="{DAA4B4D4-6D71-4841-9C94-3DE7FCFB9230}">
                <p14:media xmlns="" xmlns:p14="http://schemas.microsoft.com/office/powerpoint/2010/main" r:embed="rId8"/>
              </p:ext>
            </p:extLst>
          </p:nvPr>
        </p:nvPicPr>
        <p:blipFill>
          <a:blip r:embed="rId9" cstate="print"/>
          <a:stretch>
            <a:fillRect/>
          </a:stretch>
        </p:blipFill>
        <p:spPr>
          <a:xfrm>
            <a:off x="6124575" y="-1231190"/>
            <a:ext cx="609600" cy="609600"/>
          </a:xfrm>
          <a:prstGeom prst="rect">
            <a:avLst/>
          </a:prstGeom>
        </p:spPr>
      </p:pic>
    </p:spTree>
    <p:extLst>
      <p:ext uri="{BB962C8B-B14F-4D97-AF65-F5344CB8AC3E}">
        <p14:creationId xmlns="" xmlns:p14="http://schemas.microsoft.com/office/powerpoint/2010/main" val="2564152556"/>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accel="4000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accel="40000"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750" fill="hold"/>
                                        <p:tgtEl>
                                          <p:spTgt spid="4"/>
                                        </p:tgtEl>
                                        <p:attrNameLst>
                                          <p:attrName>ppt_x</p:attrName>
                                        </p:attrNameLst>
                                      </p:cBhvr>
                                      <p:tavLst>
                                        <p:tav tm="0">
                                          <p:val>
                                            <p:strVal val="0-#ppt_w/2"/>
                                          </p:val>
                                        </p:tav>
                                        <p:tav tm="100000">
                                          <p:val>
                                            <p:strVal val="#ppt_x"/>
                                          </p:val>
                                        </p:tav>
                                      </p:tavLst>
                                    </p:anim>
                                    <p:anim calcmode="lin" valueType="num">
                                      <p:cBhvr additive="base">
                                        <p:cTn id="16" dur="175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accel="40000" fill="hold" grpId="0" nodeType="withEffect">
                                  <p:stCondLst>
                                    <p:cond delay="25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1750" fill="hold"/>
                                        <p:tgtEl>
                                          <p:spTgt spid="57"/>
                                        </p:tgtEl>
                                        <p:attrNameLst>
                                          <p:attrName>ppt_x</p:attrName>
                                        </p:attrNameLst>
                                      </p:cBhvr>
                                      <p:tavLst>
                                        <p:tav tm="0">
                                          <p:val>
                                            <p:strVal val="0-#ppt_w/2"/>
                                          </p:val>
                                        </p:tav>
                                        <p:tav tm="100000">
                                          <p:val>
                                            <p:strVal val="#ppt_x"/>
                                          </p:val>
                                        </p:tav>
                                      </p:tavLst>
                                    </p:anim>
                                    <p:anim calcmode="lin" valueType="num">
                                      <p:cBhvr additive="base">
                                        <p:cTn id="20" dur="1750" fill="hold"/>
                                        <p:tgtEl>
                                          <p:spTgt spid="57"/>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stCondLst>
                                    <p:cond delay="50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1500" fill="hold"/>
                                        <p:tgtEl>
                                          <p:spTgt spid="58"/>
                                        </p:tgtEl>
                                        <p:attrNameLst>
                                          <p:attrName>ppt_x</p:attrName>
                                        </p:attrNameLst>
                                      </p:cBhvr>
                                      <p:tavLst>
                                        <p:tav tm="0">
                                          <p:val>
                                            <p:strVal val="0-#ppt_w/2"/>
                                          </p:val>
                                        </p:tav>
                                        <p:tav tm="100000">
                                          <p:val>
                                            <p:strVal val="#ppt_x"/>
                                          </p:val>
                                        </p:tav>
                                      </p:tavLst>
                                    </p:anim>
                                    <p:anim calcmode="lin" valueType="num">
                                      <p:cBhvr additive="base">
                                        <p:cTn id="24" dur="1500" fill="hold"/>
                                        <p:tgtEl>
                                          <p:spTgt spid="58"/>
                                        </p:tgtEl>
                                        <p:attrNameLst>
                                          <p:attrName>ppt_y</p:attrName>
                                        </p:attrNameLst>
                                      </p:cBhvr>
                                      <p:tavLst>
                                        <p:tav tm="0">
                                          <p:val>
                                            <p:strVal val="#ppt_y"/>
                                          </p:val>
                                        </p:tav>
                                        <p:tav tm="100000">
                                          <p:val>
                                            <p:strVal val="#ppt_y"/>
                                          </p:val>
                                        </p:tav>
                                      </p:tavLst>
                                    </p:anim>
                                  </p:childTnLst>
                                </p:cTn>
                              </p:par>
                              <p:par>
                                <p:cTn id="25" presetID="2" presetClass="entr" presetSubtype="8" accel="4000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anim calcmode="lin" valueType="num">
                                      <p:cBhvr additive="base">
                                        <p:cTn id="27" dur="1500" fill="hold"/>
                                        <p:tgtEl>
                                          <p:spTgt spid="59"/>
                                        </p:tgtEl>
                                        <p:attrNameLst>
                                          <p:attrName>ppt_x</p:attrName>
                                        </p:attrNameLst>
                                      </p:cBhvr>
                                      <p:tavLst>
                                        <p:tav tm="0">
                                          <p:val>
                                            <p:strVal val="0-#ppt_w/2"/>
                                          </p:val>
                                        </p:tav>
                                        <p:tav tm="100000">
                                          <p:val>
                                            <p:strVal val="#ppt_x"/>
                                          </p:val>
                                        </p:tav>
                                      </p:tavLst>
                                    </p:anim>
                                    <p:anim calcmode="lin" valueType="num">
                                      <p:cBhvr additive="base">
                                        <p:cTn id="28" dur="1500" fill="hold"/>
                                        <p:tgtEl>
                                          <p:spTgt spid="59"/>
                                        </p:tgtEl>
                                        <p:attrNameLst>
                                          <p:attrName>ppt_y</p:attrName>
                                        </p:attrNameLst>
                                      </p:cBhvr>
                                      <p:tavLst>
                                        <p:tav tm="0">
                                          <p:val>
                                            <p:strVal val="#ppt_y"/>
                                          </p:val>
                                        </p:tav>
                                        <p:tav tm="100000">
                                          <p:val>
                                            <p:strVal val="#ppt_y"/>
                                          </p:val>
                                        </p:tav>
                                      </p:tavLst>
                                    </p:anim>
                                  </p:childTnLst>
                                </p:cTn>
                              </p:par>
                              <p:par>
                                <p:cTn id="29" presetID="2" presetClass="entr" presetSubtype="8" accel="40000" fill="hold" grpId="0" nodeType="withEffect">
                                  <p:stCondLst>
                                    <p:cond delay="250"/>
                                  </p:stCondLst>
                                  <p:childTnLst>
                                    <p:set>
                                      <p:cBhvr>
                                        <p:cTn id="30" dur="1" fill="hold">
                                          <p:stCondLst>
                                            <p:cond delay="0"/>
                                          </p:stCondLst>
                                        </p:cTn>
                                        <p:tgtEl>
                                          <p:spTgt spid="60"/>
                                        </p:tgtEl>
                                        <p:attrNameLst>
                                          <p:attrName>style.visibility</p:attrName>
                                        </p:attrNameLst>
                                      </p:cBhvr>
                                      <p:to>
                                        <p:strVal val="visible"/>
                                      </p:to>
                                    </p:set>
                                    <p:anim calcmode="lin" valueType="num">
                                      <p:cBhvr additive="base">
                                        <p:cTn id="31" dur="1500" fill="hold"/>
                                        <p:tgtEl>
                                          <p:spTgt spid="60"/>
                                        </p:tgtEl>
                                        <p:attrNameLst>
                                          <p:attrName>ppt_x</p:attrName>
                                        </p:attrNameLst>
                                      </p:cBhvr>
                                      <p:tavLst>
                                        <p:tav tm="0">
                                          <p:val>
                                            <p:strVal val="0-#ppt_w/2"/>
                                          </p:val>
                                        </p:tav>
                                        <p:tav tm="100000">
                                          <p:val>
                                            <p:strVal val="#ppt_x"/>
                                          </p:val>
                                        </p:tav>
                                      </p:tavLst>
                                    </p:anim>
                                    <p:anim calcmode="lin" valueType="num">
                                      <p:cBhvr additive="base">
                                        <p:cTn id="32" dur="1500" fill="hold"/>
                                        <p:tgtEl>
                                          <p:spTgt spid="60"/>
                                        </p:tgtEl>
                                        <p:attrNameLst>
                                          <p:attrName>ppt_y</p:attrName>
                                        </p:attrNameLst>
                                      </p:cBhvr>
                                      <p:tavLst>
                                        <p:tav tm="0">
                                          <p:val>
                                            <p:strVal val="#ppt_y"/>
                                          </p:val>
                                        </p:tav>
                                        <p:tav tm="100000">
                                          <p:val>
                                            <p:strVal val="#ppt_y"/>
                                          </p:val>
                                        </p:tav>
                                      </p:tavLst>
                                    </p:anim>
                                  </p:childTnLst>
                                </p:cTn>
                              </p:par>
                              <p:par>
                                <p:cTn id="33" presetID="2" presetClass="entr" presetSubtype="8" accel="4000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anim calcmode="lin" valueType="num">
                                      <p:cBhvr additive="base">
                                        <p:cTn id="35" dur="1500" fill="hold"/>
                                        <p:tgtEl>
                                          <p:spTgt spid="61"/>
                                        </p:tgtEl>
                                        <p:attrNameLst>
                                          <p:attrName>ppt_x</p:attrName>
                                        </p:attrNameLst>
                                      </p:cBhvr>
                                      <p:tavLst>
                                        <p:tav tm="0">
                                          <p:val>
                                            <p:strVal val="0-#ppt_w/2"/>
                                          </p:val>
                                        </p:tav>
                                        <p:tav tm="100000">
                                          <p:val>
                                            <p:strVal val="#ppt_x"/>
                                          </p:val>
                                        </p:tav>
                                      </p:tavLst>
                                    </p:anim>
                                    <p:anim calcmode="lin" valueType="num">
                                      <p:cBhvr additive="base">
                                        <p:cTn id="36" dur="1500" fill="hold"/>
                                        <p:tgtEl>
                                          <p:spTgt spid="61"/>
                                        </p:tgtEl>
                                        <p:attrNameLst>
                                          <p:attrName>ppt_y</p:attrName>
                                        </p:attrNameLst>
                                      </p:cBhvr>
                                      <p:tavLst>
                                        <p:tav tm="0">
                                          <p:val>
                                            <p:strVal val="#ppt_y"/>
                                          </p:val>
                                        </p:tav>
                                        <p:tav tm="100000">
                                          <p:val>
                                            <p:strVal val="#ppt_y"/>
                                          </p:val>
                                        </p:tav>
                                      </p:tavLst>
                                    </p:anim>
                                  </p:childTnLst>
                                </p:cTn>
                              </p:par>
                              <p:par>
                                <p:cTn id="37" presetID="2" presetClass="entr" presetSubtype="8" accel="40000" fill="hold" grpId="0" nodeType="withEffect">
                                  <p:stCondLst>
                                    <p:cond delay="500"/>
                                  </p:stCondLst>
                                  <p:childTnLst>
                                    <p:set>
                                      <p:cBhvr>
                                        <p:cTn id="38" dur="1" fill="hold">
                                          <p:stCondLst>
                                            <p:cond delay="0"/>
                                          </p:stCondLst>
                                        </p:cTn>
                                        <p:tgtEl>
                                          <p:spTgt spid="62"/>
                                        </p:tgtEl>
                                        <p:attrNameLst>
                                          <p:attrName>style.visibility</p:attrName>
                                        </p:attrNameLst>
                                      </p:cBhvr>
                                      <p:to>
                                        <p:strVal val="visible"/>
                                      </p:to>
                                    </p:set>
                                    <p:anim calcmode="lin" valueType="num">
                                      <p:cBhvr additive="base">
                                        <p:cTn id="39" dur="1500" fill="hold"/>
                                        <p:tgtEl>
                                          <p:spTgt spid="62"/>
                                        </p:tgtEl>
                                        <p:attrNameLst>
                                          <p:attrName>ppt_x</p:attrName>
                                        </p:attrNameLst>
                                      </p:cBhvr>
                                      <p:tavLst>
                                        <p:tav tm="0">
                                          <p:val>
                                            <p:strVal val="0-#ppt_w/2"/>
                                          </p:val>
                                        </p:tav>
                                        <p:tav tm="100000">
                                          <p:val>
                                            <p:strVal val="#ppt_x"/>
                                          </p:val>
                                        </p:tav>
                                      </p:tavLst>
                                    </p:anim>
                                    <p:anim calcmode="lin" valueType="num">
                                      <p:cBhvr additive="base">
                                        <p:cTn id="40" dur="1500" fill="hold"/>
                                        <p:tgtEl>
                                          <p:spTgt spid="62"/>
                                        </p:tgtEl>
                                        <p:attrNameLst>
                                          <p:attrName>ppt_y</p:attrName>
                                        </p:attrNameLst>
                                      </p:cBhvr>
                                      <p:tavLst>
                                        <p:tav tm="0">
                                          <p:val>
                                            <p:strVal val="#ppt_y"/>
                                          </p:val>
                                        </p:tav>
                                        <p:tav tm="100000">
                                          <p:val>
                                            <p:strVal val="#ppt_y"/>
                                          </p:val>
                                        </p:tav>
                                      </p:tavLst>
                                    </p:anim>
                                  </p:childTnLst>
                                </p:cTn>
                              </p:par>
                              <p:par>
                                <p:cTn id="41" presetID="2" presetClass="entr" presetSubtype="8" accel="40000" fill="hold" grpId="0" nodeType="withEffect">
                                  <p:stCondLst>
                                    <p:cond delay="250"/>
                                  </p:stCondLst>
                                  <p:childTnLst>
                                    <p:set>
                                      <p:cBhvr>
                                        <p:cTn id="42" dur="1" fill="hold">
                                          <p:stCondLst>
                                            <p:cond delay="0"/>
                                          </p:stCondLst>
                                        </p:cTn>
                                        <p:tgtEl>
                                          <p:spTgt spid="63"/>
                                        </p:tgtEl>
                                        <p:attrNameLst>
                                          <p:attrName>style.visibility</p:attrName>
                                        </p:attrNameLst>
                                      </p:cBhvr>
                                      <p:to>
                                        <p:strVal val="visible"/>
                                      </p:to>
                                    </p:set>
                                    <p:anim calcmode="lin" valueType="num">
                                      <p:cBhvr additive="base">
                                        <p:cTn id="43" dur="1750" fill="hold"/>
                                        <p:tgtEl>
                                          <p:spTgt spid="63"/>
                                        </p:tgtEl>
                                        <p:attrNameLst>
                                          <p:attrName>ppt_x</p:attrName>
                                        </p:attrNameLst>
                                      </p:cBhvr>
                                      <p:tavLst>
                                        <p:tav tm="0">
                                          <p:val>
                                            <p:strVal val="0-#ppt_w/2"/>
                                          </p:val>
                                        </p:tav>
                                        <p:tav tm="100000">
                                          <p:val>
                                            <p:strVal val="#ppt_x"/>
                                          </p:val>
                                        </p:tav>
                                      </p:tavLst>
                                    </p:anim>
                                    <p:anim calcmode="lin" valueType="num">
                                      <p:cBhvr additive="base">
                                        <p:cTn id="44" dur="1750" fill="hold"/>
                                        <p:tgtEl>
                                          <p:spTgt spid="63"/>
                                        </p:tgtEl>
                                        <p:attrNameLst>
                                          <p:attrName>ppt_y</p:attrName>
                                        </p:attrNameLst>
                                      </p:cBhvr>
                                      <p:tavLst>
                                        <p:tav tm="0">
                                          <p:val>
                                            <p:strVal val="#ppt_y"/>
                                          </p:val>
                                        </p:tav>
                                        <p:tav tm="100000">
                                          <p:val>
                                            <p:strVal val="#ppt_y"/>
                                          </p:val>
                                        </p:tav>
                                      </p:tavLst>
                                    </p:anim>
                                  </p:childTnLst>
                                </p:cTn>
                              </p:par>
                              <p:par>
                                <p:cTn id="45" presetID="2" presetClass="entr" presetSubtype="8" accel="40000" fill="hold" grpId="0" nodeType="withEffect">
                                  <p:stCondLst>
                                    <p:cond delay="250"/>
                                  </p:stCondLst>
                                  <p:childTnLst>
                                    <p:set>
                                      <p:cBhvr>
                                        <p:cTn id="46" dur="1" fill="hold">
                                          <p:stCondLst>
                                            <p:cond delay="0"/>
                                          </p:stCondLst>
                                        </p:cTn>
                                        <p:tgtEl>
                                          <p:spTgt spid="64"/>
                                        </p:tgtEl>
                                        <p:attrNameLst>
                                          <p:attrName>style.visibility</p:attrName>
                                        </p:attrNameLst>
                                      </p:cBhvr>
                                      <p:to>
                                        <p:strVal val="visible"/>
                                      </p:to>
                                    </p:set>
                                    <p:anim calcmode="lin" valueType="num">
                                      <p:cBhvr additive="base">
                                        <p:cTn id="47" dur="1500" fill="hold"/>
                                        <p:tgtEl>
                                          <p:spTgt spid="64"/>
                                        </p:tgtEl>
                                        <p:attrNameLst>
                                          <p:attrName>ppt_x</p:attrName>
                                        </p:attrNameLst>
                                      </p:cBhvr>
                                      <p:tavLst>
                                        <p:tav tm="0">
                                          <p:val>
                                            <p:strVal val="0-#ppt_w/2"/>
                                          </p:val>
                                        </p:tav>
                                        <p:tav tm="100000">
                                          <p:val>
                                            <p:strVal val="#ppt_x"/>
                                          </p:val>
                                        </p:tav>
                                      </p:tavLst>
                                    </p:anim>
                                    <p:anim calcmode="lin" valueType="num">
                                      <p:cBhvr additive="base">
                                        <p:cTn id="48" dur="1500" fill="hold"/>
                                        <p:tgtEl>
                                          <p:spTgt spid="64"/>
                                        </p:tgtEl>
                                        <p:attrNameLst>
                                          <p:attrName>ppt_y</p:attrName>
                                        </p:attrNameLst>
                                      </p:cBhvr>
                                      <p:tavLst>
                                        <p:tav tm="0">
                                          <p:val>
                                            <p:strVal val="#ppt_y"/>
                                          </p:val>
                                        </p:tav>
                                        <p:tav tm="100000">
                                          <p:val>
                                            <p:strVal val="#ppt_y"/>
                                          </p:val>
                                        </p:tav>
                                      </p:tavLst>
                                    </p:anim>
                                  </p:childTnLst>
                                </p:cTn>
                              </p:par>
                              <p:par>
                                <p:cTn id="49" presetID="2" presetClass="entr" presetSubtype="8" accel="4000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anim calcmode="lin" valueType="num">
                                      <p:cBhvr additive="base">
                                        <p:cTn id="51" dur="1500" fill="hold"/>
                                        <p:tgtEl>
                                          <p:spTgt spid="65"/>
                                        </p:tgtEl>
                                        <p:attrNameLst>
                                          <p:attrName>ppt_x</p:attrName>
                                        </p:attrNameLst>
                                      </p:cBhvr>
                                      <p:tavLst>
                                        <p:tav tm="0">
                                          <p:val>
                                            <p:strVal val="0-#ppt_w/2"/>
                                          </p:val>
                                        </p:tav>
                                        <p:tav tm="100000">
                                          <p:val>
                                            <p:strVal val="#ppt_x"/>
                                          </p:val>
                                        </p:tav>
                                      </p:tavLst>
                                    </p:anim>
                                    <p:anim calcmode="lin" valueType="num">
                                      <p:cBhvr additive="base">
                                        <p:cTn id="52" dur="1500" fill="hold"/>
                                        <p:tgtEl>
                                          <p:spTgt spid="65"/>
                                        </p:tgtEl>
                                        <p:attrNameLst>
                                          <p:attrName>ppt_y</p:attrName>
                                        </p:attrNameLst>
                                      </p:cBhvr>
                                      <p:tavLst>
                                        <p:tav tm="0">
                                          <p:val>
                                            <p:strVal val="#ppt_y"/>
                                          </p:val>
                                        </p:tav>
                                        <p:tav tm="100000">
                                          <p:val>
                                            <p:strVal val="#ppt_y"/>
                                          </p:val>
                                        </p:tav>
                                      </p:tavLst>
                                    </p:anim>
                                  </p:childTnLst>
                                </p:cTn>
                              </p:par>
                              <p:par>
                                <p:cTn id="53" presetID="2" presetClass="entr" presetSubtype="8" accel="40000" fill="hold" grpId="0" nodeType="withEffect">
                                  <p:stCondLst>
                                    <p:cond delay="500"/>
                                  </p:stCondLst>
                                  <p:childTnLst>
                                    <p:set>
                                      <p:cBhvr>
                                        <p:cTn id="54" dur="1" fill="hold">
                                          <p:stCondLst>
                                            <p:cond delay="0"/>
                                          </p:stCondLst>
                                        </p:cTn>
                                        <p:tgtEl>
                                          <p:spTgt spid="67"/>
                                        </p:tgtEl>
                                        <p:attrNameLst>
                                          <p:attrName>style.visibility</p:attrName>
                                        </p:attrNameLst>
                                      </p:cBhvr>
                                      <p:to>
                                        <p:strVal val="visible"/>
                                      </p:to>
                                    </p:set>
                                    <p:anim calcmode="lin" valueType="num">
                                      <p:cBhvr additive="base">
                                        <p:cTn id="55" dur="1500" fill="hold"/>
                                        <p:tgtEl>
                                          <p:spTgt spid="67"/>
                                        </p:tgtEl>
                                        <p:attrNameLst>
                                          <p:attrName>ppt_x</p:attrName>
                                        </p:attrNameLst>
                                      </p:cBhvr>
                                      <p:tavLst>
                                        <p:tav tm="0">
                                          <p:val>
                                            <p:strVal val="0-#ppt_w/2"/>
                                          </p:val>
                                        </p:tav>
                                        <p:tav tm="100000">
                                          <p:val>
                                            <p:strVal val="#ppt_x"/>
                                          </p:val>
                                        </p:tav>
                                      </p:tavLst>
                                    </p:anim>
                                    <p:anim calcmode="lin" valueType="num">
                                      <p:cBhvr additive="base">
                                        <p:cTn id="56" dur="1500" fill="hold"/>
                                        <p:tgtEl>
                                          <p:spTgt spid="67"/>
                                        </p:tgtEl>
                                        <p:attrNameLst>
                                          <p:attrName>ppt_y</p:attrName>
                                        </p:attrNameLst>
                                      </p:cBhvr>
                                      <p:tavLst>
                                        <p:tav tm="0">
                                          <p:val>
                                            <p:strVal val="#ppt_y"/>
                                          </p:val>
                                        </p:tav>
                                        <p:tav tm="100000">
                                          <p:val>
                                            <p:strVal val="#ppt_y"/>
                                          </p:val>
                                        </p:tav>
                                      </p:tavLst>
                                    </p:anim>
                                  </p:childTnLst>
                                </p:cTn>
                              </p:par>
                              <p:par>
                                <p:cTn id="57" presetID="2" presetClass="entr" presetSubtype="8" accel="40000" fill="hold" grpId="0" nodeType="withEffect">
                                  <p:stCondLst>
                                    <p:cond delay="250"/>
                                  </p:stCondLst>
                                  <p:childTnLst>
                                    <p:set>
                                      <p:cBhvr>
                                        <p:cTn id="58" dur="1" fill="hold">
                                          <p:stCondLst>
                                            <p:cond delay="0"/>
                                          </p:stCondLst>
                                        </p:cTn>
                                        <p:tgtEl>
                                          <p:spTgt spid="68"/>
                                        </p:tgtEl>
                                        <p:attrNameLst>
                                          <p:attrName>style.visibility</p:attrName>
                                        </p:attrNameLst>
                                      </p:cBhvr>
                                      <p:to>
                                        <p:strVal val="visible"/>
                                      </p:to>
                                    </p:set>
                                    <p:anim calcmode="lin" valueType="num">
                                      <p:cBhvr additive="base">
                                        <p:cTn id="59" dur="1500" fill="hold"/>
                                        <p:tgtEl>
                                          <p:spTgt spid="68"/>
                                        </p:tgtEl>
                                        <p:attrNameLst>
                                          <p:attrName>ppt_x</p:attrName>
                                        </p:attrNameLst>
                                      </p:cBhvr>
                                      <p:tavLst>
                                        <p:tav tm="0">
                                          <p:val>
                                            <p:strVal val="0-#ppt_w/2"/>
                                          </p:val>
                                        </p:tav>
                                        <p:tav tm="100000">
                                          <p:val>
                                            <p:strVal val="#ppt_x"/>
                                          </p:val>
                                        </p:tav>
                                      </p:tavLst>
                                    </p:anim>
                                    <p:anim calcmode="lin" valueType="num">
                                      <p:cBhvr additive="base">
                                        <p:cTn id="60" dur="1500" fill="hold"/>
                                        <p:tgtEl>
                                          <p:spTgt spid="68"/>
                                        </p:tgtEl>
                                        <p:attrNameLst>
                                          <p:attrName>ppt_y</p:attrName>
                                        </p:attrNameLst>
                                      </p:cBhvr>
                                      <p:tavLst>
                                        <p:tav tm="0">
                                          <p:val>
                                            <p:strVal val="#ppt_y"/>
                                          </p:val>
                                        </p:tav>
                                        <p:tav tm="100000">
                                          <p:val>
                                            <p:strVal val="#ppt_y"/>
                                          </p:val>
                                        </p:tav>
                                      </p:tavLst>
                                    </p:anim>
                                  </p:childTnLst>
                                </p:cTn>
                              </p:par>
                              <p:par>
                                <p:cTn id="61" presetID="2" presetClass="entr" presetSubtype="8" accel="40000" fill="hold" grpId="0" nodeType="withEffect">
                                  <p:stCondLst>
                                    <p:cond delay="0"/>
                                  </p:stCondLst>
                                  <p:childTnLst>
                                    <p:set>
                                      <p:cBhvr>
                                        <p:cTn id="62" dur="1" fill="hold">
                                          <p:stCondLst>
                                            <p:cond delay="0"/>
                                          </p:stCondLst>
                                        </p:cTn>
                                        <p:tgtEl>
                                          <p:spTgt spid="69"/>
                                        </p:tgtEl>
                                        <p:attrNameLst>
                                          <p:attrName>style.visibility</p:attrName>
                                        </p:attrNameLst>
                                      </p:cBhvr>
                                      <p:to>
                                        <p:strVal val="visible"/>
                                      </p:to>
                                    </p:set>
                                    <p:anim calcmode="lin" valueType="num">
                                      <p:cBhvr additive="base">
                                        <p:cTn id="63" dur="1500" fill="hold"/>
                                        <p:tgtEl>
                                          <p:spTgt spid="69"/>
                                        </p:tgtEl>
                                        <p:attrNameLst>
                                          <p:attrName>ppt_x</p:attrName>
                                        </p:attrNameLst>
                                      </p:cBhvr>
                                      <p:tavLst>
                                        <p:tav tm="0">
                                          <p:val>
                                            <p:strVal val="0-#ppt_w/2"/>
                                          </p:val>
                                        </p:tav>
                                        <p:tav tm="100000">
                                          <p:val>
                                            <p:strVal val="#ppt_x"/>
                                          </p:val>
                                        </p:tav>
                                      </p:tavLst>
                                    </p:anim>
                                    <p:anim calcmode="lin" valueType="num">
                                      <p:cBhvr additive="base">
                                        <p:cTn id="64" dur="1500" fill="hold"/>
                                        <p:tgtEl>
                                          <p:spTgt spid="69"/>
                                        </p:tgtEl>
                                        <p:attrNameLst>
                                          <p:attrName>ppt_y</p:attrName>
                                        </p:attrNameLst>
                                      </p:cBhvr>
                                      <p:tavLst>
                                        <p:tav tm="0">
                                          <p:val>
                                            <p:strVal val="#ppt_y"/>
                                          </p:val>
                                        </p:tav>
                                        <p:tav tm="100000">
                                          <p:val>
                                            <p:strVal val="#ppt_y"/>
                                          </p:val>
                                        </p:tav>
                                      </p:tavLst>
                                    </p:anim>
                                  </p:childTnLst>
                                </p:cTn>
                              </p:par>
                              <p:par>
                                <p:cTn id="65" presetID="2" presetClass="entr" presetSubtype="8" accel="40000" fill="hold" grpId="0" nodeType="withEffect">
                                  <p:stCondLst>
                                    <p:cond delay="250"/>
                                  </p:stCondLst>
                                  <p:childTnLst>
                                    <p:set>
                                      <p:cBhvr>
                                        <p:cTn id="66" dur="1" fill="hold">
                                          <p:stCondLst>
                                            <p:cond delay="0"/>
                                          </p:stCondLst>
                                        </p:cTn>
                                        <p:tgtEl>
                                          <p:spTgt spid="70"/>
                                        </p:tgtEl>
                                        <p:attrNameLst>
                                          <p:attrName>style.visibility</p:attrName>
                                        </p:attrNameLst>
                                      </p:cBhvr>
                                      <p:to>
                                        <p:strVal val="visible"/>
                                      </p:to>
                                    </p:set>
                                    <p:anim calcmode="lin" valueType="num">
                                      <p:cBhvr additive="base">
                                        <p:cTn id="67" dur="1750" fill="hold"/>
                                        <p:tgtEl>
                                          <p:spTgt spid="70"/>
                                        </p:tgtEl>
                                        <p:attrNameLst>
                                          <p:attrName>ppt_x</p:attrName>
                                        </p:attrNameLst>
                                      </p:cBhvr>
                                      <p:tavLst>
                                        <p:tav tm="0">
                                          <p:val>
                                            <p:strVal val="0-#ppt_w/2"/>
                                          </p:val>
                                        </p:tav>
                                        <p:tav tm="100000">
                                          <p:val>
                                            <p:strVal val="#ppt_x"/>
                                          </p:val>
                                        </p:tav>
                                      </p:tavLst>
                                    </p:anim>
                                    <p:anim calcmode="lin" valueType="num">
                                      <p:cBhvr additive="base">
                                        <p:cTn id="68" dur="1750" fill="hold"/>
                                        <p:tgtEl>
                                          <p:spTgt spid="70"/>
                                        </p:tgtEl>
                                        <p:attrNameLst>
                                          <p:attrName>ppt_y</p:attrName>
                                        </p:attrNameLst>
                                      </p:cBhvr>
                                      <p:tavLst>
                                        <p:tav tm="0">
                                          <p:val>
                                            <p:strVal val="#ppt_y"/>
                                          </p:val>
                                        </p:tav>
                                        <p:tav tm="100000">
                                          <p:val>
                                            <p:strVal val="#ppt_y"/>
                                          </p:val>
                                        </p:tav>
                                      </p:tavLst>
                                    </p:anim>
                                  </p:childTnLst>
                                </p:cTn>
                              </p:par>
                              <p:par>
                                <p:cTn id="69" presetID="2" presetClass="entr" presetSubtype="8" accel="40000" fill="hold" grpId="0" nodeType="withEffect">
                                  <p:stCondLst>
                                    <p:cond delay="500"/>
                                  </p:stCondLst>
                                  <p:childTnLst>
                                    <p:set>
                                      <p:cBhvr>
                                        <p:cTn id="70" dur="1" fill="hold">
                                          <p:stCondLst>
                                            <p:cond delay="0"/>
                                          </p:stCondLst>
                                        </p:cTn>
                                        <p:tgtEl>
                                          <p:spTgt spid="71"/>
                                        </p:tgtEl>
                                        <p:attrNameLst>
                                          <p:attrName>style.visibility</p:attrName>
                                        </p:attrNameLst>
                                      </p:cBhvr>
                                      <p:to>
                                        <p:strVal val="visible"/>
                                      </p:to>
                                    </p:set>
                                    <p:anim calcmode="lin" valueType="num">
                                      <p:cBhvr additive="base">
                                        <p:cTn id="71" dur="1500" fill="hold"/>
                                        <p:tgtEl>
                                          <p:spTgt spid="71"/>
                                        </p:tgtEl>
                                        <p:attrNameLst>
                                          <p:attrName>ppt_x</p:attrName>
                                        </p:attrNameLst>
                                      </p:cBhvr>
                                      <p:tavLst>
                                        <p:tav tm="0">
                                          <p:val>
                                            <p:strVal val="0-#ppt_w/2"/>
                                          </p:val>
                                        </p:tav>
                                        <p:tav tm="100000">
                                          <p:val>
                                            <p:strVal val="#ppt_x"/>
                                          </p:val>
                                        </p:tav>
                                      </p:tavLst>
                                    </p:anim>
                                    <p:anim calcmode="lin" valueType="num">
                                      <p:cBhvr additive="base">
                                        <p:cTn id="72" dur="1500" fill="hold"/>
                                        <p:tgtEl>
                                          <p:spTgt spid="71"/>
                                        </p:tgtEl>
                                        <p:attrNameLst>
                                          <p:attrName>ppt_y</p:attrName>
                                        </p:attrNameLst>
                                      </p:cBhvr>
                                      <p:tavLst>
                                        <p:tav tm="0">
                                          <p:val>
                                            <p:strVal val="#ppt_y"/>
                                          </p:val>
                                        </p:tav>
                                        <p:tav tm="100000">
                                          <p:val>
                                            <p:strVal val="#ppt_y"/>
                                          </p:val>
                                        </p:tav>
                                      </p:tavLst>
                                    </p:anim>
                                  </p:childTnLst>
                                </p:cTn>
                              </p:par>
                              <p:par>
                                <p:cTn id="73" presetID="2" presetClass="entr" presetSubtype="8" accel="40000" fill="hold" grpId="0" nodeType="withEffect">
                                  <p:stCondLst>
                                    <p:cond delay="0"/>
                                  </p:stCondLst>
                                  <p:childTnLst>
                                    <p:set>
                                      <p:cBhvr>
                                        <p:cTn id="74" dur="1" fill="hold">
                                          <p:stCondLst>
                                            <p:cond delay="0"/>
                                          </p:stCondLst>
                                        </p:cTn>
                                        <p:tgtEl>
                                          <p:spTgt spid="72"/>
                                        </p:tgtEl>
                                        <p:attrNameLst>
                                          <p:attrName>style.visibility</p:attrName>
                                        </p:attrNameLst>
                                      </p:cBhvr>
                                      <p:to>
                                        <p:strVal val="visible"/>
                                      </p:to>
                                    </p:set>
                                    <p:anim calcmode="lin" valueType="num">
                                      <p:cBhvr additive="base">
                                        <p:cTn id="75" dur="1500" fill="hold"/>
                                        <p:tgtEl>
                                          <p:spTgt spid="72"/>
                                        </p:tgtEl>
                                        <p:attrNameLst>
                                          <p:attrName>ppt_x</p:attrName>
                                        </p:attrNameLst>
                                      </p:cBhvr>
                                      <p:tavLst>
                                        <p:tav tm="0">
                                          <p:val>
                                            <p:strVal val="0-#ppt_w/2"/>
                                          </p:val>
                                        </p:tav>
                                        <p:tav tm="100000">
                                          <p:val>
                                            <p:strVal val="#ppt_x"/>
                                          </p:val>
                                        </p:tav>
                                      </p:tavLst>
                                    </p:anim>
                                    <p:anim calcmode="lin" valueType="num">
                                      <p:cBhvr additive="base">
                                        <p:cTn id="76" dur="1500" fill="hold"/>
                                        <p:tgtEl>
                                          <p:spTgt spid="72"/>
                                        </p:tgtEl>
                                        <p:attrNameLst>
                                          <p:attrName>ppt_y</p:attrName>
                                        </p:attrNameLst>
                                      </p:cBhvr>
                                      <p:tavLst>
                                        <p:tav tm="0">
                                          <p:val>
                                            <p:strVal val="#ppt_y"/>
                                          </p:val>
                                        </p:tav>
                                        <p:tav tm="100000">
                                          <p:val>
                                            <p:strVal val="#ppt_y"/>
                                          </p:val>
                                        </p:tav>
                                      </p:tavLst>
                                    </p:anim>
                                  </p:childTnLst>
                                </p:cTn>
                              </p:par>
                              <p:par>
                                <p:cTn id="77" presetID="2" presetClass="entr" presetSubtype="8" accel="40000" fill="hold" grpId="0" nodeType="withEffect">
                                  <p:stCondLst>
                                    <p:cond delay="0"/>
                                  </p:stCondLst>
                                  <p:childTnLst>
                                    <p:set>
                                      <p:cBhvr>
                                        <p:cTn id="78" dur="1" fill="hold">
                                          <p:stCondLst>
                                            <p:cond delay="0"/>
                                          </p:stCondLst>
                                        </p:cTn>
                                        <p:tgtEl>
                                          <p:spTgt spid="73"/>
                                        </p:tgtEl>
                                        <p:attrNameLst>
                                          <p:attrName>style.visibility</p:attrName>
                                        </p:attrNameLst>
                                      </p:cBhvr>
                                      <p:to>
                                        <p:strVal val="visible"/>
                                      </p:to>
                                    </p:set>
                                    <p:anim calcmode="lin" valueType="num">
                                      <p:cBhvr additive="base">
                                        <p:cTn id="79" dur="1500" fill="hold"/>
                                        <p:tgtEl>
                                          <p:spTgt spid="73"/>
                                        </p:tgtEl>
                                        <p:attrNameLst>
                                          <p:attrName>ppt_x</p:attrName>
                                        </p:attrNameLst>
                                      </p:cBhvr>
                                      <p:tavLst>
                                        <p:tav tm="0">
                                          <p:val>
                                            <p:strVal val="0-#ppt_w/2"/>
                                          </p:val>
                                        </p:tav>
                                        <p:tav tm="100000">
                                          <p:val>
                                            <p:strVal val="#ppt_x"/>
                                          </p:val>
                                        </p:tav>
                                      </p:tavLst>
                                    </p:anim>
                                    <p:anim calcmode="lin" valueType="num">
                                      <p:cBhvr additive="base">
                                        <p:cTn id="80" dur="1500" fill="hold"/>
                                        <p:tgtEl>
                                          <p:spTgt spid="73"/>
                                        </p:tgtEl>
                                        <p:attrNameLst>
                                          <p:attrName>ppt_y</p:attrName>
                                        </p:attrNameLst>
                                      </p:cBhvr>
                                      <p:tavLst>
                                        <p:tav tm="0">
                                          <p:val>
                                            <p:strVal val="#ppt_y"/>
                                          </p:val>
                                        </p:tav>
                                        <p:tav tm="100000">
                                          <p:val>
                                            <p:strVal val="#ppt_y"/>
                                          </p:val>
                                        </p:tav>
                                      </p:tavLst>
                                    </p:anim>
                                  </p:childTnLst>
                                </p:cTn>
                              </p:par>
                              <p:par>
                                <p:cTn id="81" presetID="2" presetClass="entr" presetSubtype="8" accel="40000" fill="hold" grpId="0" nodeType="withEffect">
                                  <p:stCondLst>
                                    <p:cond delay="0"/>
                                  </p:stCondLst>
                                  <p:childTnLst>
                                    <p:set>
                                      <p:cBhvr>
                                        <p:cTn id="82" dur="1" fill="hold">
                                          <p:stCondLst>
                                            <p:cond delay="0"/>
                                          </p:stCondLst>
                                        </p:cTn>
                                        <p:tgtEl>
                                          <p:spTgt spid="84"/>
                                        </p:tgtEl>
                                        <p:attrNameLst>
                                          <p:attrName>style.visibility</p:attrName>
                                        </p:attrNameLst>
                                      </p:cBhvr>
                                      <p:to>
                                        <p:strVal val="visible"/>
                                      </p:to>
                                    </p:set>
                                    <p:anim calcmode="lin" valueType="num">
                                      <p:cBhvr additive="base">
                                        <p:cTn id="83" dur="1500" fill="hold"/>
                                        <p:tgtEl>
                                          <p:spTgt spid="84"/>
                                        </p:tgtEl>
                                        <p:attrNameLst>
                                          <p:attrName>ppt_x</p:attrName>
                                        </p:attrNameLst>
                                      </p:cBhvr>
                                      <p:tavLst>
                                        <p:tav tm="0">
                                          <p:val>
                                            <p:strVal val="0-#ppt_w/2"/>
                                          </p:val>
                                        </p:tav>
                                        <p:tav tm="100000">
                                          <p:val>
                                            <p:strVal val="#ppt_x"/>
                                          </p:val>
                                        </p:tav>
                                      </p:tavLst>
                                    </p:anim>
                                    <p:anim calcmode="lin" valueType="num">
                                      <p:cBhvr additive="base">
                                        <p:cTn id="84" dur="1500" fill="hold"/>
                                        <p:tgtEl>
                                          <p:spTgt spid="84"/>
                                        </p:tgtEl>
                                        <p:attrNameLst>
                                          <p:attrName>ppt_y</p:attrName>
                                        </p:attrNameLst>
                                      </p:cBhvr>
                                      <p:tavLst>
                                        <p:tav tm="0">
                                          <p:val>
                                            <p:strVal val="#ppt_y"/>
                                          </p:val>
                                        </p:tav>
                                        <p:tav tm="100000">
                                          <p:val>
                                            <p:strVal val="#ppt_y"/>
                                          </p:val>
                                        </p:tav>
                                      </p:tavLst>
                                    </p:anim>
                                  </p:childTnLst>
                                </p:cTn>
                              </p:par>
                              <p:par>
                                <p:cTn id="85" presetID="2" presetClass="entr" presetSubtype="8" accel="40000" fill="hold" grpId="0" nodeType="with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additive="base">
                                        <p:cTn id="87" dur="1500" fill="hold"/>
                                        <p:tgtEl>
                                          <p:spTgt spid="75"/>
                                        </p:tgtEl>
                                        <p:attrNameLst>
                                          <p:attrName>ppt_x</p:attrName>
                                        </p:attrNameLst>
                                      </p:cBhvr>
                                      <p:tavLst>
                                        <p:tav tm="0">
                                          <p:val>
                                            <p:strVal val="0-#ppt_w/2"/>
                                          </p:val>
                                        </p:tav>
                                        <p:tav tm="100000">
                                          <p:val>
                                            <p:strVal val="#ppt_x"/>
                                          </p:val>
                                        </p:tav>
                                      </p:tavLst>
                                    </p:anim>
                                    <p:anim calcmode="lin" valueType="num">
                                      <p:cBhvr additive="base">
                                        <p:cTn id="88" dur="1500" fill="hold"/>
                                        <p:tgtEl>
                                          <p:spTgt spid="75"/>
                                        </p:tgtEl>
                                        <p:attrNameLst>
                                          <p:attrName>ppt_y</p:attrName>
                                        </p:attrNameLst>
                                      </p:cBhvr>
                                      <p:tavLst>
                                        <p:tav tm="0">
                                          <p:val>
                                            <p:strVal val="#ppt_y"/>
                                          </p:val>
                                        </p:tav>
                                        <p:tav tm="100000">
                                          <p:val>
                                            <p:strVal val="#ppt_y"/>
                                          </p:val>
                                        </p:tav>
                                      </p:tavLst>
                                    </p:anim>
                                  </p:childTnLst>
                                </p:cTn>
                              </p:par>
                              <p:par>
                                <p:cTn id="89" presetID="2" presetClass="entr" presetSubtype="8" accel="40000" fill="hold" grpId="0" nodeType="withEffect">
                                  <p:stCondLst>
                                    <p:cond delay="0"/>
                                  </p:stCondLst>
                                  <p:childTnLst>
                                    <p:set>
                                      <p:cBhvr>
                                        <p:cTn id="90" dur="1" fill="hold">
                                          <p:stCondLst>
                                            <p:cond delay="0"/>
                                          </p:stCondLst>
                                        </p:cTn>
                                        <p:tgtEl>
                                          <p:spTgt spid="76"/>
                                        </p:tgtEl>
                                        <p:attrNameLst>
                                          <p:attrName>style.visibility</p:attrName>
                                        </p:attrNameLst>
                                      </p:cBhvr>
                                      <p:to>
                                        <p:strVal val="visible"/>
                                      </p:to>
                                    </p:set>
                                    <p:anim calcmode="lin" valueType="num">
                                      <p:cBhvr additive="base">
                                        <p:cTn id="91" dur="1500" fill="hold"/>
                                        <p:tgtEl>
                                          <p:spTgt spid="76"/>
                                        </p:tgtEl>
                                        <p:attrNameLst>
                                          <p:attrName>ppt_x</p:attrName>
                                        </p:attrNameLst>
                                      </p:cBhvr>
                                      <p:tavLst>
                                        <p:tav tm="0">
                                          <p:val>
                                            <p:strVal val="0-#ppt_w/2"/>
                                          </p:val>
                                        </p:tav>
                                        <p:tav tm="100000">
                                          <p:val>
                                            <p:strVal val="#ppt_x"/>
                                          </p:val>
                                        </p:tav>
                                      </p:tavLst>
                                    </p:anim>
                                    <p:anim calcmode="lin" valueType="num">
                                      <p:cBhvr additive="base">
                                        <p:cTn id="92" dur="1500" fill="hold"/>
                                        <p:tgtEl>
                                          <p:spTgt spid="76"/>
                                        </p:tgtEl>
                                        <p:attrNameLst>
                                          <p:attrName>ppt_y</p:attrName>
                                        </p:attrNameLst>
                                      </p:cBhvr>
                                      <p:tavLst>
                                        <p:tav tm="0">
                                          <p:val>
                                            <p:strVal val="#ppt_y"/>
                                          </p:val>
                                        </p:tav>
                                        <p:tav tm="100000">
                                          <p:val>
                                            <p:strVal val="#ppt_y"/>
                                          </p:val>
                                        </p:tav>
                                      </p:tavLst>
                                    </p:anim>
                                  </p:childTnLst>
                                </p:cTn>
                              </p:par>
                              <p:par>
                                <p:cTn id="93" presetID="2" presetClass="entr" presetSubtype="8" accel="40000" fill="hold" grpId="0" nodeType="withEffect">
                                  <p:stCondLst>
                                    <p:cond delay="0"/>
                                  </p:stCondLst>
                                  <p:childTnLst>
                                    <p:set>
                                      <p:cBhvr>
                                        <p:cTn id="94" dur="1" fill="hold">
                                          <p:stCondLst>
                                            <p:cond delay="0"/>
                                          </p:stCondLst>
                                        </p:cTn>
                                        <p:tgtEl>
                                          <p:spTgt spid="77"/>
                                        </p:tgtEl>
                                        <p:attrNameLst>
                                          <p:attrName>style.visibility</p:attrName>
                                        </p:attrNameLst>
                                      </p:cBhvr>
                                      <p:to>
                                        <p:strVal val="visible"/>
                                      </p:to>
                                    </p:set>
                                    <p:anim calcmode="lin" valueType="num">
                                      <p:cBhvr additive="base">
                                        <p:cTn id="95" dur="1500" fill="hold"/>
                                        <p:tgtEl>
                                          <p:spTgt spid="77"/>
                                        </p:tgtEl>
                                        <p:attrNameLst>
                                          <p:attrName>ppt_x</p:attrName>
                                        </p:attrNameLst>
                                      </p:cBhvr>
                                      <p:tavLst>
                                        <p:tav tm="0">
                                          <p:val>
                                            <p:strVal val="0-#ppt_w/2"/>
                                          </p:val>
                                        </p:tav>
                                        <p:tav tm="100000">
                                          <p:val>
                                            <p:strVal val="#ppt_x"/>
                                          </p:val>
                                        </p:tav>
                                      </p:tavLst>
                                    </p:anim>
                                    <p:anim calcmode="lin" valueType="num">
                                      <p:cBhvr additive="base">
                                        <p:cTn id="96" dur="1500" fill="hold"/>
                                        <p:tgtEl>
                                          <p:spTgt spid="77"/>
                                        </p:tgtEl>
                                        <p:attrNameLst>
                                          <p:attrName>ppt_y</p:attrName>
                                        </p:attrNameLst>
                                      </p:cBhvr>
                                      <p:tavLst>
                                        <p:tav tm="0">
                                          <p:val>
                                            <p:strVal val="#ppt_y"/>
                                          </p:val>
                                        </p:tav>
                                        <p:tav tm="100000">
                                          <p:val>
                                            <p:strVal val="#ppt_y"/>
                                          </p:val>
                                        </p:tav>
                                      </p:tavLst>
                                    </p:anim>
                                  </p:childTnLst>
                                </p:cTn>
                              </p:par>
                              <p:par>
                                <p:cTn id="97" presetID="2" presetClass="entr" presetSubtype="8" accel="40000" fill="hold" grpId="0" nodeType="withEffect">
                                  <p:stCondLst>
                                    <p:cond delay="0"/>
                                  </p:stCondLst>
                                  <p:childTnLst>
                                    <p:set>
                                      <p:cBhvr>
                                        <p:cTn id="98" dur="1" fill="hold">
                                          <p:stCondLst>
                                            <p:cond delay="0"/>
                                          </p:stCondLst>
                                        </p:cTn>
                                        <p:tgtEl>
                                          <p:spTgt spid="78"/>
                                        </p:tgtEl>
                                        <p:attrNameLst>
                                          <p:attrName>style.visibility</p:attrName>
                                        </p:attrNameLst>
                                      </p:cBhvr>
                                      <p:to>
                                        <p:strVal val="visible"/>
                                      </p:to>
                                    </p:set>
                                    <p:anim calcmode="lin" valueType="num">
                                      <p:cBhvr additive="base">
                                        <p:cTn id="99" dur="1500" fill="hold"/>
                                        <p:tgtEl>
                                          <p:spTgt spid="78"/>
                                        </p:tgtEl>
                                        <p:attrNameLst>
                                          <p:attrName>ppt_x</p:attrName>
                                        </p:attrNameLst>
                                      </p:cBhvr>
                                      <p:tavLst>
                                        <p:tav tm="0">
                                          <p:val>
                                            <p:strVal val="0-#ppt_w/2"/>
                                          </p:val>
                                        </p:tav>
                                        <p:tav tm="100000">
                                          <p:val>
                                            <p:strVal val="#ppt_x"/>
                                          </p:val>
                                        </p:tav>
                                      </p:tavLst>
                                    </p:anim>
                                    <p:anim calcmode="lin" valueType="num">
                                      <p:cBhvr additive="base">
                                        <p:cTn id="100" dur="1500" fill="hold"/>
                                        <p:tgtEl>
                                          <p:spTgt spid="78"/>
                                        </p:tgtEl>
                                        <p:attrNameLst>
                                          <p:attrName>ppt_y</p:attrName>
                                        </p:attrNameLst>
                                      </p:cBhvr>
                                      <p:tavLst>
                                        <p:tav tm="0">
                                          <p:val>
                                            <p:strVal val="#ppt_y"/>
                                          </p:val>
                                        </p:tav>
                                        <p:tav tm="100000">
                                          <p:val>
                                            <p:strVal val="#ppt_y"/>
                                          </p:val>
                                        </p:tav>
                                      </p:tavLst>
                                    </p:anim>
                                  </p:childTnLst>
                                </p:cTn>
                              </p:par>
                            </p:childTnLst>
                          </p:cTn>
                        </p:par>
                        <p:par>
                          <p:cTn id="101" fill="hold">
                            <p:stCondLst>
                              <p:cond delay="2000"/>
                            </p:stCondLst>
                            <p:childTnLst>
                              <p:par>
                                <p:cTn id="102" presetID="41" presetClass="entr" presetSubtype="0" fill="hold" grpId="0" nodeType="afterEffect">
                                  <p:stCondLst>
                                    <p:cond delay="0"/>
                                  </p:stCondLst>
                                  <p:iterate type="lt">
                                    <p:tmPct val="10000"/>
                                  </p:iterate>
                                  <p:childTnLst>
                                    <p:set>
                                      <p:cBhvr>
                                        <p:cTn id="103" dur="1" fill="hold">
                                          <p:stCondLst>
                                            <p:cond delay="0"/>
                                          </p:stCondLst>
                                        </p:cTn>
                                        <p:tgtEl>
                                          <p:spTgt spid="83"/>
                                        </p:tgtEl>
                                        <p:attrNameLst>
                                          <p:attrName>style.visibility</p:attrName>
                                        </p:attrNameLst>
                                      </p:cBhvr>
                                      <p:to>
                                        <p:strVal val="visible"/>
                                      </p:to>
                                    </p:set>
                                    <p:anim calcmode="lin" valueType="num">
                                      <p:cBhvr>
                                        <p:cTn id="104" dur="500" fill="hold"/>
                                        <p:tgtEl>
                                          <p:spTgt spid="83"/>
                                        </p:tgtEl>
                                        <p:attrNameLst>
                                          <p:attrName>ppt_x</p:attrName>
                                        </p:attrNameLst>
                                      </p:cBhvr>
                                      <p:tavLst>
                                        <p:tav tm="0">
                                          <p:val>
                                            <p:strVal val="#ppt_x"/>
                                          </p:val>
                                        </p:tav>
                                        <p:tav tm="50000">
                                          <p:val>
                                            <p:strVal val="#ppt_x+.1"/>
                                          </p:val>
                                        </p:tav>
                                        <p:tav tm="100000">
                                          <p:val>
                                            <p:strVal val="#ppt_x"/>
                                          </p:val>
                                        </p:tav>
                                      </p:tavLst>
                                    </p:anim>
                                    <p:anim calcmode="lin" valueType="num">
                                      <p:cBhvr>
                                        <p:cTn id="105" dur="500" fill="hold"/>
                                        <p:tgtEl>
                                          <p:spTgt spid="83"/>
                                        </p:tgtEl>
                                        <p:attrNameLst>
                                          <p:attrName>ppt_y</p:attrName>
                                        </p:attrNameLst>
                                      </p:cBhvr>
                                      <p:tavLst>
                                        <p:tav tm="0">
                                          <p:val>
                                            <p:strVal val="#ppt_y"/>
                                          </p:val>
                                        </p:tav>
                                        <p:tav tm="100000">
                                          <p:val>
                                            <p:strVal val="#ppt_y"/>
                                          </p:val>
                                        </p:tav>
                                      </p:tavLst>
                                    </p:anim>
                                    <p:anim calcmode="lin" valueType="num">
                                      <p:cBhvr>
                                        <p:cTn id="106" dur="500" fill="hold"/>
                                        <p:tgtEl>
                                          <p:spTgt spid="83"/>
                                        </p:tgtEl>
                                        <p:attrNameLst>
                                          <p:attrName>ppt_h</p:attrName>
                                        </p:attrNameLst>
                                      </p:cBhvr>
                                      <p:tavLst>
                                        <p:tav tm="0">
                                          <p:val>
                                            <p:strVal val="#ppt_h/10"/>
                                          </p:val>
                                        </p:tav>
                                        <p:tav tm="50000">
                                          <p:val>
                                            <p:strVal val="#ppt_h+.01"/>
                                          </p:val>
                                        </p:tav>
                                        <p:tav tm="100000">
                                          <p:val>
                                            <p:strVal val="#ppt_h"/>
                                          </p:val>
                                        </p:tav>
                                      </p:tavLst>
                                    </p:anim>
                                    <p:anim calcmode="lin" valueType="num">
                                      <p:cBhvr>
                                        <p:cTn id="107" dur="500" fill="hold"/>
                                        <p:tgtEl>
                                          <p:spTgt spid="83"/>
                                        </p:tgtEl>
                                        <p:attrNameLst>
                                          <p:attrName>ppt_w</p:attrName>
                                        </p:attrNameLst>
                                      </p:cBhvr>
                                      <p:tavLst>
                                        <p:tav tm="0">
                                          <p:val>
                                            <p:strVal val="#ppt_w/10"/>
                                          </p:val>
                                        </p:tav>
                                        <p:tav tm="50000">
                                          <p:val>
                                            <p:strVal val="#ppt_w+.01"/>
                                          </p:val>
                                        </p:tav>
                                        <p:tav tm="100000">
                                          <p:val>
                                            <p:strVal val="#ppt_w"/>
                                          </p:val>
                                        </p:tav>
                                      </p:tavLst>
                                    </p:anim>
                                    <p:animEffect transition="in" filter="fade">
                                      <p:cBhvr>
                                        <p:cTn id="108" dur="500" tmFilter="0,0; .5, 1; 1, 1"/>
                                        <p:tgtEl>
                                          <p:spTgt spid="83"/>
                                        </p:tgtEl>
                                      </p:cBhvr>
                                    </p:animEffect>
                                  </p:childTnLst>
                                </p:cTn>
                              </p:par>
                            </p:childTnLst>
                          </p:cTn>
                        </p:par>
                        <p:par>
                          <p:cTn id="109" fill="hold">
                            <p:stCondLst>
                              <p:cond delay="3550"/>
                            </p:stCondLst>
                            <p:childTnLst>
                              <p:par>
                                <p:cTn id="110" presetID="26" presetClass="emph" presetSubtype="0" fill="hold" grpId="1" nodeType="afterEffect">
                                  <p:stCondLst>
                                    <p:cond delay="0"/>
                                  </p:stCondLst>
                                  <p:iterate type="lt">
                                    <p:tmPct val="0"/>
                                  </p:iterate>
                                  <p:childTnLst>
                                    <p:animEffect transition="out" filter="fade">
                                      <p:cBhvr>
                                        <p:cTn id="111" dur="500" tmFilter="0, 0; .2, .5; .8, .5; 1, 0"/>
                                        <p:tgtEl>
                                          <p:spTgt spid="83"/>
                                        </p:tgtEl>
                                      </p:cBhvr>
                                    </p:animEffect>
                                    <p:animScale>
                                      <p:cBhvr>
                                        <p:cTn id="112" dur="250" autoRev="1" fill="hold"/>
                                        <p:tgtEl>
                                          <p:spTgt spid="83"/>
                                        </p:tgtEl>
                                      </p:cBhvr>
                                      <p:by x="105000" y="105000"/>
                                    </p:animScale>
                                  </p:childTnLst>
                                </p:cTn>
                              </p:par>
                            </p:childTnLst>
                          </p:cTn>
                        </p:par>
                        <p:par>
                          <p:cTn id="113" fill="hold">
                            <p:stCondLst>
                              <p:cond delay="4050"/>
                            </p:stCondLst>
                            <p:childTnLst>
                              <p:par>
                                <p:cTn id="114" presetID="41" presetClass="entr" presetSubtype="0" fill="hold" grpId="0" nodeType="afterEffect">
                                  <p:stCondLst>
                                    <p:cond delay="0"/>
                                  </p:stCondLst>
                                  <p:iterate type="lt">
                                    <p:tmPct val="10000"/>
                                  </p:iterate>
                                  <p:childTnLst>
                                    <p:set>
                                      <p:cBhvr>
                                        <p:cTn id="115" dur="1" fill="hold">
                                          <p:stCondLst>
                                            <p:cond delay="0"/>
                                          </p:stCondLst>
                                        </p:cTn>
                                        <p:tgtEl>
                                          <p:spTgt spid="80"/>
                                        </p:tgtEl>
                                        <p:attrNameLst>
                                          <p:attrName>style.visibility</p:attrName>
                                        </p:attrNameLst>
                                      </p:cBhvr>
                                      <p:to>
                                        <p:strVal val="visible"/>
                                      </p:to>
                                    </p:set>
                                    <p:anim calcmode="lin" valueType="num">
                                      <p:cBhvr>
                                        <p:cTn id="116" dur="500" fill="hold"/>
                                        <p:tgtEl>
                                          <p:spTgt spid="80"/>
                                        </p:tgtEl>
                                        <p:attrNameLst>
                                          <p:attrName>ppt_x</p:attrName>
                                        </p:attrNameLst>
                                      </p:cBhvr>
                                      <p:tavLst>
                                        <p:tav tm="0">
                                          <p:val>
                                            <p:strVal val="#ppt_x"/>
                                          </p:val>
                                        </p:tav>
                                        <p:tav tm="50000">
                                          <p:val>
                                            <p:strVal val="#ppt_x+.1"/>
                                          </p:val>
                                        </p:tav>
                                        <p:tav tm="100000">
                                          <p:val>
                                            <p:strVal val="#ppt_x"/>
                                          </p:val>
                                        </p:tav>
                                      </p:tavLst>
                                    </p:anim>
                                    <p:anim calcmode="lin" valueType="num">
                                      <p:cBhvr>
                                        <p:cTn id="117" dur="500" fill="hold"/>
                                        <p:tgtEl>
                                          <p:spTgt spid="80"/>
                                        </p:tgtEl>
                                        <p:attrNameLst>
                                          <p:attrName>ppt_y</p:attrName>
                                        </p:attrNameLst>
                                      </p:cBhvr>
                                      <p:tavLst>
                                        <p:tav tm="0">
                                          <p:val>
                                            <p:strVal val="#ppt_y"/>
                                          </p:val>
                                        </p:tav>
                                        <p:tav tm="100000">
                                          <p:val>
                                            <p:strVal val="#ppt_y"/>
                                          </p:val>
                                        </p:tav>
                                      </p:tavLst>
                                    </p:anim>
                                    <p:anim calcmode="lin" valueType="num">
                                      <p:cBhvr>
                                        <p:cTn id="118" dur="500" fill="hold"/>
                                        <p:tgtEl>
                                          <p:spTgt spid="80"/>
                                        </p:tgtEl>
                                        <p:attrNameLst>
                                          <p:attrName>ppt_h</p:attrName>
                                        </p:attrNameLst>
                                      </p:cBhvr>
                                      <p:tavLst>
                                        <p:tav tm="0">
                                          <p:val>
                                            <p:strVal val="#ppt_h/10"/>
                                          </p:val>
                                        </p:tav>
                                        <p:tav tm="50000">
                                          <p:val>
                                            <p:strVal val="#ppt_h+.01"/>
                                          </p:val>
                                        </p:tav>
                                        <p:tav tm="100000">
                                          <p:val>
                                            <p:strVal val="#ppt_h"/>
                                          </p:val>
                                        </p:tav>
                                      </p:tavLst>
                                    </p:anim>
                                    <p:anim calcmode="lin" valueType="num">
                                      <p:cBhvr>
                                        <p:cTn id="119" dur="500" fill="hold"/>
                                        <p:tgtEl>
                                          <p:spTgt spid="80"/>
                                        </p:tgtEl>
                                        <p:attrNameLst>
                                          <p:attrName>ppt_w</p:attrName>
                                        </p:attrNameLst>
                                      </p:cBhvr>
                                      <p:tavLst>
                                        <p:tav tm="0">
                                          <p:val>
                                            <p:strVal val="#ppt_w/10"/>
                                          </p:val>
                                        </p:tav>
                                        <p:tav tm="50000">
                                          <p:val>
                                            <p:strVal val="#ppt_w+.01"/>
                                          </p:val>
                                        </p:tav>
                                        <p:tav tm="100000">
                                          <p:val>
                                            <p:strVal val="#ppt_w"/>
                                          </p:val>
                                        </p:tav>
                                      </p:tavLst>
                                    </p:anim>
                                    <p:animEffect transition="in" filter="fade">
                                      <p:cBhvr>
                                        <p:cTn id="120" dur="500" tmFilter="0,0; .5, 1; 1, 1"/>
                                        <p:tgtEl>
                                          <p:spTgt spid="80"/>
                                        </p:tgtEl>
                                      </p:cBhvr>
                                    </p:animEffect>
                                  </p:childTnLst>
                                </p:cTn>
                              </p:par>
                            </p:childTnLst>
                          </p:cTn>
                        </p:par>
                        <p:par>
                          <p:cTn id="121" fill="hold">
                            <p:stCondLst>
                              <p:cond delay="4950"/>
                            </p:stCondLst>
                            <p:childTnLst>
                              <p:par>
                                <p:cTn id="122" presetID="26" presetClass="emph" presetSubtype="0" fill="hold" grpId="1" nodeType="afterEffect">
                                  <p:stCondLst>
                                    <p:cond delay="0"/>
                                  </p:stCondLst>
                                  <p:iterate type="lt">
                                    <p:tmPct val="0"/>
                                  </p:iterate>
                                  <p:childTnLst>
                                    <p:animEffect transition="out" filter="fade">
                                      <p:cBhvr>
                                        <p:cTn id="123" dur="500" tmFilter="0, 0; .2, .5; .8, .5; 1, 0"/>
                                        <p:tgtEl>
                                          <p:spTgt spid="80"/>
                                        </p:tgtEl>
                                      </p:cBhvr>
                                    </p:animEffect>
                                    <p:animScale>
                                      <p:cBhvr>
                                        <p:cTn id="124" dur="250" autoRev="1" fill="hold"/>
                                        <p:tgtEl>
                                          <p:spTgt spid="80"/>
                                        </p:tgtEl>
                                      </p:cBhvr>
                                      <p:by x="105000" y="105000"/>
                                    </p:animScale>
                                  </p:childTnLst>
                                </p:cTn>
                              </p:par>
                            </p:childTnLst>
                          </p:cTn>
                        </p:par>
                        <p:par>
                          <p:cTn id="125" fill="hold">
                            <p:stCondLst>
                              <p:cond delay="5450"/>
                            </p:stCondLst>
                            <p:childTnLst>
                              <p:par>
                                <p:cTn id="126" presetID="41" presetClass="entr" presetSubtype="0" fill="hold" grpId="0" nodeType="afterEffect">
                                  <p:stCondLst>
                                    <p:cond delay="0"/>
                                  </p:stCondLst>
                                  <p:iterate type="lt">
                                    <p:tmPct val="10000"/>
                                  </p:iterate>
                                  <p:childTnLst>
                                    <p:set>
                                      <p:cBhvr>
                                        <p:cTn id="127" dur="1" fill="hold">
                                          <p:stCondLst>
                                            <p:cond delay="0"/>
                                          </p:stCondLst>
                                        </p:cTn>
                                        <p:tgtEl>
                                          <p:spTgt spid="81"/>
                                        </p:tgtEl>
                                        <p:attrNameLst>
                                          <p:attrName>style.visibility</p:attrName>
                                        </p:attrNameLst>
                                      </p:cBhvr>
                                      <p:to>
                                        <p:strVal val="visible"/>
                                      </p:to>
                                    </p:set>
                                    <p:anim calcmode="lin" valueType="num">
                                      <p:cBhvr>
                                        <p:cTn id="128" dur="500" fill="hold"/>
                                        <p:tgtEl>
                                          <p:spTgt spid="81"/>
                                        </p:tgtEl>
                                        <p:attrNameLst>
                                          <p:attrName>ppt_x</p:attrName>
                                        </p:attrNameLst>
                                      </p:cBhvr>
                                      <p:tavLst>
                                        <p:tav tm="0">
                                          <p:val>
                                            <p:strVal val="#ppt_x"/>
                                          </p:val>
                                        </p:tav>
                                        <p:tav tm="50000">
                                          <p:val>
                                            <p:strVal val="#ppt_x+.1"/>
                                          </p:val>
                                        </p:tav>
                                        <p:tav tm="100000">
                                          <p:val>
                                            <p:strVal val="#ppt_x"/>
                                          </p:val>
                                        </p:tav>
                                      </p:tavLst>
                                    </p:anim>
                                    <p:anim calcmode="lin" valueType="num">
                                      <p:cBhvr>
                                        <p:cTn id="129" dur="500" fill="hold"/>
                                        <p:tgtEl>
                                          <p:spTgt spid="81"/>
                                        </p:tgtEl>
                                        <p:attrNameLst>
                                          <p:attrName>ppt_y</p:attrName>
                                        </p:attrNameLst>
                                      </p:cBhvr>
                                      <p:tavLst>
                                        <p:tav tm="0">
                                          <p:val>
                                            <p:strVal val="#ppt_y"/>
                                          </p:val>
                                        </p:tav>
                                        <p:tav tm="100000">
                                          <p:val>
                                            <p:strVal val="#ppt_y"/>
                                          </p:val>
                                        </p:tav>
                                      </p:tavLst>
                                    </p:anim>
                                    <p:anim calcmode="lin" valueType="num">
                                      <p:cBhvr>
                                        <p:cTn id="130" dur="500" fill="hold"/>
                                        <p:tgtEl>
                                          <p:spTgt spid="81"/>
                                        </p:tgtEl>
                                        <p:attrNameLst>
                                          <p:attrName>ppt_h</p:attrName>
                                        </p:attrNameLst>
                                      </p:cBhvr>
                                      <p:tavLst>
                                        <p:tav tm="0">
                                          <p:val>
                                            <p:strVal val="#ppt_h/10"/>
                                          </p:val>
                                        </p:tav>
                                        <p:tav tm="50000">
                                          <p:val>
                                            <p:strVal val="#ppt_h+.01"/>
                                          </p:val>
                                        </p:tav>
                                        <p:tav tm="100000">
                                          <p:val>
                                            <p:strVal val="#ppt_h"/>
                                          </p:val>
                                        </p:tav>
                                      </p:tavLst>
                                    </p:anim>
                                    <p:anim calcmode="lin" valueType="num">
                                      <p:cBhvr>
                                        <p:cTn id="131" dur="500" fill="hold"/>
                                        <p:tgtEl>
                                          <p:spTgt spid="81"/>
                                        </p:tgtEl>
                                        <p:attrNameLst>
                                          <p:attrName>ppt_w</p:attrName>
                                        </p:attrNameLst>
                                      </p:cBhvr>
                                      <p:tavLst>
                                        <p:tav tm="0">
                                          <p:val>
                                            <p:strVal val="#ppt_w/10"/>
                                          </p:val>
                                        </p:tav>
                                        <p:tav tm="50000">
                                          <p:val>
                                            <p:strVal val="#ppt_w+.01"/>
                                          </p:val>
                                        </p:tav>
                                        <p:tav tm="100000">
                                          <p:val>
                                            <p:strVal val="#ppt_w"/>
                                          </p:val>
                                        </p:tav>
                                      </p:tavLst>
                                    </p:anim>
                                    <p:animEffect transition="in" filter="fade">
                                      <p:cBhvr>
                                        <p:cTn id="132" dur="500" tmFilter="0,0; .5, 1; 1, 1"/>
                                        <p:tgtEl>
                                          <p:spTgt spid="81"/>
                                        </p:tgtEl>
                                      </p:cBhvr>
                                    </p:animEffect>
                                  </p:childTnLst>
                                </p:cTn>
                              </p:par>
                            </p:childTnLst>
                          </p:cTn>
                        </p:par>
                        <p:par>
                          <p:cTn id="133" fill="hold">
                            <p:stCondLst>
                              <p:cond delay="6150"/>
                            </p:stCondLst>
                            <p:childTnLst>
                              <p:par>
                                <p:cTn id="134" presetID="26" presetClass="emph" presetSubtype="0" fill="hold" grpId="1" nodeType="afterEffect">
                                  <p:stCondLst>
                                    <p:cond delay="0"/>
                                  </p:stCondLst>
                                  <p:iterate type="lt">
                                    <p:tmPct val="0"/>
                                  </p:iterate>
                                  <p:childTnLst>
                                    <p:animEffect transition="out" filter="fade">
                                      <p:cBhvr>
                                        <p:cTn id="135" dur="500" tmFilter="0, 0; .2, .5; .8, .5; 1, 0"/>
                                        <p:tgtEl>
                                          <p:spTgt spid="81"/>
                                        </p:tgtEl>
                                      </p:cBhvr>
                                    </p:animEffect>
                                    <p:animScale>
                                      <p:cBhvr>
                                        <p:cTn id="136" dur="250" autoRev="1" fill="hold"/>
                                        <p:tgtEl>
                                          <p:spTgt spid="81"/>
                                        </p:tgtEl>
                                      </p:cBhvr>
                                      <p:by x="105000" y="105000"/>
                                    </p:animScale>
                                  </p:childTnLst>
                                </p:cTn>
                              </p:par>
                            </p:childTnLst>
                          </p:cTn>
                        </p:par>
                        <p:par>
                          <p:cTn id="137" fill="hold">
                            <p:stCondLst>
                              <p:cond delay="6650"/>
                            </p:stCondLst>
                            <p:childTnLst>
                              <p:par>
                                <p:cTn id="138" presetID="41" presetClass="entr" presetSubtype="0" fill="hold" grpId="0" nodeType="afterEffect">
                                  <p:stCondLst>
                                    <p:cond delay="0"/>
                                  </p:stCondLst>
                                  <p:iterate type="lt">
                                    <p:tmPct val="10000"/>
                                  </p:iterate>
                                  <p:childTnLst>
                                    <p:set>
                                      <p:cBhvr>
                                        <p:cTn id="139" dur="1" fill="hold">
                                          <p:stCondLst>
                                            <p:cond delay="0"/>
                                          </p:stCondLst>
                                        </p:cTn>
                                        <p:tgtEl>
                                          <p:spTgt spid="82"/>
                                        </p:tgtEl>
                                        <p:attrNameLst>
                                          <p:attrName>style.visibility</p:attrName>
                                        </p:attrNameLst>
                                      </p:cBhvr>
                                      <p:to>
                                        <p:strVal val="visible"/>
                                      </p:to>
                                    </p:set>
                                    <p:anim calcmode="lin" valueType="num">
                                      <p:cBhvr>
                                        <p:cTn id="140" dur="500" fill="hold"/>
                                        <p:tgtEl>
                                          <p:spTgt spid="82"/>
                                        </p:tgtEl>
                                        <p:attrNameLst>
                                          <p:attrName>ppt_x</p:attrName>
                                        </p:attrNameLst>
                                      </p:cBhvr>
                                      <p:tavLst>
                                        <p:tav tm="0">
                                          <p:val>
                                            <p:strVal val="#ppt_x"/>
                                          </p:val>
                                        </p:tav>
                                        <p:tav tm="50000">
                                          <p:val>
                                            <p:strVal val="#ppt_x+.1"/>
                                          </p:val>
                                        </p:tav>
                                        <p:tav tm="100000">
                                          <p:val>
                                            <p:strVal val="#ppt_x"/>
                                          </p:val>
                                        </p:tav>
                                      </p:tavLst>
                                    </p:anim>
                                    <p:anim calcmode="lin" valueType="num">
                                      <p:cBhvr>
                                        <p:cTn id="141" dur="500" fill="hold"/>
                                        <p:tgtEl>
                                          <p:spTgt spid="82"/>
                                        </p:tgtEl>
                                        <p:attrNameLst>
                                          <p:attrName>ppt_y</p:attrName>
                                        </p:attrNameLst>
                                      </p:cBhvr>
                                      <p:tavLst>
                                        <p:tav tm="0">
                                          <p:val>
                                            <p:strVal val="#ppt_y"/>
                                          </p:val>
                                        </p:tav>
                                        <p:tav tm="100000">
                                          <p:val>
                                            <p:strVal val="#ppt_y"/>
                                          </p:val>
                                        </p:tav>
                                      </p:tavLst>
                                    </p:anim>
                                    <p:anim calcmode="lin" valueType="num">
                                      <p:cBhvr>
                                        <p:cTn id="142" dur="500" fill="hold"/>
                                        <p:tgtEl>
                                          <p:spTgt spid="82"/>
                                        </p:tgtEl>
                                        <p:attrNameLst>
                                          <p:attrName>ppt_h</p:attrName>
                                        </p:attrNameLst>
                                      </p:cBhvr>
                                      <p:tavLst>
                                        <p:tav tm="0">
                                          <p:val>
                                            <p:strVal val="#ppt_h/10"/>
                                          </p:val>
                                        </p:tav>
                                        <p:tav tm="50000">
                                          <p:val>
                                            <p:strVal val="#ppt_h+.01"/>
                                          </p:val>
                                        </p:tav>
                                        <p:tav tm="100000">
                                          <p:val>
                                            <p:strVal val="#ppt_h"/>
                                          </p:val>
                                        </p:tav>
                                      </p:tavLst>
                                    </p:anim>
                                    <p:anim calcmode="lin" valueType="num">
                                      <p:cBhvr>
                                        <p:cTn id="143" dur="500" fill="hold"/>
                                        <p:tgtEl>
                                          <p:spTgt spid="82"/>
                                        </p:tgtEl>
                                        <p:attrNameLst>
                                          <p:attrName>ppt_w</p:attrName>
                                        </p:attrNameLst>
                                      </p:cBhvr>
                                      <p:tavLst>
                                        <p:tav tm="0">
                                          <p:val>
                                            <p:strVal val="#ppt_w/10"/>
                                          </p:val>
                                        </p:tav>
                                        <p:tav tm="50000">
                                          <p:val>
                                            <p:strVal val="#ppt_w+.01"/>
                                          </p:val>
                                        </p:tav>
                                        <p:tav tm="100000">
                                          <p:val>
                                            <p:strVal val="#ppt_w"/>
                                          </p:val>
                                        </p:tav>
                                      </p:tavLst>
                                    </p:anim>
                                    <p:animEffect transition="in" filter="fade">
                                      <p:cBhvr>
                                        <p:cTn id="144" dur="500" tmFilter="0,0; .5, 1; 1, 1"/>
                                        <p:tgtEl>
                                          <p:spTgt spid="82"/>
                                        </p:tgtEl>
                                      </p:cBhvr>
                                    </p:animEffect>
                                  </p:childTnLst>
                                </p:cTn>
                              </p:par>
                            </p:childTnLst>
                          </p:cTn>
                        </p:par>
                        <p:par>
                          <p:cTn id="145" fill="hold">
                            <p:stCondLst>
                              <p:cond delay="8900"/>
                            </p:stCondLst>
                            <p:childTnLst>
                              <p:par>
                                <p:cTn id="146" presetID="26" presetClass="emph" presetSubtype="0" fill="hold" grpId="1" nodeType="afterEffect">
                                  <p:stCondLst>
                                    <p:cond delay="0"/>
                                  </p:stCondLst>
                                  <p:iterate type="lt">
                                    <p:tmPct val="0"/>
                                  </p:iterate>
                                  <p:childTnLst>
                                    <p:animEffect transition="out" filter="fade">
                                      <p:cBhvr>
                                        <p:cTn id="147" dur="500" tmFilter="0, 0; .2, .5; .8, .5; 1, 0"/>
                                        <p:tgtEl>
                                          <p:spTgt spid="82"/>
                                        </p:tgtEl>
                                      </p:cBhvr>
                                    </p:animEffect>
                                    <p:animScale>
                                      <p:cBhvr>
                                        <p:cTn id="148" dur="250" autoRev="1" fill="hold"/>
                                        <p:tgtEl>
                                          <p:spTgt spid="8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149" repeatCount="indefinite" fill="remove" display="0">
                  <p:stCondLst>
                    <p:cond delay="indefinite"/>
                  </p:stCondLst>
                  <p:endCondLst>
                    <p:cond evt="onStopAudio" delay="0">
                      <p:tgtEl>
                        <p:sldTgt/>
                      </p:tgtEl>
                    </p:cond>
                  </p:endCondLst>
                </p:cTn>
                <p:tgtEl>
                  <p:spTgt spid="5"/>
                </p:tgtEl>
              </p:cMediaNode>
            </p:video>
          </p:childTnLst>
        </p:cTn>
      </p:par>
    </p:tnLst>
    <p:bldLst>
      <p:bldP spid="57" grpId="0" animBg="1"/>
      <p:bldP spid="58" grpId="0" animBg="1"/>
      <p:bldP spid="59" grpId="0" animBg="1"/>
      <p:bldP spid="60" grpId="0" animBg="1"/>
      <p:bldP spid="61" grpId="0" animBg="1"/>
      <p:bldP spid="62" grpId="0" animBg="1"/>
      <p:bldP spid="63" grpId="0" animBg="1"/>
      <p:bldP spid="64" grpId="0" animBg="1"/>
      <p:bldP spid="65" grpId="0" animBg="1"/>
      <p:bldP spid="67" grpId="0" animBg="1"/>
      <p:bldP spid="68" grpId="0" animBg="1"/>
      <p:bldP spid="69" grpId="0" animBg="1"/>
      <p:bldP spid="70" grpId="0" animBg="1"/>
      <p:bldP spid="71" grpId="0" animBg="1"/>
      <p:bldP spid="72" grpId="0" animBg="1"/>
      <p:bldP spid="73" grpId="0" animBg="1"/>
      <p:bldP spid="84" grpId="0" animBg="1"/>
      <p:bldP spid="75" grpId="0" animBg="1"/>
      <p:bldP spid="76" grpId="0" animBg="1"/>
      <p:bldP spid="77" grpId="0" animBg="1"/>
      <p:bldP spid="78" grpId="0" animBg="1"/>
      <p:bldP spid="80" grpId="0"/>
      <p:bldP spid="80" grpId="1"/>
      <p:bldP spid="81" grpId="0"/>
      <p:bldP spid="81" grpId="1"/>
      <p:bldP spid="82" grpId="0"/>
      <p:bldP spid="82" grpId="1"/>
      <p:bldP spid="83" grpId="0"/>
      <p:bldP spid="8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01"/>
          <p:cNvSpPr>
            <a:spLocks/>
          </p:cNvSpPr>
          <p:nvPr/>
        </p:nvSpPr>
        <p:spPr bwMode="auto">
          <a:xfrm flipV="1">
            <a:off x="3405039" y="3256285"/>
            <a:ext cx="5994350" cy="606988"/>
          </a:xfrm>
          <a:custGeom>
            <a:avLst/>
            <a:gdLst>
              <a:gd name="T0" fmla="*/ 909 w 909"/>
              <a:gd name="T1" fmla="*/ 131 h 131"/>
              <a:gd name="T2" fmla="*/ 134 w 909"/>
              <a:gd name="T3" fmla="*/ 131 h 131"/>
              <a:gd name="T4" fmla="*/ 0 w 909"/>
              <a:gd name="T5" fmla="*/ 0 h 131"/>
              <a:gd name="T6" fmla="*/ 760 w 909"/>
              <a:gd name="T7" fmla="*/ 0 h 131"/>
              <a:gd name="T8" fmla="*/ 909 w 909"/>
              <a:gd name="T9" fmla="*/ 131 h 131"/>
            </a:gdLst>
            <a:ahLst/>
            <a:cxnLst>
              <a:cxn ang="0">
                <a:pos x="T0" y="T1"/>
              </a:cxn>
              <a:cxn ang="0">
                <a:pos x="T2" y="T3"/>
              </a:cxn>
              <a:cxn ang="0">
                <a:pos x="T4" y="T5"/>
              </a:cxn>
              <a:cxn ang="0">
                <a:pos x="T6" y="T7"/>
              </a:cxn>
              <a:cxn ang="0">
                <a:pos x="T8" y="T9"/>
              </a:cxn>
            </a:cxnLst>
            <a:rect l="0" t="0" r="r" b="b"/>
            <a:pathLst>
              <a:path w="909" h="131">
                <a:moveTo>
                  <a:pt x="909" y="131"/>
                </a:moveTo>
                <a:lnTo>
                  <a:pt x="134" y="131"/>
                </a:lnTo>
                <a:lnTo>
                  <a:pt x="0" y="0"/>
                </a:lnTo>
                <a:lnTo>
                  <a:pt x="760" y="0"/>
                </a:lnTo>
                <a:lnTo>
                  <a:pt x="909" y="131"/>
                </a:lnTo>
                <a:close/>
              </a:path>
            </a:pathLst>
          </a:custGeom>
          <a:solidFill>
            <a:schemeClr val="accent1"/>
          </a:solidFill>
          <a:ln>
            <a:noFill/>
          </a:ln>
        </p:spPr>
        <p:txBody>
          <a:bodyPr vert="horz" wrap="square" lIns="128580" tIns="64290" rIns="128580" bIns="64290" numCol="1" anchor="t" anchorCtr="0" compatLnSpc="1">
            <a:prstTxWarp prst="textNoShape">
              <a:avLst/>
            </a:prstTxWarp>
          </a:bodyPr>
          <a:lstStyle/>
          <a:p>
            <a:endParaRPr lang="zh-CN" altLang="en-US"/>
          </a:p>
        </p:txBody>
      </p:sp>
      <p:sp>
        <p:nvSpPr>
          <p:cNvPr id="13" name="文本框 12"/>
          <p:cNvSpPr txBox="1"/>
          <p:nvPr/>
        </p:nvSpPr>
        <p:spPr>
          <a:xfrm>
            <a:off x="5717639" y="1991598"/>
            <a:ext cx="1423472" cy="1200329"/>
          </a:xfrm>
          <a:prstGeom prst="rect">
            <a:avLst/>
          </a:prstGeom>
          <a:noFill/>
        </p:spPr>
        <p:txBody>
          <a:bodyPr wrap="square" rtlCol="0">
            <a:spAutoFit/>
          </a:bodyPr>
          <a:lstStyle/>
          <a:p>
            <a:pPr algn="ctr"/>
            <a:r>
              <a:rPr lang="en-US" altLang="zh-CN" sz="7200" dirty="0" smtClean="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rPr>
              <a:t>02</a:t>
            </a:r>
            <a:endParaRPr lang="zh-CN" altLang="en-US" sz="72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endParaRPr>
          </a:p>
        </p:txBody>
      </p:sp>
      <p:sp>
        <p:nvSpPr>
          <p:cNvPr id="21" name="矩形 20"/>
          <p:cNvSpPr/>
          <p:nvPr/>
        </p:nvSpPr>
        <p:spPr>
          <a:xfrm>
            <a:off x="3981103" y="3256285"/>
            <a:ext cx="4760556" cy="553998"/>
          </a:xfrm>
          <a:prstGeom prst="rect">
            <a:avLst/>
          </a:prstGeom>
        </p:spPr>
        <p:txBody>
          <a:bodyPr wrap="square" lIns="0" tIns="0" rIns="0" bIns="0">
            <a:spAutoFit/>
          </a:bodyPr>
          <a:lstStyle/>
          <a:p>
            <a:pPr algn="ctr"/>
            <a:r>
              <a:rPr lang="zh-CN" altLang="en-US" sz="36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研究内容与研究方法 </a:t>
            </a:r>
          </a:p>
        </p:txBody>
      </p:sp>
    </p:spTree>
    <p:extLst>
      <p:ext uri="{BB962C8B-B14F-4D97-AF65-F5344CB8AC3E}">
        <p14:creationId xmlns="" xmlns:p14="http://schemas.microsoft.com/office/powerpoint/2010/main" val="315363542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barn(inVertical)">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strVal val="4*#ppt_w"/>
                                          </p:val>
                                        </p:tav>
                                        <p:tav tm="100000">
                                          <p:val>
                                            <p:strVal val="#ppt_w"/>
                                          </p:val>
                                        </p:tav>
                                      </p:tavLst>
                                    </p:anim>
                                    <p:anim calcmode="lin" valueType="num">
                                      <p:cBhvr>
                                        <p:cTn id="20" dur="500" fill="hold"/>
                                        <p:tgtEl>
                                          <p:spTgt spid="21"/>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3"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p:cNvGrpSpPr>
            <a:grpSpLocks/>
          </p:cNvGrpSpPr>
          <p:nvPr/>
        </p:nvGrpSpPr>
        <p:grpSpPr bwMode="auto">
          <a:xfrm>
            <a:off x="4559121" y="2793857"/>
            <a:ext cx="5645383" cy="2212249"/>
            <a:chOff x="1930" y="1737"/>
            <a:chExt cx="3203" cy="1514"/>
          </a:xfrm>
        </p:grpSpPr>
        <p:sp>
          <p:nvSpPr>
            <p:cNvPr id="17" name="Line 20"/>
            <p:cNvSpPr>
              <a:spLocks noChangeShapeType="1"/>
            </p:cNvSpPr>
            <p:nvPr/>
          </p:nvSpPr>
          <p:spPr bwMode="auto">
            <a:xfrm flipH="1">
              <a:off x="2579" y="3251"/>
              <a:ext cx="2545" cy="0"/>
            </a:xfrm>
            <a:prstGeom prst="line">
              <a:avLst/>
            </a:prstGeom>
            <a:noFill/>
            <a:ln w="9525" cap="rnd">
              <a:solidFill>
                <a:schemeClr val="bg1">
                  <a:lumMod val="65000"/>
                </a:schemeClr>
              </a:solidFill>
              <a:prstDash val="sysDot"/>
              <a:round/>
              <a:headEnd type="diamond" w="lg" len="lg"/>
              <a:tailEnd type="oval" w="med" len="med"/>
            </a:ln>
            <a:extLst>
              <a:ext uri="{909E8E84-426E-40DD-AFC4-6F175D3DCCD1}">
                <a14:hiddenFill xmlns="" xmlns:a14="http://schemas.microsoft.com/office/drawing/2010/main">
                  <a:noFill/>
                </a14:hiddenFill>
              </a:ext>
            </a:extLst>
          </p:spPr>
          <p:txBody>
            <a:bodyPr/>
            <a:lstStyle/>
            <a:p>
              <a:pPr defTabSz="916084">
                <a:defRPr/>
              </a:pPr>
              <a:endParaRPr lang="zh-CN" altLang="en-US" sz="1804" b="1" ker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Line 21"/>
            <p:cNvSpPr>
              <a:spLocks noChangeShapeType="1"/>
            </p:cNvSpPr>
            <p:nvPr/>
          </p:nvSpPr>
          <p:spPr bwMode="auto">
            <a:xfrm flipH="1">
              <a:off x="1930" y="1737"/>
              <a:ext cx="3203" cy="0"/>
            </a:xfrm>
            <a:prstGeom prst="line">
              <a:avLst/>
            </a:prstGeom>
            <a:noFill/>
            <a:ln w="9525" cap="rnd">
              <a:solidFill>
                <a:schemeClr val="bg1">
                  <a:lumMod val="65000"/>
                </a:schemeClr>
              </a:solidFill>
              <a:prstDash val="sysDot"/>
              <a:round/>
              <a:headEnd type="diamond" w="lg" len="lg"/>
              <a:tailEnd type="oval" w="med" len="med"/>
            </a:ln>
            <a:extLst>
              <a:ext uri="{909E8E84-426E-40DD-AFC4-6F175D3DCCD1}">
                <a14:hiddenFill xmlns="" xmlns:a14="http://schemas.microsoft.com/office/drawing/2010/main">
                  <a:noFill/>
                </a14:hiddenFill>
              </a:ext>
            </a:extLst>
          </p:spPr>
          <p:txBody>
            <a:bodyPr/>
            <a:lstStyle/>
            <a:p>
              <a:pPr defTabSz="916084">
                <a:defRPr/>
              </a:pPr>
              <a:endParaRPr lang="zh-CN" altLang="en-US" sz="1804" b="1" ker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Line 22"/>
            <p:cNvSpPr>
              <a:spLocks noChangeShapeType="1"/>
            </p:cNvSpPr>
            <p:nvPr/>
          </p:nvSpPr>
          <p:spPr bwMode="auto">
            <a:xfrm flipH="1">
              <a:off x="2221" y="2462"/>
              <a:ext cx="2903" cy="0"/>
            </a:xfrm>
            <a:prstGeom prst="line">
              <a:avLst/>
            </a:prstGeom>
            <a:noFill/>
            <a:ln w="9525" cap="rnd">
              <a:solidFill>
                <a:schemeClr val="bg1">
                  <a:lumMod val="65000"/>
                </a:schemeClr>
              </a:solidFill>
              <a:prstDash val="sysDot"/>
              <a:round/>
              <a:headEnd type="diamond" w="lg" len="lg"/>
              <a:tailEnd type="oval" w="med" len="med"/>
            </a:ln>
            <a:extLst>
              <a:ext uri="{909E8E84-426E-40DD-AFC4-6F175D3DCCD1}">
                <a14:hiddenFill xmlns="" xmlns:a14="http://schemas.microsoft.com/office/drawing/2010/main">
                  <a:noFill/>
                </a14:hiddenFill>
              </a:ext>
            </a:extLst>
          </p:spPr>
          <p:txBody>
            <a:bodyPr/>
            <a:lstStyle/>
            <a:p>
              <a:pPr defTabSz="916084">
                <a:defRPr/>
              </a:pPr>
              <a:endParaRPr lang="zh-CN" altLang="en-US" sz="1804" b="1" ker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0" name="Text Box 35"/>
          <p:cNvSpPr txBox="1">
            <a:spLocks noChangeArrowheads="1"/>
          </p:cNvSpPr>
          <p:nvPr/>
        </p:nvSpPr>
        <p:spPr bwMode="auto">
          <a:xfrm>
            <a:off x="6789415" y="3040261"/>
            <a:ext cx="3115320" cy="517065"/>
          </a:xfrm>
          <a:prstGeom prst="rect">
            <a:avLst/>
          </a:prstGeom>
          <a:noFill/>
          <a:ln w="9525" algn="ctr">
            <a:noFill/>
            <a:miter lim="800000"/>
            <a:headEnd/>
            <a:tailEnd/>
          </a:ln>
          <a:effectLst/>
        </p:spPr>
        <p:txBody>
          <a:bodyPr wrap="square" lIns="0" tIns="0" rIns="0" bIns="0">
            <a:spAutoFit/>
          </a:bodyPr>
          <a:lstStyle/>
          <a:p>
            <a:pPr algn="just" latinLnBrk="1">
              <a:lnSpc>
                <a:spcPct val="120000"/>
              </a:lnSpc>
              <a:defRPr/>
            </a:pPr>
            <a:r>
              <a:rPr kumimoji="1" lang="zh-CN" altLang="en-US" sz="1400" b="1"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用户提交前观看自己要渲染的</a:t>
            </a:r>
            <a:r>
              <a:rPr kumimoji="1" lang="en-US" altLang="zh-CN" sz="1400" b="1" dirty="0" err="1"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vtk</a:t>
            </a:r>
            <a:r>
              <a:rPr kumimoji="1" lang="zh-CN" altLang="en-US" sz="1400" b="1"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模型文件，确认自己要渲染的内容</a:t>
            </a:r>
            <a:endParaRPr kumimoji="1" lang="en-US" altLang="ko-KR" sz="14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Rectangle 37"/>
          <p:cNvSpPr>
            <a:spLocks noChangeArrowheads="1"/>
          </p:cNvSpPr>
          <p:nvPr/>
        </p:nvSpPr>
        <p:spPr bwMode="auto">
          <a:xfrm>
            <a:off x="6861423" y="4131538"/>
            <a:ext cx="3024336" cy="494751"/>
          </a:xfrm>
          <a:prstGeom prst="rect">
            <a:avLst/>
          </a:prstGeom>
          <a:noFill/>
          <a:ln w="9525" algn="ctr">
            <a:noFill/>
            <a:miter lim="800000"/>
            <a:headEnd/>
            <a:tailEnd/>
          </a:ln>
          <a:effectLst/>
        </p:spPr>
        <p:txBody>
          <a:bodyPr wrap="square" lIns="0" tIns="0" rIns="0" bIns="0" anchor="ctr">
            <a:spAutoFit/>
          </a:bodyPr>
          <a:lstStyle/>
          <a:p>
            <a:pPr algn="just" latinLnBrk="1">
              <a:lnSpc>
                <a:spcPct val="120000"/>
              </a:lnSpc>
              <a:defRPr/>
            </a:pPr>
            <a:r>
              <a:rPr kumimoji="1" lang="zh-CN" altLang="en-US" sz="1400" b="1"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用户在浏览器端佩戴</a:t>
            </a:r>
            <a:r>
              <a:rPr kumimoji="1" lang="en-US" altLang="zh-CN" sz="1400" b="1"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3D</a:t>
            </a:r>
            <a:r>
              <a:rPr kumimoji="1" lang="zh-CN" altLang="en-US" sz="1400" b="1"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设备观看已经渲染成功的文件</a:t>
            </a:r>
            <a:endParaRPr kumimoji="1" lang="en-US" altLang="ko-KR" sz="14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Group 4"/>
          <p:cNvGrpSpPr/>
          <p:nvPr/>
        </p:nvGrpSpPr>
        <p:grpSpPr>
          <a:xfrm>
            <a:off x="2719080" y="3999336"/>
            <a:ext cx="3680083" cy="1884573"/>
            <a:chOff x="1047907" y="3811318"/>
            <a:chExt cx="3673475" cy="1881188"/>
          </a:xfrm>
        </p:grpSpPr>
        <p:grpSp>
          <p:nvGrpSpPr>
            <p:cNvPr id="4" name="Group 5"/>
            <p:cNvGrpSpPr>
              <a:grpSpLocks/>
            </p:cNvGrpSpPr>
            <p:nvPr/>
          </p:nvGrpSpPr>
          <p:grpSpPr bwMode="auto">
            <a:xfrm>
              <a:off x="1047907" y="3965306"/>
              <a:ext cx="3673475" cy="1727200"/>
              <a:chOff x="1728" y="3024"/>
              <a:chExt cx="2304" cy="1080"/>
            </a:xfrm>
          </p:grpSpPr>
          <p:sp>
            <p:nvSpPr>
              <p:cNvPr id="8" name="Freeform 5"/>
              <p:cNvSpPr>
                <a:spLocks/>
              </p:cNvSpPr>
              <p:nvPr/>
            </p:nvSpPr>
            <p:spPr bwMode="auto">
              <a:xfrm>
                <a:off x="1728" y="3024"/>
                <a:ext cx="2304" cy="1080"/>
              </a:xfrm>
              <a:custGeom>
                <a:avLst/>
                <a:gdLst>
                  <a:gd name="T0" fmla="*/ 2304 w 2304"/>
                  <a:gd name="T1" fmla="*/ 792 h 1080"/>
                  <a:gd name="T2" fmla="*/ 2302 w 2304"/>
                  <a:gd name="T3" fmla="*/ 806 h 1080"/>
                  <a:gd name="T4" fmla="*/ 2290 w 2304"/>
                  <a:gd name="T5" fmla="*/ 836 h 1080"/>
                  <a:gd name="T6" fmla="*/ 2268 w 2304"/>
                  <a:gd name="T7" fmla="*/ 864 h 1080"/>
                  <a:gd name="T8" fmla="*/ 2234 w 2304"/>
                  <a:gd name="T9" fmla="*/ 892 h 1080"/>
                  <a:gd name="T10" fmla="*/ 2190 w 2304"/>
                  <a:gd name="T11" fmla="*/ 916 h 1080"/>
                  <a:gd name="T12" fmla="*/ 2108 w 2304"/>
                  <a:gd name="T13" fmla="*/ 954 h 1080"/>
                  <a:gd name="T14" fmla="*/ 1966 w 2304"/>
                  <a:gd name="T15" fmla="*/ 996 h 1080"/>
                  <a:gd name="T16" fmla="*/ 1796 w 2304"/>
                  <a:gd name="T17" fmla="*/ 1030 h 1080"/>
                  <a:gd name="T18" fmla="*/ 1600 w 2304"/>
                  <a:gd name="T19" fmla="*/ 1058 h 1080"/>
                  <a:gd name="T20" fmla="*/ 1384 w 2304"/>
                  <a:gd name="T21" fmla="*/ 1074 h 1080"/>
                  <a:gd name="T22" fmla="*/ 1152 w 2304"/>
                  <a:gd name="T23" fmla="*/ 1080 h 1080"/>
                  <a:gd name="T24" fmla="*/ 1034 w 2304"/>
                  <a:gd name="T25" fmla="*/ 1078 h 1080"/>
                  <a:gd name="T26" fmla="*/ 810 w 2304"/>
                  <a:gd name="T27" fmla="*/ 1068 h 1080"/>
                  <a:gd name="T28" fmla="*/ 602 w 2304"/>
                  <a:gd name="T29" fmla="*/ 1046 h 1080"/>
                  <a:gd name="T30" fmla="*/ 420 w 2304"/>
                  <a:gd name="T31" fmla="*/ 1014 h 1080"/>
                  <a:gd name="T32" fmla="*/ 264 w 2304"/>
                  <a:gd name="T33" fmla="*/ 976 h 1080"/>
                  <a:gd name="T34" fmla="*/ 140 w 2304"/>
                  <a:gd name="T35" fmla="*/ 930 h 1080"/>
                  <a:gd name="T36" fmla="*/ 90 w 2304"/>
                  <a:gd name="T37" fmla="*/ 904 h 1080"/>
                  <a:gd name="T38" fmla="*/ 52 w 2304"/>
                  <a:gd name="T39" fmla="*/ 878 h 1080"/>
                  <a:gd name="T40" fmla="*/ 24 w 2304"/>
                  <a:gd name="T41" fmla="*/ 850 h 1080"/>
                  <a:gd name="T42" fmla="*/ 6 w 2304"/>
                  <a:gd name="T43" fmla="*/ 822 h 1080"/>
                  <a:gd name="T44" fmla="*/ 0 w 2304"/>
                  <a:gd name="T45" fmla="*/ 792 h 1080"/>
                  <a:gd name="T46" fmla="*/ 288 w 2304"/>
                  <a:gd name="T47" fmla="*/ 216 h 1080"/>
                  <a:gd name="T48" fmla="*/ 292 w 2304"/>
                  <a:gd name="T49" fmla="*/ 194 h 1080"/>
                  <a:gd name="T50" fmla="*/ 306 w 2304"/>
                  <a:gd name="T51" fmla="*/ 172 h 1080"/>
                  <a:gd name="T52" fmla="*/ 326 w 2304"/>
                  <a:gd name="T53" fmla="*/ 152 h 1080"/>
                  <a:gd name="T54" fmla="*/ 356 w 2304"/>
                  <a:gd name="T55" fmla="*/ 132 h 1080"/>
                  <a:gd name="T56" fmla="*/ 436 w 2304"/>
                  <a:gd name="T57" fmla="*/ 96 h 1080"/>
                  <a:gd name="T58" fmla="*/ 542 w 2304"/>
                  <a:gd name="T59" fmla="*/ 64 h 1080"/>
                  <a:gd name="T60" fmla="*/ 668 w 2304"/>
                  <a:gd name="T61" fmla="*/ 36 h 1080"/>
                  <a:gd name="T62" fmla="*/ 816 w 2304"/>
                  <a:gd name="T63" fmla="*/ 16 h 1080"/>
                  <a:gd name="T64" fmla="*/ 978 w 2304"/>
                  <a:gd name="T65" fmla="*/ 4 h 1080"/>
                  <a:gd name="T66" fmla="*/ 1152 w 2304"/>
                  <a:gd name="T67" fmla="*/ 0 h 1080"/>
                  <a:gd name="T68" fmla="*/ 1240 w 2304"/>
                  <a:gd name="T69" fmla="*/ 2 h 1080"/>
                  <a:gd name="T70" fmla="*/ 1408 w 2304"/>
                  <a:gd name="T71" fmla="*/ 10 h 1080"/>
                  <a:gd name="T72" fmla="*/ 1564 w 2304"/>
                  <a:gd name="T73" fmla="*/ 26 h 1080"/>
                  <a:gd name="T74" fmla="*/ 1702 w 2304"/>
                  <a:gd name="T75" fmla="*/ 50 h 1080"/>
                  <a:gd name="T76" fmla="*/ 1818 w 2304"/>
                  <a:gd name="T77" fmla="*/ 78 h 1080"/>
                  <a:gd name="T78" fmla="*/ 1912 w 2304"/>
                  <a:gd name="T79" fmla="*/ 114 h 1080"/>
                  <a:gd name="T80" fmla="*/ 1964 w 2304"/>
                  <a:gd name="T81" fmla="*/ 142 h 1080"/>
                  <a:gd name="T82" fmla="*/ 1988 w 2304"/>
                  <a:gd name="T83" fmla="*/ 162 h 1080"/>
                  <a:gd name="T84" fmla="*/ 2006 w 2304"/>
                  <a:gd name="T85" fmla="*/ 184 h 1080"/>
                  <a:gd name="T86" fmla="*/ 2014 w 2304"/>
                  <a:gd name="T87" fmla="*/ 204 h 1080"/>
                  <a:gd name="T88" fmla="*/ 2016 w 2304"/>
                  <a:gd name="T89" fmla="*/ 216 h 10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1080"/>
                  <a:gd name="T137" fmla="*/ 2304 w 2304"/>
                  <a:gd name="T138" fmla="*/ 1080 h 10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1080">
                    <a:moveTo>
                      <a:pt x="2016" y="216"/>
                    </a:moveTo>
                    <a:lnTo>
                      <a:pt x="2304" y="792"/>
                    </a:lnTo>
                    <a:lnTo>
                      <a:pt x="2302" y="806"/>
                    </a:lnTo>
                    <a:lnTo>
                      <a:pt x="2298" y="822"/>
                    </a:lnTo>
                    <a:lnTo>
                      <a:pt x="2290" y="836"/>
                    </a:lnTo>
                    <a:lnTo>
                      <a:pt x="2280" y="850"/>
                    </a:lnTo>
                    <a:lnTo>
                      <a:pt x="2268" y="864"/>
                    </a:lnTo>
                    <a:lnTo>
                      <a:pt x="2252" y="878"/>
                    </a:lnTo>
                    <a:lnTo>
                      <a:pt x="2234" y="892"/>
                    </a:lnTo>
                    <a:lnTo>
                      <a:pt x="2214" y="904"/>
                    </a:lnTo>
                    <a:lnTo>
                      <a:pt x="2190" y="916"/>
                    </a:lnTo>
                    <a:lnTo>
                      <a:pt x="2164" y="930"/>
                    </a:lnTo>
                    <a:lnTo>
                      <a:pt x="2108" y="954"/>
                    </a:lnTo>
                    <a:lnTo>
                      <a:pt x="2040" y="976"/>
                    </a:lnTo>
                    <a:lnTo>
                      <a:pt x="1966" y="996"/>
                    </a:lnTo>
                    <a:lnTo>
                      <a:pt x="1884" y="1014"/>
                    </a:lnTo>
                    <a:lnTo>
                      <a:pt x="1796" y="1030"/>
                    </a:lnTo>
                    <a:lnTo>
                      <a:pt x="1702" y="1046"/>
                    </a:lnTo>
                    <a:lnTo>
                      <a:pt x="1600" y="1058"/>
                    </a:lnTo>
                    <a:lnTo>
                      <a:pt x="1494" y="1068"/>
                    </a:lnTo>
                    <a:lnTo>
                      <a:pt x="1384" y="1074"/>
                    </a:lnTo>
                    <a:lnTo>
                      <a:pt x="1270" y="1078"/>
                    </a:lnTo>
                    <a:lnTo>
                      <a:pt x="1152" y="1080"/>
                    </a:lnTo>
                    <a:lnTo>
                      <a:pt x="1034" y="1078"/>
                    </a:lnTo>
                    <a:lnTo>
                      <a:pt x="920" y="1074"/>
                    </a:lnTo>
                    <a:lnTo>
                      <a:pt x="810" y="1068"/>
                    </a:lnTo>
                    <a:lnTo>
                      <a:pt x="704" y="1058"/>
                    </a:lnTo>
                    <a:lnTo>
                      <a:pt x="602" y="1046"/>
                    </a:lnTo>
                    <a:lnTo>
                      <a:pt x="508" y="1030"/>
                    </a:lnTo>
                    <a:lnTo>
                      <a:pt x="420" y="1014"/>
                    </a:lnTo>
                    <a:lnTo>
                      <a:pt x="338" y="996"/>
                    </a:lnTo>
                    <a:lnTo>
                      <a:pt x="264" y="976"/>
                    </a:lnTo>
                    <a:lnTo>
                      <a:pt x="196" y="954"/>
                    </a:lnTo>
                    <a:lnTo>
                      <a:pt x="140" y="930"/>
                    </a:lnTo>
                    <a:lnTo>
                      <a:pt x="114" y="916"/>
                    </a:lnTo>
                    <a:lnTo>
                      <a:pt x="90" y="904"/>
                    </a:lnTo>
                    <a:lnTo>
                      <a:pt x="70" y="892"/>
                    </a:lnTo>
                    <a:lnTo>
                      <a:pt x="52" y="878"/>
                    </a:lnTo>
                    <a:lnTo>
                      <a:pt x="36" y="864"/>
                    </a:lnTo>
                    <a:lnTo>
                      <a:pt x="24" y="850"/>
                    </a:lnTo>
                    <a:lnTo>
                      <a:pt x="14" y="836"/>
                    </a:lnTo>
                    <a:lnTo>
                      <a:pt x="6" y="822"/>
                    </a:lnTo>
                    <a:lnTo>
                      <a:pt x="2" y="806"/>
                    </a:lnTo>
                    <a:lnTo>
                      <a:pt x="0" y="792"/>
                    </a:lnTo>
                    <a:lnTo>
                      <a:pt x="288" y="216"/>
                    </a:lnTo>
                    <a:lnTo>
                      <a:pt x="290" y="204"/>
                    </a:lnTo>
                    <a:lnTo>
                      <a:pt x="292" y="194"/>
                    </a:lnTo>
                    <a:lnTo>
                      <a:pt x="298" y="184"/>
                    </a:lnTo>
                    <a:lnTo>
                      <a:pt x="306" y="172"/>
                    </a:lnTo>
                    <a:lnTo>
                      <a:pt x="316" y="162"/>
                    </a:lnTo>
                    <a:lnTo>
                      <a:pt x="326" y="152"/>
                    </a:lnTo>
                    <a:lnTo>
                      <a:pt x="340" y="142"/>
                    </a:lnTo>
                    <a:lnTo>
                      <a:pt x="356" y="132"/>
                    </a:lnTo>
                    <a:lnTo>
                      <a:pt x="392" y="114"/>
                    </a:lnTo>
                    <a:lnTo>
                      <a:pt x="436" y="96"/>
                    </a:lnTo>
                    <a:lnTo>
                      <a:pt x="486" y="78"/>
                    </a:lnTo>
                    <a:lnTo>
                      <a:pt x="542" y="64"/>
                    </a:lnTo>
                    <a:lnTo>
                      <a:pt x="602" y="50"/>
                    </a:lnTo>
                    <a:lnTo>
                      <a:pt x="668" y="36"/>
                    </a:lnTo>
                    <a:lnTo>
                      <a:pt x="740" y="26"/>
                    </a:lnTo>
                    <a:lnTo>
                      <a:pt x="816" y="16"/>
                    </a:lnTo>
                    <a:lnTo>
                      <a:pt x="896" y="10"/>
                    </a:lnTo>
                    <a:lnTo>
                      <a:pt x="978" y="4"/>
                    </a:lnTo>
                    <a:lnTo>
                      <a:pt x="1064" y="2"/>
                    </a:lnTo>
                    <a:lnTo>
                      <a:pt x="1152" y="0"/>
                    </a:lnTo>
                    <a:lnTo>
                      <a:pt x="1240" y="2"/>
                    </a:lnTo>
                    <a:lnTo>
                      <a:pt x="1326" y="4"/>
                    </a:lnTo>
                    <a:lnTo>
                      <a:pt x="1408" y="10"/>
                    </a:lnTo>
                    <a:lnTo>
                      <a:pt x="1488" y="16"/>
                    </a:lnTo>
                    <a:lnTo>
                      <a:pt x="1564" y="26"/>
                    </a:lnTo>
                    <a:lnTo>
                      <a:pt x="1636" y="36"/>
                    </a:lnTo>
                    <a:lnTo>
                      <a:pt x="1702" y="50"/>
                    </a:lnTo>
                    <a:lnTo>
                      <a:pt x="1762" y="64"/>
                    </a:lnTo>
                    <a:lnTo>
                      <a:pt x="1818" y="78"/>
                    </a:lnTo>
                    <a:lnTo>
                      <a:pt x="1868" y="96"/>
                    </a:lnTo>
                    <a:lnTo>
                      <a:pt x="1912" y="114"/>
                    </a:lnTo>
                    <a:lnTo>
                      <a:pt x="1948" y="132"/>
                    </a:lnTo>
                    <a:lnTo>
                      <a:pt x="1964" y="142"/>
                    </a:lnTo>
                    <a:lnTo>
                      <a:pt x="1978" y="152"/>
                    </a:lnTo>
                    <a:lnTo>
                      <a:pt x="1988" y="162"/>
                    </a:lnTo>
                    <a:lnTo>
                      <a:pt x="1998" y="172"/>
                    </a:lnTo>
                    <a:lnTo>
                      <a:pt x="2006" y="184"/>
                    </a:lnTo>
                    <a:lnTo>
                      <a:pt x="2012" y="194"/>
                    </a:lnTo>
                    <a:lnTo>
                      <a:pt x="2014" y="204"/>
                    </a:lnTo>
                    <a:lnTo>
                      <a:pt x="2016" y="216"/>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just">
                  <a:lnSpc>
                    <a:spcPct val="120000"/>
                  </a:lnSpc>
                </a:pPr>
                <a:endParaRPr lang="zh-CN" altLang="en-US" sz="781" b="1">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6"/>
              <p:cNvSpPr>
                <a:spLocks/>
              </p:cNvSpPr>
              <p:nvPr/>
            </p:nvSpPr>
            <p:spPr bwMode="auto">
              <a:xfrm>
                <a:off x="2016" y="3024"/>
                <a:ext cx="1728" cy="432"/>
              </a:xfrm>
              <a:custGeom>
                <a:avLst/>
                <a:gdLst>
                  <a:gd name="T0" fmla="*/ 1728 w 1728"/>
                  <a:gd name="T1" fmla="*/ 216 h 432"/>
                  <a:gd name="T2" fmla="*/ 1724 w 1728"/>
                  <a:gd name="T3" fmla="*/ 238 h 432"/>
                  <a:gd name="T4" fmla="*/ 1710 w 1728"/>
                  <a:gd name="T5" fmla="*/ 260 h 432"/>
                  <a:gd name="T6" fmla="*/ 1690 w 1728"/>
                  <a:gd name="T7" fmla="*/ 280 h 432"/>
                  <a:gd name="T8" fmla="*/ 1660 w 1728"/>
                  <a:gd name="T9" fmla="*/ 300 h 432"/>
                  <a:gd name="T10" fmla="*/ 1580 w 1728"/>
                  <a:gd name="T11" fmla="*/ 336 h 432"/>
                  <a:gd name="T12" fmla="*/ 1474 w 1728"/>
                  <a:gd name="T13" fmla="*/ 368 h 432"/>
                  <a:gd name="T14" fmla="*/ 1348 w 1728"/>
                  <a:gd name="T15" fmla="*/ 396 h 432"/>
                  <a:gd name="T16" fmla="*/ 1200 w 1728"/>
                  <a:gd name="T17" fmla="*/ 416 h 432"/>
                  <a:gd name="T18" fmla="*/ 1038 w 1728"/>
                  <a:gd name="T19" fmla="*/ 428 h 432"/>
                  <a:gd name="T20" fmla="*/ 864 w 1728"/>
                  <a:gd name="T21" fmla="*/ 432 h 432"/>
                  <a:gd name="T22" fmla="*/ 776 w 1728"/>
                  <a:gd name="T23" fmla="*/ 430 h 432"/>
                  <a:gd name="T24" fmla="*/ 608 w 1728"/>
                  <a:gd name="T25" fmla="*/ 422 h 432"/>
                  <a:gd name="T26" fmla="*/ 452 w 1728"/>
                  <a:gd name="T27" fmla="*/ 406 h 432"/>
                  <a:gd name="T28" fmla="*/ 314 w 1728"/>
                  <a:gd name="T29" fmla="*/ 382 h 432"/>
                  <a:gd name="T30" fmla="*/ 198 w 1728"/>
                  <a:gd name="T31" fmla="*/ 354 h 432"/>
                  <a:gd name="T32" fmla="*/ 104 w 1728"/>
                  <a:gd name="T33" fmla="*/ 318 h 432"/>
                  <a:gd name="T34" fmla="*/ 52 w 1728"/>
                  <a:gd name="T35" fmla="*/ 290 h 432"/>
                  <a:gd name="T36" fmla="*/ 28 w 1728"/>
                  <a:gd name="T37" fmla="*/ 270 h 432"/>
                  <a:gd name="T38" fmla="*/ 10 w 1728"/>
                  <a:gd name="T39" fmla="*/ 248 h 432"/>
                  <a:gd name="T40" fmla="*/ 2 w 1728"/>
                  <a:gd name="T41" fmla="*/ 228 h 432"/>
                  <a:gd name="T42" fmla="*/ 0 w 1728"/>
                  <a:gd name="T43" fmla="*/ 216 h 432"/>
                  <a:gd name="T44" fmla="*/ 4 w 1728"/>
                  <a:gd name="T45" fmla="*/ 194 h 432"/>
                  <a:gd name="T46" fmla="*/ 18 w 1728"/>
                  <a:gd name="T47" fmla="*/ 172 h 432"/>
                  <a:gd name="T48" fmla="*/ 38 w 1728"/>
                  <a:gd name="T49" fmla="*/ 152 h 432"/>
                  <a:gd name="T50" fmla="*/ 68 w 1728"/>
                  <a:gd name="T51" fmla="*/ 132 h 432"/>
                  <a:gd name="T52" fmla="*/ 148 w 1728"/>
                  <a:gd name="T53" fmla="*/ 96 h 432"/>
                  <a:gd name="T54" fmla="*/ 254 w 1728"/>
                  <a:gd name="T55" fmla="*/ 64 h 432"/>
                  <a:gd name="T56" fmla="*/ 380 w 1728"/>
                  <a:gd name="T57" fmla="*/ 36 h 432"/>
                  <a:gd name="T58" fmla="*/ 528 w 1728"/>
                  <a:gd name="T59" fmla="*/ 16 h 432"/>
                  <a:gd name="T60" fmla="*/ 690 w 1728"/>
                  <a:gd name="T61" fmla="*/ 4 h 432"/>
                  <a:gd name="T62" fmla="*/ 864 w 1728"/>
                  <a:gd name="T63" fmla="*/ 0 h 432"/>
                  <a:gd name="T64" fmla="*/ 952 w 1728"/>
                  <a:gd name="T65" fmla="*/ 2 h 432"/>
                  <a:gd name="T66" fmla="*/ 1120 w 1728"/>
                  <a:gd name="T67" fmla="*/ 10 h 432"/>
                  <a:gd name="T68" fmla="*/ 1276 w 1728"/>
                  <a:gd name="T69" fmla="*/ 26 h 432"/>
                  <a:gd name="T70" fmla="*/ 1414 w 1728"/>
                  <a:gd name="T71" fmla="*/ 50 h 432"/>
                  <a:gd name="T72" fmla="*/ 1530 w 1728"/>
                  <a:gd name="T73" fmla="*/ 78 h 432"/>
                  <a:gd name="T74" fmla="*/ 1624 w 1728"/>
                  <a:gd name="T75" fmla="*/ 114 h 432"/>
                  <a:gd name="T76" fmla="*/ 1676 w 1728"/>
                  <a:gd name="T77" fmla="*/ 142 h 432"/>
                  <a:gd name="T78" fmla="*/ 1700 w 1728"/>
                  <a:gd name="T79" fmla="*/ 162 h 432"/>
                  <a:gd name="T80" fmla="*/ 1718 w 1728"/>
                  <a:gd name="T81" fmla="*/ 184 h 432"/>
                  <a:gd name="T82" fmla="*/ 1726 w 1728"/>
                  <a:gd name="T83" fmla="*/ 204 h 432"/>
                  <a:gd name="T84" fmla="*/ 1728 w 1728"/>
                  <a:gd name="T85" fmla="*/ 216 h 4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28"/>
                  <a:gd name="T130" fmla="*/ 0 h 432"/>
                  <a:gd name="T131" fmla="*/ 1728 w 1728"/>
                  <a:gd name="T132" fmla="*/ 432 h 4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28" h="432">
                    <a:moveTo>
                      <a:pt x="1728" y="216"/>
                    </a:moveTo>
                    <a:lnTo>
                      <a:pt x="1728" y="216"/>
                    </a:lnTo>
                    <a:lnTo>
                      <a:pt x="1726" y="228"/>
                    </a:lnTo>
                    <a:lnTo>
                      <a:pt x="1724" y="238"/>
                    </a:lnTo>
                    <a:lnTo>
                      <a:pt x="1718" y="248"/>
                    </a:lnTo>
                    <a:lnTo>
                      <a:pt x="1710" y="260"/>
                    </a:lnTo>
                    <a:lnTo>
                      <a:pt x="1700" y="270"/>
                    </a:lnTo>
                    <a:lnTo>
                      <a:pt x="1690" y="280"/>
                    </a:lnTo>
                    <a:lnTo>
                      <a:pt x="1676" y="290"/>
                    </a:lnTo>
                    <a:lnTo>
                      <a:pt x="1660" y="300"/>
                    </a:lnTo>
                    <a:lnTo>
                      <a:pt x="1624" y="318"/>
                    </a:lnTo>
                    <a:lnTo>
                      <a:pt x="1580" y="336"/>
                    </a:lnTo>
                    <a:lnTo>
                      <a:pt x="1530" y="354"/>
                    </a:lnTo>
                    <a:lnTo>
                      <a:pt x="1474" y="368"/>
                    </a:lnTo>
                    <a:lnTo>
                      <a:pt x="1414" y="382"/>
                    </a:lnTo>
                    <a:lnTo>
                      <a:pt x="1348" y="396"/>
                    </a:lnTo>
                    <a:lnTo>
                      <a:pt x="1276" y="406"/>
                    </a:lnTo>
                    <a:lnTo>
                      <a:pt x="1200" y="416"/>
                    </a:lnTo>
                    <a:lnTo>
                      <a:pt x="1120" y="422"/>
                    </a:lnTo>
                    <a:lnTo>
                      <a:pt x="1038" y="428"/>
                    </a:lnTo>
                    <a:lnTo>
                      <a:pt x="952" y="430"/>
                    </a:lnTo>
                    <a:lnTo>
                      <a:pt x="864" y="432"/>
                    </a:lnTo>
                    <a:lnTo>
                      <a:pt x="776" y="430"/>
                    </a:lnTo>
                    <a:lnTo>
                      <a:pt x="690" y="428"/>
                    </a:lnTo>
                    <a:lnTo>
                      <a:pt x="608" y="422"/>
                    </a:lnTo>
                    <a:lnTo>
                      <a:pt x="528" y="416"/>
                    </a:lnTo>
                    <a:lnTo>
                      <a:pt x="452" y="406"/>
                    </a:lnTo>
                    <a:lnTo>
                      <a:pt x="380" y="396"/>
                    </a:lnTo>
                    <a:lnTo>
                      <a:pt x="314" y="382"/>
                    </a:lnTo>
                    <a:lnTo>
                      <a:pt x="254" y="368"/>
                    </a:lnTo>
                    <a:lnTo>
                      <a:pt x="198" y="354"/>
                    </a:lnTo>
                    <a:lnTo>
                      <a:pt x="148" y="336"/>
                    </a:lnTo>
                    <a:lnTo>
                      <a:pt x="104" y="318"/>
                    </a:lnTo>
                    <a:lnTo>
                      <a:pt x="68" y="300"/>
                    </a:lnTo>
                    <a:lnTo>
                      <a:pt x="52" y="290"/>
                    </a:lnTo>
                    <a:lnTo>
                      <a:pt x="38" y="280"/>
                    </a:lnTo>
                    <a:lnTo>
                      <a:pt x="28" y="270"/>
                    </a:lnTo>
                    <a:lnTo>
                      <a:pt x="18" y="260"/>
                    </a:lnTo>
                    <a:lnTo>
                      <a:pt x="10" y="248"/>
                    </a:lnTo>
                    <a:lnTo>
                      <a:pt x="4" y="238"/>
                    </a:lnTo>
                    <a:lnTo>
                      <a:pt x="2" y="228"/>
                    </a:lnTo>
                    <a:lnTo>
                      <a:pt x="0" y="216"/>
                    </a:lnTo>
                    <a:lnTo>
                      <a:pt x="2" y="204"/>
                    </a:lnTo>
                    <a:lnTo>
                      <a:pt x="4" y="194"/>
                    </a:lnTo>
                    <a:lnTo>
                      <a:pt x="10" y="184"/>
                    </a:lnTo>
                    <a:lnTo>
                      <a:pt x="18" y="172"/>
                    </a:lnTo>
                    <a:lnTo>
                      <a:pt x="28" y="162"/>
                    </a:lnTo>
                    <a:lnTo>
                      <a:pt x="38" y="152"/>
                    </a:lnTo>
                    <a:lnTo>
                      <a:pt x="52" y="142"/>
                    </a:lnTo>
                    <a:lnTo>
                      <a:pt x="68" y="132"/>
                    </a:lnTo>
                    <a:lnTo>
                      <a:pt x="104" y="114"/>
                    </a:lnTo>
                    <a:lnTo>
                      <a:pt x="148" y="96"/>
                    </a:lnTo>
                    <a:lnTo>
                      <a:pt x="198" y="78"/>
                    </a:lnTo>
                    <a:lnTo>
                      <a:pt x="254" y="64"/>
                    </a:lnTo>
                    <a:lnTo>
                      <a:pt x="314" y="50"/>
                    </a:lnTo>
                    <a:lnTo>
                      <a:pt x="380" y="36"/>
                    </a:lnTo>
                    <a:lnTo>
                      <a:pt x="452" y="26"/>
                    </a:lnTo>
                    <a:lnTo>
                      <a:pt x="528" y="16"/>
                    </a:lnTo>
                    <a:lnTo>
                      <a:pt x="608" y="10"/>
                    </a:lnTo>
                    <a:lnTo>
                      <a:pt x="690" y="4"/>
                    </a:lnTo>
                    <a:lnTo>
                      <a:pt x="776" y="2"/>
                    </a:lnTo>
                    <a:lnTo>
                      <a:pt x="864" y="0"/>
                    </a:lnTo>
                    <a:lnTo>
                      <a:pt x="952" y="2"/>
                    </a:lnTo>
                    <a:lnTo>
                      <a:pt x="1038" y="4"/>
                    </a:lnTo>
                    <a:lnTo>
                      <a:pt x="1120" y="10"/>
                    </a:lnTo>
                    <a:lnTo>
                      <a:pt x="1200" y="16"/>
                    </a:lnTo>
                    <a:lnTo>
                      <a:pt x="1276" y="26"/>
                    </a:lnTo>
                    <a:lnTo>
                      <a:pt x="1348" y="36"/>
                    </a:lnTo>
                    <a:lnTo>
                      <a:pt x="1414" y="50"/>
                    </a:lnTo>
                    <a:lnTo>
                      <a:pt x="1474" y="64"/>
                    </a:lnTo>
                    <a:lnTo>
                      <a:pt x="1530" y="78"/>
                    </a:lnTo>
                    <a:lnTo>
                      <a:pt x="1580" y="96"/>
                    </a:lnTo>
                    <a:lnTo>
                      <a:pt x="1624" y="114"/>
                    </a:lnTo>
                    <a:lnTo>
                      <a:pt x="1660" y="132"/>
                    </a:lnTo>
                    <a:lnTo>
                      <a:pt x="1676" y="142"/>
                    </a:lnTo>
                    <a:lnTo>
                      <a:pt x="1690" y="152"/>
                    </a:lnTo>
                    <a:lnTo>
                      <a:pt x="1700" y="162"/>
                    </a:lnTo>
                    <a:lnTo>
                      <a:pt x="1710" y="172"/>
                    </a:lnTo>
                    <a:lnTo>
                      <a:pt x="1718" y="184"/>
                    </a:lnTo>
                    <a:lnTo>
                      <a:pt x="1724" y="194"/>
                    </a:lnTo>
                    <a:lnTo>
                      <a:pt x="1726" y="204"/>
                    </a:lnTo>
                    <a:lnTo>
                      <a:pt x="1728" y="216"/>
                    </a:lnTo>
                    <a:close/>
                  </a:path>
                </a:pathLst>
              </a:custGeom>
              <a:gradFill rotWithShape="1">
                <a:gsLst>
                  <a:gs pos="0">
                    <a:srgbClr val="767676">
                      <a:alpha val="0"/>
                    </a:srgbClr>
                  </a:gs>
                  <a:gs pos="100000">
                    <a:srgbClr val="FFFFFF"/>
                  </a:gs>
                </a:gsLst>
                <a:lin ang="5400000" scaled="1"/>
              </a:gradFill>
              <a:ln>
                <a:noFill/>
              </a:ln>
              <a:extLst>
                <a:ext uri="{91240B29-F687-4F45-9708-019B960494DF}">
                  <a14:hiddenLine xmlns="" xmlns:a14="http://schemas.microsoft.com/office/drawing/2010/main" w="12700">
                    <a:solidFill>
                      <a:srgbClr val="000000"/>
                    </a:solidFill>
                    <a:round/>
                    <a:headEnd/>
                    <a:tailEnd/>
                  </a14:hiddenLine>
                </a:ext>
              </a:extLst>
            </p:spPr>
            <p:txBody>
              <a:bodyPr/>
              <a:lstStyle/>
              <a:p>
                <a:pPr algn="just">
                  <a:lnSpc>
                    <a:spcPct val="120000"/>
                  </a:lnSpc>
                </a:pPr>
                <a:endParaRPr lang="zh-CN" altLang="en-US" sz="781" b="1">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7" name="Oval 7"/>
            <p:cNvSpPr>
              <a:spLocks noChangeArrowheads="1"/>
            </p:cNvSpPr>
            <p:nvPr/>
          </p:nvSpPr>
          <p:spPr bwMode="auto">
            <a:xfrm>
              <a:off x="1467007" y="3811318"/>
              <a:ext cx="2832099" cy="920750"/>
            </a:xfrm>
            <a:prstGeom prst="ellipse">
              <a:avLst/>
            </a:prstGeom>
            <a:gradFill rotWithShape="1">
              <a:gsLst>
                <a:gs pos="0">
                  <a:srgbClr val="000000">
                    <a:alpha val="50000"/>
                  </a:srgbClr>
                </a:gs>
                <a:gs pos="100000">
                  <a:srgbClr val="FFFFFF">
                    <a:alpha val="0"/>
                  </a:srgbClr>
                </a:gs>
              </a:gsLst>
              <a:path path="shape">
                <a:fillToRect l="50000" t="50000" r="50000" b="50000"/>
              </a:path>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fontAlgn="ctr" hangingPunct="0">
                <a:lnSpc>
                  <a:spcPct val="120000"/>
                </a:lnSpc>
                <a:spcBef>
                  <a:spcPct val="20000"/>
                </a:spcBef>
                <a:buClr>
                  <a:schemeClr val="accent1"/>
                </a:buClr>
                <a:buSzPct val="60000"/>
                <a:buFont typeface="Wingdings" pitchFamily="2" charset="2"/>
                <a:buChar char="l"/>
                <a:defRPr sz="2000" b="1">
                  <a:solidFill>
                    <a:schemeClr val="tx1"/>
                  </a:solidFill>
                  <a:latin typeface="Arial" charset="0"/>
                  <a:ea typeface="微软雅黑" pitchFamily="34" charset="-122"/>
                </a:defRPr>
              </a:lvl1pPr>
              <a:lvl2pPr marL="742950" indent="-285750" eaLnBrk="0" fontAlgn="ctr" hangingPunct="0">
                <a:lnSpc>
                  <a:spcPct val="120000"/>
                </a:lnSpc>
                <a:spcBef>
                  <a:spcPct val="20000"/>
                </a:spcBef>
                <a:buClr>
                  <a:schemeClr val="accent1"/>
                </a:buClr>
                <a:buSzPct val="60000"/>
                <a:buFont typeface="Wingdings" pitchFamily="2" charset="2"/>
                <a:buChar char="l"/>
                <a:defRPr>
                  <a:solidFill>
                    <a:schemeClr val="tx1"/>
                  </a:solidFill>
                  <a:latin typeface="Arial" charset="0"/>
                  <a:ea typeface="微软雅黑" pitchFamily="34" charset="-122"/>
                </a:defRPr>
              </a:lvl2pPr>
              <a:lvl3pPr marL="1143000" indent="-228600" eaLnBrk="0" fontAlgn="ctr" hangingPunct="0">
                <a:lnSpc>
                  <a:spcPct val="120000"/>
                </a:lnSpc>
                <a:spcBef>
                  <a:spcPct val="20000"/>
                </a:spcBef>
                <a:buClr>
                  <a:schemeClr val="accent1"/>
                </a:buClr>
                <a:buSzPct val="60000"/>
                <a:buFont typeface="Wingdings" pitchFamily="2" charset="2"/>
                <a:buChar char="l"/>
                <a:defRPr sz="1600">
                  <a:solidFill>
                    <a:schemeClr val="tx1"/>
                  </a:solidFill>
                  <a:latin typeface="Arial" charset="0"/>
                  <a:ea typeface="微软雅黑" pitchFamily="34" charset="-122"/>
                </a:defRPr>
              </a:lvl3pPr>
              <a:lvl4pPr marL="1600200" indent="-228600" eaLnBrk="0" fontAlgn="ctr" hangingPunct="0">
                <a:lnSpc>
                  <a:spcPct val="120000"/>
                </a:lnSpc>
                <a:spcBef>
                  <a:spcPct val="20000"/>
                </a:spcBef>
                <a:buClr>
                  <a:schemeClr val="accent1"/>
                </a:buClr>
                <a:buSzPct val="60000"/>
                <a:buFont typeface="Wingdings" pitchFamily="2" charset="2"/>
                <a:buChar char="l"/>
                <a:defRPr sz="1400">
                  <a:solidFill>
                    <a:schemeClr val="tx1"/>
                  </a:solidFill>
                  <a:latin typeface="Arial" charset="0"/>
                  <a:ea typeface="微软雅黑" pitchFamily="34" charset="-122"/>
                </a:defRPr>
              </a:lvl4pPr>
              <a:lvl5pPr marL="2057400" indent="-228600" eaLnBrk="0" fontAlgn="ctr" hangingPunct="0">
                <a:lnSpc>
                  <a:spcPct val="120000"/>
                </a:lnSpc>
                <a:spcBef>
                  <a:spcPct val="20000"/>
                </a:spcBef>
                <a:buClr>
                  <a:schemeClr val="accent1"/>
                </a:buClr>
                <a:buSzPct val="60000"/>
                <a:buFont typeface="Wingdings" pitchFamily="2" charset="2"/>
                <a:buChar char="l"/>
                <a:defRPr sz="1200">
                  <a:solidFill>
                    <a:schemeClr val="tx1"/>
                  </a:solidFill>
                  <a:latin typeface="Arial" charset="0"/>
                  <a:ea typeface="微软雅黑" pitchFamily="34" charset="-122"/>
                </a:defRPr>
              </a:lvl5pPr>
              <a:lvl6pPr marL="25146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6pPr>
              <a:lvl7pPr marL="29718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7pPr>
              <a:lvl8pPr marL="34290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8pPr>
              <a:lvl9pPr marL="38862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9pPr>
            </a:lstStyle>
            <a:p>
              <a:pPr algn="just" defTabSz="916084" eaLnBrk="1" fontAlgn="base" hangingPunct="1">
                <a:spcBef>
                  <a:spcPts val="0"/>
                </a:spcBef>
                <a:buClrTx/>
                <a:buSzTx/>
                <a:buNone/>
                <a:defRPr/>
              </a:pPr>
              <a:endParaRPr lang="zh-CN" altLang="en-US" sz="781" b="0" kern="0">
                <a:solidFill>
                  <a:srgbClr val="000000"/>
                </a:solidFill>
                <a:latin typeface="Arial" panose="020B0604020202020204" pitchFamily="34" charset="0"/>
                <a:cs typeface="+mn-ea"/>
                <a:sym typeface="Arial" panose="020B0604020202020204" pitchFamily="34" charset="0"/>
              </a:endParaRPr>
            </a:p>
          </p:txBody>
        </p:sp>
      </p:grpSp>
      <p:grpSp>
        <p:nvGrpSpPr>
          <p:cNvPr id="5" name="Group 9"/>
          <p:cNvGrpSpPr/>
          <p:nvPr/>
        </p:nvGrpSpPr>
        <p:grpSpPr>
          <a:xfrm>
            <a:off x="3331371" y="2975152"/>
            <a:ext cx="2488907" cy="1544235"/>
            <a:chOff x="1659095" y="2788969"/>
            <a:chExt cx="2484437" cy="1541462"/>
          </a:xfrm>
        </p:grpSpPr>
        <p:grpSp>
          <p:nvGrpSpPr>
            <p:cNvPr id="6" name="Group 8"/>
            <p:cNvGrpSpPr>
              <a:grpSpLocks/>
            </p:cNvGrpSpPr>
            <p:nvPr/>
          </p:nvGrpSpPr>
          <p:grpSpPr bwMode="auto">
            <a:xfrm>
              <a:off x="1659095" y="2957244"/>
              <a:ext cx="2484437" cy="1373187"/>
              <a:chOff x="2016" y="1944"/>
              <a:chExt cx="1728" cy="936"/>
            </a:xfrm>
          </p:grpSpPr>
          <p:sp>
            <p:nvSpPr>
              <p:cNvPr id="13" name="Freeform 9"/>
              <p:cNvSpPr>
                <a:spLocks/>
              </p:cNvSpPr>
              <p:nvPr/>
            </p:nvSpPr>
            <p:spPr bwMode="auto">
              <a:xfrm>
                <a:off x="2016" y="1944"/>
                <a:ext cx="1728" cy="936"/>
              </a:xfrm>
              <a:custGeom>
                <a:avLst/>
                <a:gdLst>
                  <a:gd name="T0" fmla="*/ 1728 w 1728"/>
                  <a:gd name="T1" fmla="*/ 720 h 936"/>
                  <a:gd name="T2" fmla="*/ 1726 w 1728"/>
                  <a:gd name="T3" fmla="*/ 732 h 936"/>
                  <a:gd name="T4" fmla="*/ 1718 w 1728"/>
                  <a:gd name="T5" fmla="*/ 752 h 936"/>
                  <a:gd name="T6" fmla="*/ 1700 w 1728"/>
                  <a:gd name="T7" fmla="*/ 774 h 936"/>
                  <a:gd name="T8" fmla="*/ 1676 w 1728"/>
                  <a:gd name="T9" fmla="*/ 794 h 936"/>
                  <a:gd name="T10" fmla="*/ 1624 w 1728"/>
                  <a:gd name="T11" fmla="*/ 822 h 936"/>
                  <a:gd name="T12" fmla="*/ 1530 w 1728"/>
                  <a:gd name="T13" fmla="*/ 858 h 936"/>
                  <a:gd name="T14" fmla="*/ 1414 w 1728"/>
                  <a:gd name="T15" fmla="*/ 886 h 936"/>
                  <a:gd name="T16" fmla="*/ 1276 w 1728"/>
                  <a:gd name="T17" fmla="*/ 910 h 936"/>
                  <a:gd name="T18" fmla="*/ 1120 w 1728"/>
                  <a:gd name="T19" fmla="*/ 926 h 936"/>
                  <a:gd name="T20" fmla="*/ 952 w 1728"/>
                  <a:gd name="T21" fmla="*/ 934 h 936"/>
                  <a:gd name="T22" fmla="*/ 864 w 1728"/>
                  <a:gd name="T23" fmla="*/ 936 h 936"/>
                  <a:gd name="T24" fmla="*/ 690 w 1728"/>
                  <a:gd name="T25" fmla="*/ 932 h 936"/>
                  <a:gd name="T26" fmla="*/ 528 w 1728"/>
                  <a:gd name="T27" fmla="*/ 920 h 936"/>
                  <a:gd name="T28" fmla="*/ 380 w 1728"/>
                  <a:gd name="T29" fmla="*/ 900 h 936"/>
                  <a:gd name="T30" fmla="*/ 254 w 1728"/>
                  <a:gd name="T31" fmla="*/ 872 h 936"/>
                  <a:gd name="T32" fmla="*/ 148 w 1728"/>
                  <a:gd name="T33" fmla="*/ 840 h 936"/>
                  <a:gd name="T34" fmla="*/ 68 w 1728"/>
                  <a:gd name="T35" fmla="*/ 804 h 936"/>
                  <a:gd name="T36" fmla="*/ 38 w 1728"/>
                  <a:gd name="T37" fmla="*/ 784 h 936"/>
                  <a:gd name="T38" fmla="*/ 18 w 1728"/>
                  <a:gd name="T39" fmla="*/ 764 h 936"/>
                  <a:gd name="T40" fmla="*/ 4 w 1728"/>
                  <a:gd name="T41" fmla="*/ 742 h 936"/>
                  <a:gd name="T42" fmla="*/ 0 w 1728"/>
                  <a:gd name="T43" fmla="*/ 720 h 936"/>
                  <a:gd name="T44" fmla="*/ 288 w 1728"/>
                  <a:gd name="T45" fmla="*/ 144 h 936"/>
                  <a:gd name="T46" fmla="*/ 290 w 1728"/>
                  <a:gd name="T47" fmla="*/ 130 h 936"/>
                  <a:gd name="T48" fmla="*/ 300 w 1728"/>
                  <a:gd name="T49" fmla="*/ 114 h 936"/>
                  <a:gd name="T50" fmla="*/ 334 w 1728"/>
                  <a:gd name="T51" fmla="*/ 88 h 936"/>
                  <a:gd name="T52" fmla="*/ 386 w 1728"/>
                  <a:gd name="T53" fmla="*/ 64 h 936"/>
                  <a:gd name="T54" fmla="*/ 456 w 1728"/>
                  <a:gd name="T55" fmla="*/ 42 h 936"/>
                  <a:gd name="T56" fmla="*/ 542 w 1728"/>
                  <a:gd name="T57" fmla="*/ 24 h 936"/>
                  <a:gd name="T58" fmla="*/ 640 w 1728"/>
                  <a:gd name="T59" fmla="*/ 12 h 936"/>
                  <a:gd name="T60" fmla="*/ 748 w 1728"/>
                  <a:gd name="T61" fmla="*/ 2 h 936"/>
                  <a:gd name="T62" fmla="*/ 864 w 1728"/>
                  <a:gd name="T63" fmla="*/ 0 h 936"/>
                  <a:gd name="T64" fmla="*/ 922 w 1728"/>
                  <a:gd name="T65" fmla="*/ 0 h 936"/>
                  <a:gd name="T66" fmla="*/ 1036 w 1728"/>
                  <a:gd name="T67" fmla="*/ 6 h 936"/>
                  <a:gd name="T68" fmla="*/ 1138 w 1728"/>
                  <a:gd name="T69" fmla="*/ 18 h 936"/>
                  <a:gd name="T70" fmla="*/ 1230 w 1728"/>
                  <a:gd name="T71" fmla="*/ 32 h 936"/>
                  <a:gd name="T72" fmla="*/ 1308 w 1728"/>
                  <a:gd name="T73" fmla="*/ 52 h 936"/>
                  <a:gd name="T74" fmla="*/ 1370 w 1728"/>
                  <a:gd name="T75" fmla="*/ 76 h 936"/>
                  <a:gd name="T76" fmla="*/ 1414 w 1728"/>
                  <a:gd name="T77" fmla="*/ 102 h 936"/>
                  <a:gd name="T78" fmla="*/ 1434 w 1728"/>
                  <a:gd name="T79" fmla="*/ 122 h 936"/>
                  <a:gd name="T80" fmla="*/ 1440 w 1728"/>
                  <a:gd name="T81" fmla="*/ 136 h 936"/>
                  <a:gd name="T82" fmla="*/ 1440 w 1728"/>
                  <a:gd name="T83" fmla="*/ 144 h 9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28"/>
                  <a:gd name="T127" fmla="*/ 0 h 936"/>
                  <a:gd name="T128" fmla="*/ 1728 w 1728"/>
                  <a:gd name="T129" fmla="*/ 936 h 9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28" h="936">
                    <a:moveTo>
                      <a:pt x="1440" y="144"/>
                    </a:moveTo>
                    <a:lnTo>
                      <a:pt x="1728" y="720"/>
                    </a:lnTo>
                    <a:lnTo>
                      <a:pt x="1726" y="732"/>
                    </a:lnTo>
                    <a:lnTo>
                      <a:pt x="1724" y="742"/>
                    </a:lnTo>
                    <a:lnTo>
                      <a:pt x="1718" y="752"/>
                    </a:lnTo>
                    <a:lnTo>
                      <a:pt x="1710" y="764"/>
                    </a:lnTo>
                    <a:lnTo>
                      <a:pt x="1700" y="774"/>
                    </a:lnTo>
                    <a:lnTo>
                      <a:pt x="1690" y="784"/>
                    </a:lnTo>
                    <a:lnTo>
                      <a:pt x="1676" y="794"/>
                    </a:lnTo>
                    <a:lnTo>
                      <a:pt x="1660" y="804"/>
                    </a:lnTo>
                    <a:lnTo>
                      <a:pt x="1624" y="822"/>
                    </a:lnTo>
                    <a:lnTo>
                      <a:pt x="1580" y="840"/>
                    </a:lnTo>
                    <a:lnTo>
                      <a:pt x="1530" y="858"/>
                    </a:lnTo>
                    <a:lnTo>
                      <a:pt x="1474" y="872"/>
                    </a:lnTo>
                    <a:lnTo>
                      <a:pt x="1414" y="886"/>
                    </a:lnTo>
                    <a:lnTo>
                      <a:pt x="1348" y="900"/>
                    </a:lnTo>
                    <a:lnTo>
                      <a:pt x="1276" y="910"/>
                    </a:lnTo>
                    <a:lnTo>
                      <a:pt x="1200" y="920"/>
                    </a:lnTo>
                    <a:lnTo>
                      <a:pt x="1120" y="926"/>
                    </a:lnTo>
                    <a:lnTo>
                      <a:pt x="1038" y="932"/>
                    </a:lnTo>
                    <a:lnTo>
                      <a:pt x="952" y="934"/>
                    </a:lnTo>
                    <a:lnTo>
                      <a:pt x="864" y="936"/>
                    </a:lnTo>
                    <a:lnTo>
                      <a:pt x="776" y="934"/>
                    </a:lnTo>
                    <a:lnTo>
                      <a:pt x="690" y="932"/>
                    </a:lnTo>
                    <a:lnTo>
                      <a:pt x="608" y="926"/>
                    </a:lnTo>
                    <a:lnTo>
                      <a:pt x="528" y="920"/>
                    </a:lnTo>
                    <a:lnTo>
                      <a:pt x="452" y="910"/>
                    </a:lnTo>
                    <a:lnTo>
                      <a:pt x="380" y="900"/>
                    </a:lnTo>
                    <a:lnTo>
                      <a:pt x="314" y="886"/>
                    </a:lnTo>
                    <a:lnTo>
                      <a:pt x="254" y="872"/>
                    </a:lnTo>
                    <a:lnTo>
                      <a:pt x="198" y="858"/>
                    </a:lnTo>
                    <a:lnTo>
                      <a:pt x="148" y="840"/>
                    </a:lnTo>
                    <a:lnTo>
                      <a:pt x="104" y="822"/>
                    </a:lnTo>
                    <a:lnTo>
                      <a:pt x="68" y="804"/>
                    </a:lnTo>
                    <a:lnTo>
                      <a:pt x="52" y="794"/>
                    </a:lnTo>
                    <a:lnTo>
                      <a:pt x="38" y="784"/>
                    </a:lnTo>
                    <a:lnTo>
                      <a:pt x="28" y="774"/>
                    </a:lnTo>
                    <a:lnTo>
                      <a:pt x="18" y="764"/>
                    </a:lnTo>
                    <a:lnTo>
                      <a:pt x="10" y="752"/>
                    </a:lnTo>
                    <a:lnTo>
                      <a:pt x="4" y="742"/>
                    </a:lnTo>
                    <a:lnTo>
                      <a:pt x="2" y="732"/>
                    </a:lnTo>
                    <a:lnTo>
                      <a:pt x="0" y="720"/>
                    </a:lnTo>
                    <a:lnTo>
                      <a:pt x="288" y="144"/>
                    </a:lnTo>
                    <a:lnTo>
                      <a:pt x="288" y="136"/>
                    </a:lnTo>
                    <a:lnTo>
                      <a:pt x="290" y="130"/>
                    </a:lnTo>
                    <a:lnTo>
                      <a:pt x="294" y="122"/>
                    </a:lnTo>
                    <a:lnTo>
                      <a:pt x="300" y="114"/>
                    </a:lnTo>
                    <a:lnTo>
                      <a:pt x="314" y="102"/>
                    </a:lnTo>
                    <a:lnTo>
                      <a:pt x="334" y="88"/>
                    </a:lnTo>
                    <a:lnTo>
                      <a:pt x="358" y="76"/>
                    </a:lnTo>
                    <a:lnTo>
                      <a:pt x="386" y="64"/>
                    </a:lnTo>
                    <a:lnTo>
                      <a:pt x="420" y="52"/>
                    </a:lnTo>
                    <a:lnTo>
                      <a:pt x="456" y="42"/>
                    </a:lnTo>
                    <a:lnTo>
                      <a:pt x="498" y="32"/>
                    </a:lnTo>
                    <a:lnTo>
                      <a:pt x="542" y="24"/>
                    </a:lnTo>
                    <a:lnTo>
                      <a:pt x="590" y="18"/>
                    </a:lnTo>
                    <a:lnTo>
                      <a:pt x="640" y="12"/>
                    </a:lnTo>
                    <a:lnTo>
                      <a:pt x="692" y="6"/>
                    </a:lnTo>
                    <a:lnTo>
                      <a:pt x="748" y="2"/>
                    </a:lnTo>
                    <a:lnTo>
                      <a:pt x="806" y="0"/>
                    </a:lnTo>
                    <a:lnTo>
                      <a:pt x="864" y="0"/>
                    </a:lnTo>
                    <a:lnTo>
                      <a:pt x="922" y="0"/>
                    </a:lnTo>
                    <a:lnTo>
                      <a:pt x="980" y="2"/>
                    </a:lnTo>
                    <a:lnTo>
                      <a:pt x="1036" y="6"/>
                    </a:lnTo>
                    <a:lnTo>
                      <a:pt x="1088" y="12"/>
                    </a:lnTo>
                    <a:lnTo>
                      <a:pt x="1138" y="18"/>
                    </a:lnTo>
                    <a:lnTo>
                      <a:pt x="1186" y="24"/>
                    </a:lnTo>
                    <a:lnTo>
                      <a:pt x="1230" y="32"/>
                    </a:lnTo>
                    <a:lnTo>
                      <a:pt x="1272" y="42"/>
                    </a:lnTo>
                    <a:lnTo>
                      <a:pt x="1308" y="52"/>
                    </a:lnTo>
                    <a:lnTo>
                      <a:pt x="1342" y="64"/>
                    </a:lnTo>
                    <a:lnTo>
                      <a:pt x="1370" y="76"/>
                    </a:lnTo>
                    <a:lnTo>
                      <a:pt x="1394" y="88"/>
                    </a:lnTo>
                    <a:lnTo>
                      <a:pt x="1414" y="102"/>
                    </a:lnTo>
                    <a:lnTo>
                      <a:pt x="1428" y="114"/>
                    </a:lnTo>
                    <a:lnTo>
                      <a:pt x="1434" y="122"/>
                    </a:lnTo>
                    <a:lnTo>
                      <a:pt x="1438" y="130"/>
                    </a:lnTo>
                    <a:lnTo>
                      <a:pt x="1440" y="136"/>
                    </a:lnTo>
                    <a:lnTo>
                      <a:pt x="1440" y="144"/>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just">
                  <a:lnSpc>
                    <a:spcPct val="120000"/>
                  </a:lnSpc>
                </a:pPr>
                <a:endParaRPr lang="zh-CN" altLang="en-US" sz="781" b="1">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10"/>
              <p:cNvSpPr>
                <a:spLocks/>
              </p:cNvSpPr>
              <p:nvPr/>
            </p:nvSpPr>
            <p:spPr bwMode="auto">
              <a:xfrm>
                <a:off x="2304" y="1944"/>
                <a:ext cx="1152" cy="288"/>
              </a:xfrm>
              <a:custGeom>
                <a:avLst/>
                <a:gdLst>
                  <a:gd name="T0" fmla="*/ 1152 w 1152"/>
                  <a:gd name="T1" fmla="*/ 144 h 288"/>
                  <a:gd name="T2" fmla="*/ 1150 w 1152"/>
                  <a:gd name="T3" fmla="*/ 158 h 288"/>
                  <a:gd name="T4" fmla="*/ 1140 w 1152"/>
                  <a:gd name="T5" fmla="*/ 174 h 288"/>
                  <a:gd name="T6" fmla="*/ 1106 w 1152"/>
                  <a:gd name="T7" fmla="*/ 200 h 288"/>
                  <a:gd name="T8" fmla="*/ 1054 w 1152"/>
                  <a:gd name="T9" fmla="*/ 224 h 288"/>
                  <a:gd name="T10" fmla="*/ 984 w 1152"/>
                  <a:gd name="T11" fmla="*/ 246 h 288"/>
                  <a:gd name="T12" fmla="*/ 898 w 1152"/>
                  <a:gd name="T13" fmla="*/ 264 h 288"/>
                  <a:gd name="T14" fmla="*/ 800 w 1152"/>
                  <a:gd name="T15" fmla="*/ 276 h 288"/>
                  <a:gd name="T16" fmla="*/ 692 w 1152"/>
                  <a:gd name="T17" fmla="*/ 286 h 288"/>
                  <a:gd name="T18" fmla="*/ 576 w 1152"/>
                  <a:gd name="T19" fmla="*/ 288 h 288"/>
                  <a:gd name="T20" fmla="*/ 518 w 1152"/>
                  <a:gd name="T21" fmla="*/ 288 h 288"/>
                  <a:gd name="T22" fmla="*/ 404 w 1152"/>
                  <a:gd name="T23" fmla="*/ 282 h 288"/>
                  <a:gd name="T24" fmla="*/ 302 w 1152"/>
                  <a:gd name="T25" fmla="*/ 270 h 288"/>
                  <a:gd name="T26" fmla="*/ 210 w 1152"/>
                  <a:gd name="T27" fmla="*/ 256 h 288"/>
                  <a:gd name="T28" fmla="*/ 132 w 1152"/>
                  <a:gd name="T29" fmla="*/ 236 h 288"/>
                  <a:gd name="T30" fmla="*/ 70 w 1152"/>
                  <a:gd name="T31" fmla="*/ 212 h 288"/>
                  <a:gd name="T32" fmla="*/ 26 w 1152"/>
                  <a:gd name="T33" fmla="*/ 186 h 288"/>
                  <a:gd name="T34" fmla="*/ 6 w 1152"/>
                  <a:gd name="T35" fmla="*/ 166 h 288"/>
                  <a:gd name="T36" fmla="*/ 0 w 1152"/>
                  <a:gd name="T37" fmla="*/ 152 h 288"/>
                  <a:gd name="T38" fmla="*/ 0 w 1152"/>
                  <a:gd name="T39" fmla="*/ 144 h 288"/>
                  <a:gd name="T40" fmla="*/ 2 w 1152"/>
                  <a:gd name="T41" fmla="*/ 130 h 288"/>
                  <a:gd name="T42" fmla="*/ 12 w 1152"/>
                  <a:gd name="T43" fmla="*/ 114 h 288"/>
                  <a:gd name="T44" fmla="*/ 46 w 1152"/>
                  <a:gd name="T45" fmla="*/ 88 h 288"/>
                  <a:gd name="T46" fmla="*/ 98 w 1152"/>
                  <a:gd name="T47" fmla="*/ 64 h 288"/>
                  <a:gd name="T48" fmla="*/ 168 w 1152"/>
                  <a:gd name="T49" fmla="*/ 42 h 288"/>
                  <a:gd name="T50" fmla="*/ 254 w 1152"/>
                  <a:gd name="T51" fmla="*/ 24 h 288"/>
                  <a:gd name="T52" fmla="*/ 352 w 1152"/>
                  <a:gd name="T53" fmla="*/ 12 h 288"/>
                  <a:gd name="T54" fmla="*/ 460 w 1152"/>
                  <a:gd name="T55" fmla="*/ 2 h 288"/>
                  <a:gd name="T56" fmla="*/ 576 w 1152"/>
                  <a:gd name="T57" fmla="*/ 0 h 288"/>
                  <a:gd name="T58" fmla="*/ 634 w 1152"/>
                  <a:gd name="T59" fmla="*/ 0 h 288"/>
                  <a:gd name="T60" fmla="*/ 748 w 1152"/>
                  <a:gd name="T61" fmla="*/ 6 h 288"/>
                  <a:gd name="T62" fmla="*/ 850 w 1152"/>
                  <a:gd name="T63" fmla="*/ 18 h 288"/>
                  <a:gd name="T64" fmla="*/ 942 w 1152"/>
                  <a:gd name="T65" fmla="*/ 32 h 288"/>
                  <a:gd name="T66" fmla="*/ 1020 w 1152"/>
                  <a:gd name="T67" fmla="*/ 52 h 288"/>
                  <a:gd name="T68" fmla="*/ 1082 w 1152"/>
                  <a:gd name="T69" fmla="*/ 76 h 288"/>
                  <a:gd name="T70" fmla="*/ 1126 w 1152"/>
                  <a:gd name="T71" fmla="*/ 102 h 288"/>
                  <a:gd name="T72" fmla="*/ 1146 w 1152"/>
                  <a:gd name="T73" fmla="*/ 122 h 288"/>
                  <a:gd name="T74" fmla="*/ 1152 w 1152"/>
                  <a:gd name="T75" fmla="*/ 136 h 288"/>
                  <a:gd name="T76" fmla="*/ 1152 w 1152"/>
                  <a:gd name="T77" fmla="*/ 144 h 28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52"/>
                  <a:gd name="T118" fmla="*/ 0 h 288"/>
                  <a:gd name="T119" fmla="*/ 1152 w 1152"/>
                  <a:gd name="T120" fmla="*/ 288 h 28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52" h="288">
                    <a:moveTo>
                      <a:pt x="1152" y="144"/>
                    </a:moveTo>
                    <a:lnTo>
                      <a:pt x="1152" y="144"/>
                    </a:lnTo>
                    <a:lnTo>
                      <a:pt x="1152" y="152"/>
                    </a:lnTo>
                    <a:lnTo>
                      <a:pt x="1150" y="158"/>
                    </a:lnTo>
                    <a:lnTo>
                      <a:pt x="1146" y="166"/>
                    </a:lnTo>
                    <a:lnTo>
                      <a:pt x="1140" y="174"/>
                    </a:lnTo>
                    <a:lnTo>
                      <a:pt x="1126" y="186"/>
                    </a:lnTo>
                    <a:lnTo>
                      <a:pt x="1106" y="200"/>
                    </a:lnTo>
                    <a:lnTo>
                      <a:pt x="1082" y="212"/>
                    </a:lnTo>
                    <a:lnTo>
                      <a:pt x="1054" y="224"/>
                    </a:lnTo>
                    <a:lnTo>
                      <a:pt x="1020" y="236"/>
                    </a:lnTo>
                    <a:lnTo>
                      <a:pt x="984" y="246"/>
                    </a:lnTo>
                    <a:lnTo>
                      <a:pt x="942" y="256"/>
                    </a:lnTo>
                    <a:lnTo>
                      <a:pt x="898" y="264"/>
                    </a:lnTo>
                    <a:lnTo>
                      <a:pt x="850" y="270"/>
                    </a:lnTo>
                    <a:lnTo>
                      <a:pt x="800" y="276"/>
                    </a:lnTo>
                    <a:lnTo>
                      <a:pt x="748" y="282"/>
                    </a:lnTo>
                    <a:lnTo>
                      <a:pt x="692" y="286"/>
                    </a:lnTo>
                    <a:lnTo>
                      <a:pt x="634" y="288"/>
                    </a:lnTo>
                    <a:lnTo>
                      <a:pt x="576" y="288"/>
                    </a:lnTo>
                    <a:lnTo>
                      <a:pt x="518" y="288"/>
                    </a:lnTo>
                    <a:lnTo>
                      <a:pt x="460" y="286"/>
                    </a:lnTo>
                    <a:lnTo>
                      <a:pt x="404" y="282"/>
                    </a:lnTo>
                    <a:lnTo>
                      <a:pt x="352" y="276"/>
                    </a:lnTo>
                    <a:lnTo>
                      <a:pt x="302" y="270"/>
                    </a:lnTo>
                    <a:lnTo>
                      <a:pt x="254" y="264"/>
                    </a:lnTo>
                    <a:lnTo>
                      <a:pt x="210" y="256"/>
                    </a:lnTo>
                    <a:lnTo>
                      <a:pt x="168" y="246"/>
                    </a:lnTo>
                    <a:lnTo>
                      <a:pt x="132" y="236"/>
                    </a:lnTo>
                    <a:lnTo>
                      <a:pt x="98" y="224"/>
                    </a:lnTo>
                    <a:lnTo>
                      <a:pt x="70" y="212"/>
                    </a:lnTo>
                    <a:lnTo>
                      <a:pt x="46" y="200"/>
                    </a:lnTo>
                    <a:lnTo>
                      <a:pt x="26" y="186"/>
                    </a:lnTo>
                    <a:lnTo>
                      <a:pt x="12" y="174"/>
                    </a:lnTo>
                    <a:lnTo>
                      <a:pt x="6" y="166"/>
                    </a:lnTo>
                    <a:lnTo>
                      <a:pt x="2" y="158"/>
                    </a:lnTo>
                    <a:lnTo>
                      <a:pt x="0" y="152"/>
                    </a:lnTo>
                    <a:lnTo>
                      <a:pt x="0" y="144"/>
                    </a:lnTo>
                    <a:lnTo>
                      <a:pt x="0" y="136"/>
                    </a:lnTo>
                    <a:lnTo>
                      <a:pt x="2" y="130"/>
                    </a:lnTo>
                    <a:lnTo>
                      <a:pt x="6" y="122"/>
                    </a:lnTo>
                    <a:lnTo>
                      <a:pt x="12" y="114"/>
                    </a:lnTo>
                    <a:lnTo>
                      <a:pt x="26" y="102"/>
                    </a:lnTo>
                    <a:lnTo>
                      <a:pt x="46" y="88"/>
                    </a:lnTo>
                    <a:lnTo>
                      <a:pt x="70" y="76"/>
                    </a:lnTo>
                    <a:lnTo>
                      <a:pt x="98" y="64"/>
                    </a:lnTo>
                    <a:lnTo>
                      <a:pt x="132" y="52"/>
                    </a:lnTo>
                    <a:lnTo>
                      <a:pt x="168" y="42"/>
                    </a:lnTo>
                    <a:lnTo>
                      <a:pt x="210" y="32"/>
                    </a:lnTo>
                    <a:lnTo>
                      <a:pt x="254" y="24"/>
                    </a:lnTo>
                    <a:lnTo>
                      <a:pt x="302" y="18"/>
                    </a:lnTo>
                    <a:lnTo>
                      <a:pt x="352" y="12"/>
                    </a:lnTo>
                    <a:lnTo>
                      <a:pt x="404" y="6"/>
                    </a:lnTo>
                    <a:lnTo>
                      <a:pt x="460" y="2"/>
                    </a:lnTo>
                    <a:lnTo>
                      <a:pt x="518" y="0"/>
                    </a:lnTo>
                    <a:lnTo>
                      <a:pt x="576" y="0"/>
                    </a:lnTo>
                    <a:lnTo>
                      <a:pt x="634" y="0"/>
                    </a:lnTo>
                    <a:lnTo>
                      <a:pt x="692" y="2"/>
                    </a:lnTo>
                    <a:lnTo>
                      <a:pt x="748" y="6"/>
                    </a:lnTo>
                    <a:lnTo>
                      <a:pt x="800" y="12"/>
                    </a:lnTo>
                    <a:lnTo>
                      <a:pt x="850" y="18"/>
                    </a:lnTo>
                    <a:lnTo>
                      <a:pt x="898" y="24"/>
                    </a:lnTo>
                    <a:lnTo>
                      <a:pt x="942" y="32"/>
                    </a:lnTo>
                    <a:lnTo>
                      <a:pt x="984" y="42"/>
                    </a:lnTo>
                    <a:lnTo>
                      <a:pt x="1020" y="52"/>
                    </a:lnTo>
                    <a:lnTo>
                      <a:pt x="1054" y="64"/>
                    </a:lnTo>
                    <a:lnTo>
                      <a:pt x="1082" y="76"/>
                    </a:lnTo>
                    <a:lnTo>
                      <a:pt x="1106" y="88"/>
                    </a:lnTo>
                    <a:lnTo>
                      <a:pt x="1126" y="102"/>
                    </a:lnTo>
                    <a:lnTo>
                      <a:pt x="1140" y="114"/>
                    </a:lnTo>
                    <a:lnTo>
                      <a:pt x="1146" y="122"/>
                    </a:lnTo>
                    <a:lnTo>
                      <a:pt x="1150" y="130"/>
                    </a:lnTo>
                    <a:lnTo>
                      <a:pt x="1152" y="136"/>
                    </a:lnTo>
                    <a:lnTo>
                      <a:pt x="1152" y="144"/>
                    </a:lnTo>
                    <a:close/>
                  </a:path>
                </a:pathLst>
              </a:custGeom>
              <a:gradFill rotWithShape="1">
                <a:gsLst>
                  <a:gs pos="0">
                    <a:srgbClr val="767676">
                      <a:alpha val="0"/>
                    </a:srgbClr>
                  </a:gs>
                  <a:gs pos="100000">
                    <a:srgbClr val="FFFFFF"/>
                  </a:gs>
                </a:gsLst>
                <a:lin ang="5400000" scaled="1"/>
              </a:gradFill>
              <a:ln>
                <a:noFill/>
              </a:ln>
              <a:extLst>
                <a:ext uri="{91240B29-F687-4F45-9708-019B960494DF}">
                  <a14:hiddenLine xmlns="" xmlns:a14="http://schemas.microsoft.com/office/drawing/2010/main" w="12700">
                    <a:solidFill>
                      <a:srgbClr val="000000"/>
                    </a:solidFill>
                    <a:round/>
                    <a:headEnd/>
                    <a:tailEnd/>
                  </a14:hiddenLine>
                </a:ext>
              </a:extLst>
            </p:spPr>
            <p:txBody>
              <a:bodyPr/>
              <a:lstStyle/>
              <a:p>
                <a:pPr algn="just">
                  <a:lnSpc>
                    <a:spcPct val="120000"/>
                  </a:lnSpc>
                </a:pPr>
                <a:endParaRPr lang="zh-CN" altLang="en-US" sz="781" b="1">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2" name="Oval 11"/>
            <p:cNvSpPr>
              <a:spLocks noChangeArrowheads="1"/>
            </p:cNvSpPr>
            <p:nvPr/>
          </p:nvSpPr>
          <p:spPr bwMode="auto">
            <a:xfrm>
              <a:off x="1927382" y="2788969"/>
              <a:ext cx="1911350" cy="622300"/>
            </a:xfrm>
            <a:prstGeom prst="ellipse">
              <a:avLst/>
            </a:prstGeom>
            <a:gradFill rotWithShape="1">
              <a:gsLst>
                <a:gs pos="0">
                  <a:srgbClr val="000000">
                    <a:alpha val="50000"/>
                  </a:srgbClr>
                </a:gs>
                <a:gs pos="100000">
                  <a:srgbClr val="FFFFFF">
                    <a:alpha val="0"/>
                  </a:srgbClr>
                </a:gs>
              </a:gsLst>
              <a:path path="shape">
                <a:fillToRect l="50000" t="50000" r="50000" b="50000"/>
              </a:path>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fontAlgn="ctr" hangingPunct="0">
                <a:lnSpc>
                  <a:spcPct val="120000"/>
                </a:lnSpc>
                <a:spcBef>
                  <a:spcPct val="20000"/>
                </a:spcBef>
                <a:buClr>
                  <a:schemeClr val="accent1"/>
                </a:buClr>
                <a:buSzPct val="60000"/>
                <a:buFont typeface="Wingdings" pitchFamily="2" charset="2"/>
                <a:buChar char="l"/>
                <a:defRPr sz="2000" b="1">
                  <a:solidFill>
                    <a:schemeClr val="tx1"/>
                  </a:solidFill>
                  <a:latin typeface="Arial" charset="0"/>
                  <a:ea typeface="微软雅黑" pitchFamily="34" charset="-122"/>
                </a:defRPr>
              </a:lvl1pPr>
              <a:lvl2pPr marL="742950" indent="-285750" eaLnBrk="0" fontAlgn="ctr" hangingPunct="0">
                <a:lnSpc>
                  <a:spcPct val="120000"/>
                </a:lnSpc>
                <a:spcBef>
                  <a:spcPct val="20000"/>
                </a:spcBef>
                <a:buClr>
                  <a:schemeClr val="accent1"/>
                </a:buClr>
                <a:buSzPct val="60000"/>
                <a:buFont typeface="Wingdings" pitchFamily="2" charset="2"/>
                <a:buChar char="l"/>
                <a:defRPr>
                  <a:solidFill>
                    <a:schemeClr val="tx1"/>
                  </a:solidFill>
                  <a:latin typeface="Arial" charset="0"/>
                  <a:ea typeface="微软雅黑" pitchFamily="34" charset="-122"/>
                </a:defRPr>
              </a:lvl2pPr>
              <a:lvl3pPr marL="1143000" indent="-228600" eaLnBrk="0" fontAlgn="ctr" hangingPunct="0">
                <a:lnSpc>
                  <a:spcPct val="120000"/>
                </a:lnSpc>
                <a:spcBef>
                  <a:spcPct val="20000"/>
                </a:spcBef>
                <a:buClr>
                  <a:schemeClr val="accent1"/>
                </a:buClr>
                <a:buSzPct val="60000"/>
                <a:buFont typeface="Wingdings" pitchFamily="2" charset="2"/>
                <a:buChar char="l"/>
                <a:defRPr sz="1600">
                  <a:solidFill>
                    <a:schemeClr val="tx1"/>
                  </a:solidFill>
                  <a:latin typeface="Arial" charset="0"/>
                  <a:ea typeface="微软雅黑" pitchFamily="34" charset="-122"/>
                </a:defRPr>
              </a:lvl3pPr>
              <a:lvl4pPr marL="1600200" indent="-228600" eaLnBrk="0" fontAlgn="ctr" hangingPunct="0">
                <a:lnSpc>
                  <a:spcPct val="120000"/>
                </a:lnSpc>
                <a:spcBef>
                  <a:spcPct val="20000"/>
                </a:spcBef>
                <a:buClr>
                  <a:schemeClr val="accent1"/>
                </a:buClr>
                <a:buSzPct val="60000"/>
                <a:buFont typeface="Wingdings" pitchFamily="2" charset="2"/>
                <a:buChar char="l"/>
                <a:defRPr sz="1400">
                  <a:solidFill>
                    <a:schemeClr val="tx1"/>
                  </a:solidFill>
                  <a:latin typeface="Arial" charset="0"/>
                  <a:ea typeface="微软雅黑" pitchFamily="34" charset="-122"/>
                </a:defRPr>
              </a:lvl4pPr>
              <a:lvl5pPr marL="2057400" indent="-228600" eaLnBrk="0" fontAlgn="ctr" hangingPunct="0">
                <a:lnSpc>
                  <a:spcPct val="120000"/>
                </a:lnSpc>
                <a:spcBef>
                  <a:spcPct val="20000"/>
                </a:spcBef>
                <a:buClr>
                  <a:schemeClr val="accent1"/>
                </a:buClr>
                <a:buSzPct val="60000"/>
                <a:buFont typeface="Wingdings" pitchFamily="2" charset="2"/>
                <a:buChar char="l"/>
                <a:defRPr sz="1200">
                  <a:solidFill>
                    <a:schemeClr val="tx1"/>
                  </a:solidFill>
                  <a:latin typeface="Arial" charset="0"/>
                  <a:ea typeface="微软雅黑" pitchFamily="34" charset="-122"/>
                </a:defRPr>
              </a:lvl5pPr>
              <a:lvl6pPr marL="25146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6pPr>
              <a:lvl7pPr marL="29718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7pPr>
              <a:lvl8pPr marL="34290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8pPr>
              <a:lvl9pPr marL="38862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9pPr>
            </a:lstStyle>
            <a:p>
              <a:pPr algn="just" defTabSz="916084" eaLnBrk="1" fontAlgn="base" hangingPunct="1">
                <a:spcBef>
                  <a:spcPts val="0"/>
                </a:spcBef>
                <a:buClrTx/>
                <a:buSzTx/>
                <a:buNone/>
                <a:defRPr/>
              </a:pPr>
              <a:endParaRPr lang="zh-CN" altLang="en-US" sz="781" b="0" kern="0">
                <a:solidFill>
                  <a:srgbClr val="000000"/>
                </a:solidFill>
                <a:latin typeface="Arial" panose="020B0604020202020204" pitchFamily="34" charset="0"/>
                <a:cs typeface="+mn-ea"/>
                <a:sym typeface="Arial" panose="020B0604020202020204" pitchFamily="34" charset="0"/>
              </a:endParaRPr>
            </a:p>
          </p:txBody>
        </p:sp>
      </p:grpSp>
      <p:sp>
        <p:nvSpPr>
          <p:cNvPr id="15" name="Freeform 12"/>
          <p:cNvSpPr>
            <a:spLocks/>
          </p:cNvSpPr>
          <p:nvPr/>
        </p:nvSpPr>
        <p:spPr bwMode="auto">
          <a:xfrm>
            <a:off x="3859363" y="1820546"/>
            <a:ext cx="1432911" cy="1469491"/>
          </a:xfrm>
          <a:custGeom>
            <a:avLst/>
            <a:gdLst>
              <a:gd name="T0" fmla="*/ 2147483647 w 576"/>
              <a:gd name="T1" fmla="*/ 2147483647 h 648"/>
              <a:gd name="T2" fmla="*/ 2147483647 w 576"/>
              <a:gd name="T3" fmla="*/ 2147483647 h 648"/>
              <a:gd name="T4" fmla="*/ 2147483647 w 576"/>
              <a:gd name="T5" fmla="*/ 2147483647 h 648"/>
              <a:gd name="T6" fmla="*/ 2147483647 w 576"/>
              <a:gd name="T7" fmla="*/ 2147483647 h 648"/>
              <a:gd name="T8" fmla="*/ 2147483647 w 576"/>
              <a:gd name="T9" fmla="*/ 2147483647 h 648"/>
              <a:gd name="T10" fmla="*/ 2147483647 w 576"/>
              <a:gd name="T11" fmla="*/ 2147483647 h 648"/>
              <a:gd name="T12" fmla="*/ 2147483647 w 576"/>
              <a:gd name="T13" fmla="*/ 2147483647 h 648"/>
              <a:gd name="T14" fmla="*/ 2147483647 w 576"/>
              <a:gd name="T15" fmla="*/ 2147483647 h 648"/>
              <a:gd name="T16" fmla="*/ 2147483647 w 576"/>
              <a:gd name="T17" fmla="*/ 2147483647 h 648"/>
              <a:gd name="T18" fmla="*/ 2147483647 w 576"/>
              <a:gd name="T19" fmla="*/ 2147483647 h 648"/>
              <a:gd name="T20" fmla="*/ 2147483647 w 576"/>
              <a:gd name="T21" fmla="*/ 2147483647 h 648"/>
              <a:gd name="T22" fmla="*/ 2133573609 w 576"/>
              <a:gd name="T23" fmla="*/ 2147483647 h 648"/>
              <a:gd name="T24" fmla="*/ 1775924795 w 576"/>
              <a:gd name="T25" fmla="*/ 2147483647 h 648"/>
              <a:gd name="T26" fmla="*/ 1775924795 w 576"/>
              <a:gd name="T27" fmla="*/ 2147483647 h 648"/>
              <a:gd name="T28" fmla="*/ 1418273498 w 576"/>
              <a:gd name="T29" fmla="*/ 2147483647 h 648"/>
              <a:gd name="T30" fmla="*/ 1085285581 w 576"/>
              <a:gd name="T31" fmla="*/ 2147483647 h 648"/>
              <a:gd name="T32" fmla="*/ 776966011 w 576"/>
              <a:gd name="T33" fmla="*/ 2147483647 h 648"/>
              <a:gd name="T34" fmla="*/ 517978169 w 576"/>
              <a:gd name="T35" fmla="*/ 2147483647 h 648"/>
              <a:gd name="T36" fmla="*/ 308319570 w 576"/>
              <a:gd name="T37" fmla="*/ 2147483647 h 648"/>
              <a:gd name="T38" fmla="*/ 209658599 w 576"/>
              <a:gd name="T39" fmla="*/ 2147483647 h 648"/>
              <a:gd name="T40" fmla="*/ 135661008 w 576"/>
              <a:gd name="T41" fmla="*/ 2147483647 h 648"/>
              <a:gd name="T42" fmla="*/ 73997591 w 576"/>
              <a:gd name="T43" fmla="*/ 2147483647 h 648"/>
              <a:gd name="T44" fmla="*/ 36997554 w 576"/>
              <a:gd name="T45" fmla="*/ 2147483647 h 648"/>
              <a:gd name="T46" fmla="*/ 12331690 w 576"/>
              <a:gd name="T47" fmla="*/ 2147483647 h 648"/>
              <a:gd name="T48" fmla="*/ 0 w 576"/>
              <a:gd name="T49" fmla="*/ 2147483647 h 648"/>
              <a:gd name="T50" fmla="*/ 1775924795 w 576"/>
              <a:gd name="T51" fmla="*/ 0 h 648"/>
              <a:gd name="T52" fmla="*/ 2147483647 w 576"/>
              <a:gd name="T53" fmla="*/ 2147483647 h 64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76"/>
              <a:gd name="T82" fmla="*/ 0 h 648"/>
              <a:gd name="T83" fmla="*/ 576 w 576"/>
              <a:gd name="T84" fmla="*/ 648 h 64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76" h="648">
                <a:moveTo>
                  <a:pt x="576" y="576"/>
                </a:moveTo>
                <a:lnTo>
                  <a:pt x="576" y="576"/>
                </a:lnTo>
                <a:lnTo>
                  <a:pt x="574" y="584"/>
                </a:lnTo>
                <a:lnTo>
                  <a:pt x="570" y="590"/>
                </a:lnTo>
                <a:lnTo>
                  <a:pt x="564" y="598"/>
                </a:lnTo>
                <a:lnTo>
                  <a:pt x="554" y="604"/>
                </a:lnTo>
                <a:lnTo>
                  <a:pt x="542" y="610"/>
                </a:lnTo>
                <a:lnTo>
                  <a:pt x="526" y="616"/>
                </a:lnTo>
                <a:lnTo>
                  <a:pt x="492" y="626"/>
                </a:lnTo>
                <a:lnTo>
                  <a:pt x="450" y="636"/>
                </a:lnTo>
                <a:lnTo>
                  <a:pt x="400" y="642"/>
                </a:lnTo>
                <a:lnTo>
                  <a:pt x="346" y="646"/>
                </a:lnTo>
                <a:lnTo>
                  <a:pt x="288" y="648"/>
                </a:lnTo>
                <a:lnTo>
                  <a:pt x="230" y="646"/>
                </a:lnTo>
                <a:lnTo>
                  <a:pt x="176" y="642"/>
                </a:lnTo>
                <a:lnTo>
                  <a:pt x="126" y="636"/>
                </a:lnTo>
                <a:lnTo>
                  <a:pt x="84" y="626"/>
                </a:lnTo>
                <a:lnTo>
                  <a:pt x="50" y="616"/>
                </a:lnTo>
                <a:lnTo>
                  <a:pt x="34" y="610"/>
                </a:lnTo>
                <a:lnTo>
                  <a:pt x="22" y="604"/>
                </a:lnTo>
                <a:lnTo>
                  <a:pt x="12" y="598"/>
                </a:lnTo>
                <a:lnTo>
                  <a:pt x="6" y="590"/>
                </a:lnTo>
                <a:lnTo>
                  <a:pt x="2" y="584"/>
                </a:lnTo>
                <a:lnTo>
                  <a:pt x="0" y="576"/>
                </a:lnTo>
                <a:lnTo>
                  <a:pt x="288" y="0"/>
                </a:lnTo>
                <a:lnTo>
                  <a:pt x="576" y="576"/>
                </a:lnTo>
                <a:close/>
              </a:path>
            </a:pathLst>
          </a:custGeom>
          <a:solidFill>
            <a:schemeClr val="accent1"/>
          </a:solidFill>
          <a:ln>
            <a:noFill/>
          </a:ln>
          <a:extLst/>
        </p:spPr>
        <p:txBody>
          <a:bodyPr wrap="none" anchor="ctr"/>
          <a:lstStyle/>
          <a:p>
            <a:pPr algn="just" defTabSz="916084">
              <a:lnSpc>
                <a:spcPct val="120000"/>
              </a:lnSpc>
              <a:defRPr/>
            </a:pPr>
            <a:endParaRPr lang="zh-CN" altLang="en-US" sz="781" b="1" ker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9"/>
          <p:cNvSpPr>
            <a:spLocks noEditPoints="1"/>
          </p:cNvSpPr>
          <p:nvPr/>
        </p:nvSpPr>
        <p:spPr bwMode="auto">
          <a:xfrm>
            <a:off x="4390043" y="3813718"/>
            <a:ext cx="459466" cy="443672"/>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1"/>
          </a:solidFill>
          <a:ln>
            <a:noFill/>
          </a:ln>
        </p:spPr>
        <p:txBody>
          <a:bodyPr vert="horz" wrap="square" lIns="91606" tIns="45802" rIns="91606" bIns="45802" numCol="1" anchor="t" anchorCtr="0" compatLnSpc="1">
            <a:prstTxWarp prst="textNoShape">
              <a:avLst/>
            </a:prstTxWarp>
          </a:bodyPr>
          <a:lstStyle/>
          <a:p>
            <a:pPr algn="just">
              <a:lnSpc>
                <a:spcPct val="120000"/>
              </a:lnSpc>
            </a:pPr>
            <a:endParaRPr lang="id-ID" sz="78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11"/>
          <p:cNvSpPr>
            <a:spLocks noChangeAspect="1" noEditPoints="1"/>
          </p:cNvSpPr>
          <p:nvPr/>
        </p:nvSpPr>
        <p:spPr bwMode="auto">
          <a:xfrm>
            <a:off x="4337420" y="2553902"/>
            <a:ext cx="480416" cy="480926"/>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bg1"/>
          </a:solidFill>
          <a:ln>
            <a:noFill/>
          </a:ln>
        </p:spPr>
        <p:txBody>
          <a:bodyPr vert="horz" wrap="square" lIns="91606" tIns="45802" rIns="91606" bIns="45802" numCol="1" anchor="t" anchorCtr="0" compatLnSpc="1">
            <a:prstTxWarp prst="textNoShape">
              <a:avLst/>
            </a:prstTxWarp>
          </a:bodyPr>
          <a:lstStyle/>
          <a:p>
            <a:pPr algn="just">
              <a:lnSpc>
                <a:spcPct val="120000"/>
              </a:lnSpc>
            </a:pPr>
            <a:endParaRPr lang="en-US" sz="781"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0" name="Group 21"/>
          <p:cNvGrpSpPr/>
          <p:nvPr/>
        </p:nvGrpSpPr>
        <p:grpSpPr>
          <a:xfrm>
            <a:off x="4360470" y="5174136"/>
            <a:ext cx="452288" cy="443672"/>
            <a:chOff x="6786562" y="796925"/>
            <a:chExt cx="500063" cy="490538"/>
          </a:xfrm>
          <a:solidFill>
            <a:schemeClr val="bg1"/>
          </a:solidFill>
        </p:grpSpPr>
        <p:sp>
          <p:nvSpPr>
            <p:cNvPr id="23" name="Freeform 27"/>
            <p:cNvSpPr>
              <a:spLocks noEditPoints="1"/>
            </p:cNvSpPr>
            <p:nvPr/>
          </p:nvSpPr>
          <p:spPr bwMode="auto">
            <a:xfrm>
              <a:off x="6786562" y="796925"/>
              <a:ext cx="500063" cy="490538"/>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606" tIns="45802" rIns="91606" bIns="45802" numCol="1" anchor="t" anchorCtr="0" compatLnSpc="1">
              <a:prstTxWarp prst="textNoShape">
                <a:avLst/>
              </a:prstTxWarp>
            </a:bodyPr>
            <a:lstStyle/>
            <a:p>
              <a:pPr algn="just">
                <a:lnSpc>
                  <a:spcPct val="120000"/>
                </a:lnSpc>
              </a:pPr>
              <a:endParaRPr lang="id-ID" sz="78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8"/>
            <p:cNvSpPr>
              <a:spLocks noEditPoints="1"/>
            </p:cNvSpPr>
            <p:nvPr/>
          </p:nvSpPr>
          <p:spPr bwMode="auto">
            <a:xfrm>
              <a:off x="6967538" y="969963"/>
              <a:ext cx="134938" cy="138113"/>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606" tIns="45802" rIns="91606" bIns="45802" numCol="1" anchor="t" anchorCtr="0" compatLnSpc="1">
              <a:prstTxWarp prst="textNoShape">
                <a:avLst/>
              </a:prstTxWarp>
            </a:bodyPr>
            <a:lstStyle/>
            <a:p>
              <a:pPr algn="just">
                <a:lnSpc>
                  <a:spcPct val="120000"/>
                </a:lnSpc>
              </a:pPr>
              <a:endParaRPr lang="id-ID" sz="78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29"/>
            <p:cNvSpPr>
              <a:spLocks/>
            </p:cNvSpPr>
            <p:nvPr/>
          </p:nvSpPr>
          <p:spPr bwMode="auto">
            <a:xfrm>
              <a:off x="6956425" y="1135063"/>
              <a:ext cx="73025" cy="79375"/>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606" tIns="45802" rIns="91606" bIns="45802" numCol="1" anchor="t" anchorCtr="0" compatLnSpc="1">
              <a:prstTxWarp prst="textNoShape">
                <a:avLst/>
              </a:prstTxWarp>
            </a:bodyPr>
            <a:lstStyle/>
            <a:p>
              <a:pPr algn="just">
                <a:lnSpc>
                  <a:spcPct val="120000"/>
                </a:lnSpc>
              </a:pPr>
              <a:endParaRPr lang="id-ID" sz="78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30"/>
            <p:cNvSpPr>
              <a:spLocks/>
            </p:cNvSpPr>
            <p:nvPr/>
          </p:nvSpPr>
          <p:spPr bwMode="auto">
            <a:xfrm>
              <a:off x="7043738" y="873125"/>
              <a:ext cx="77788" cy="80963"/>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606" tIns="45802" rIns="91606" bIns="45802" numCol="1" anchor="t" anchorCtr="0" compatLnSpc="1">
              <a:prstTxWarp prst="textNoShape">
                <a:avLst/>
              </a:prstTxWarp>
            </a:bodyPr>
            <a:lstStyle/>
            <a:p>
              <a:pPr algn="just">
                <a:lnSpc>
                  <a:spcPct val="120000"/>
                </a:lnSpc>
              </a:pPr>
              <a:endParaRPr lang="id-ID" sz="781">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5" name="Rounded Rectangle 11"/>
          <p:cNvSpPr>
            <a:spLocks noChangeAspect="1"/>
          </p:cNvSpPr>
          <p:nvPr/>
        </p:nvSpPr>
        <p:spPr>
          <a:xfrm>
            <a:off x="4197127" y="447973"/>
            <a:ext cx="5040560" cy="576064"/>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Text Placeholder 7"/>
          <p:cNvSpPr txBox="1">
            <a:spLocks/>
          </p:cNvSpPr>
          <p:nvPr/>
        </p:nvSpPr>
        <p:spPr>
          <a:xfrm>
            <a:off x="4485159" y="447973"/>
            <a:ext cx="460851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zh-CN" altLang="en-US" sz="2000" dirty="0" smtClean="0">
                <a:latin typeface="Arial" panose="020B0604020202020204" pitchFamily="34" charset="0"/>
                <a:ea typeface="微软雅黑" panose="020B0503020204020204" pitchFamily="34" charset="-122"/>
                <a:sym typeface="Arial" panose="020B0604020202020204" pitchFamily="34" charset="0"/>
              </a:rPr>
              <a:t>研究内容：提交原文件和渲染文件可视化</a:t>
            </a:r>
            <a:endParaRPr lang="es-ES_tradnl" sz="2000" dirty="0" smtClean="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 xmlns:p14="http://schemas.microsoft.com/office/powerpoint/2010/main" val="211567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1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900" fill="hold"/>
                                        <p:tgtEl>
                                          <p:spTgt spid="3"/>
                                        </p:tgtEl>
                                        <p:attrNameLst>
                                          <p:attrName>ppt_x</p:attrName>
                                        </p:attrNameLst>
                                      </p:cBhvr>
                                      <p:tavLst>
                                        <p:tav tm="0">
                                          <p:val>
                                            <p:strVal val="#ppt_x"/>
                                          </p:val>
                                        </p:tav>
                                        <p:tav tm="100000">
                                          <p:val>
                                            <p:strVal val="#ppt_x"/>
                                          </p:val>
                                        </p:tav>
                                      </p:tavLst>
                                    </p:anim>
                                    <p:anim calcmode="lin" valueType="num">
                                      <p:cBhvr additive="base">
                                        <p:cTn id="8" dur="19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0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30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ppt_x"/>
                                          </p:val>
                                        </p:tav>
                                        <p:tav tm="100000">
                                          <p:val>
                                            <p:strVal val="#ppt_x"/>
                                          </p:val>
                                        </p:tav>
                                      </p:tavLst>
                                    </p:anim>
                                    <p:anim calcmode="lin" valueType="num">
                                      <p:cBhvr additive="base">
                                        <p:cTn id="16" dur="1000" fill="hold"/>
                                        <p:tgtEl>
                                          <p:spTgt spid="15"/>
                                        </p:tgtEl>
                                        <p:attrNameLst>
                                          <p:attrName>ppt_y</p:attrName>
                                        </p:attrNameLst>
                                      </p:cBhvr>
                                      <p:tavLst>
                                        <p:tav tm="0">
                                          <p:val>
                                            <p:strVal val="0-#ppt_h/2"/>
                                          </p:val>
                                        </p:tav>
                                        <p:tav tm="100000">
                                          <p:val>
                                            <p:strVal val="#ppt_y"/>
                                          </p:val>
                                        </p:tav>
                                      </p:tavLst>
                                    </p:anim>
                                  </p:childTnLst>
                                </p:cTn>
                              </p:par>
                              <p:par>
                                <p:cTn id="17" presetID="53" presetClass="entr" presetSubtype="16" fill="hold" nodeType="withEffect">
                                  <p:stCondLst>
                                    <p:cond delay="40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p:stCondLst>
                                    <p:cond delay="400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par>
                                <p:cTn id="27" presetID="53" presetClass="entr" presetSubtype="16" fill="hold" grpId="0" nodeType="withEffect">
                                  <p:stCondLst>
                                    <p:cond delay="400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22" presetClass="entr" presetSubtype="8" fill="hold" nodeType="withEffect">
                                  <p:stCondLst>
                                    <p:cond delay="450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par>
                                <p:cTn id="35" presetID="2" presetClass="entr" presetSubtype="1" fill="hold" grpId="0" nodeType="withEffect">
                                  <p:stCondLst>
                                    <p:cond delay="500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0-#ppt_h/2"/>
                                          </p:val>
                                        </p:tav>
                                        <p:tav tm="100000">
                                          <p:val>
                                            <p:strVal val="#ppt_y"/>
                                          </p:val>
                                        </p:tav>
                                      </p:tavLst>
                                    </p:anim>
                                  </p:childTnLst>
                                </p:cTn>
                              </p:par>
                              <p:par>
                                <p:cTn id="39" presetID="2" presetClass="entr" presetSubtype="1" fill="hold" grpId="0" nodeType="withEffect">
                                  <p:stCondLst>
                                    <p:cond delay="500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ppt_x"/>
                                          </p:val>
                                        </p:tav>
                                        <p:tav tm="100000">
                                          <p:val>
                                            <p:strVal val="#ppt_x"/>
                                          </p:val>
                                        </p:tav>
                                      </p:tavLst>
                                    </p:anim>
                                    <p:anim calcmode="lin" valueType="num">
                                      <p:cBhvr additive="base">
                                        <p:cTn id="42" dur="500" fill="hold"/>
                                        <p:tgtEl>
                                          <p:spTgt spid="30"/>
                                        </p:tgtEl>
                                        <p:attrNameLst>
                                          <p:attrName>ppt_y</p:attrName>
                                        </p:attrNameLst>
                                      </p:cBhvr>
                                      <p:tavLst>
                                        <p:tav tm="0">
                                          <p:val>
                                            <p:strVal val="0-#ppt_h/2"/>
                                          </p:val>
                                        </p:tav>
                                        <p:tav tm="100000">
                                          <p:val>
                                            <p:strVal val="#ppt_y"/>
                                          </p:val>
                                        </p:tav>
                                      </p:tavLst>
                                    </p:anim>
                                  </p:childTnLst>
                                </p:cTn>
                              </p:par>
                              <p:par>
                                <p:cTn id="43" presetID="53" presetClass="entr" presetSubtype="16" fill="hold" grpId="0" nodeType="withEffect">
                                  <p:stCondLst>
                                    <p:cond delay="200"/>
                                  </p:stCondLst>
                                  <p:childTnLst>
                                    <p:set>
                                      <p:cBhvr>
                                        <p:cTn id="44" dur="1" fill="hold">
                                          <p:stCondLst>
                                            <p:cond delay="0"/>
                                          </p:stCondLst>
                                        </p:cTn>
                                        <p:tgtEl>
                                          <p:spTgt spid="35"/>
                                        </p:tgtEl>
                                        <p:attrNameLst>
                                          <p:attrName>style.visibility</p:attrName>
                                        </p:attrNameLst>
                                      </p:cBhvr>
                                      <p:to>
                                        <p:strVal val="visible"/>
                                      </p:to>
                                    </p:set>
                                    <p:anim calcmode="lin" valueType="num">
                                      <p:cBhvr>
                                        <p:cTn id="45" dur="500" fill="hold"/>
                                        <p:tgtEl>
                                          <p:spTgt spid="35"/>
                                        </p:tgtEl>
                                        <p:attrNameLst>
                                          <p:attrName>ppt_w</p:attrName>
                                        </p:attrNameLst>
                                      </p:cBhvr>
                                      <p:tavLst>
                                        <p:tav tm="0">
                                          <p:val>
                                            <p:fltVal val="0"/>
                                          </p:val>
                                        </p:tav>
                                        <p:tav tm="100000">
                                          <p:val>
                                            <p:strVal val="#ppt_w"/>
                                          </p:val>
                                        </p:tav>
                                      </p:tavLst>
                                    </p:anim>
                                    <p:anim calcmode="lin" valueType="num">
                                      <p:cBhvr>
                                        <p:cTn id="46" dur="500" fill="hold"/>
                                        <p:tgtEl>
                                          <p:spTgt spid="35"/>
                                        </p:tgtEl>
                                        <p:attrNameLst>
                                          <p:attrName>ppt_h</p:attrName>
                                        </p:attrNameLst>
                                      </p:cBhvr>
                                      <p:tavLst>
                                        <p:tav tm="0">
                                          <p:val>
                                            <p:fltVal val="0"/>
                                          </p:val>
                                        </p:tav>
                                        <p:tav tm="100000">
                                          <p:val>
                                            <p:strVal val="#ppt_h"/>
                                          </p:val>
                                        </p:tav>
                                      </p:tavLst>
                                    </p:anim>
                                    <p:animEffect transition="in" filter="fade">
                                      <p:cBhvr>
                                        <p:cTn id="47" dur="500"/>
                                        <p:tgtEl>
                                          <p:spTgt spid="35"/>
                                        </p:tgtEl>
                                      </p:cBhvr>
                                    </p:animEffect>
                                  </p:childTnLst>
                                </p:cTn>
                              </p:par>
                              <p:par>
                                <p:cTn id="48" presetID="53" presetClass="entr" presetSubtype="16" fill="hold" grpId="0" nodeType="withEffect">
                                  <p:stCondLst>
                                    <p:cond delay="200"/>
                                  </p:stCondLst>
                                  <p:childTnLst>
                                    <p:set>
                                      <p:cBhvr>
                                        <p:cTn id="49" dur="1" fill="hold">
                                          <p:stCondLst>
                                            <p:cond delay="0"/>
                                          </p:stCondLst>
                                        </p:cTn>
                                        <p:tgtEl>
                                          <p:spTgt spid="36">
                                            <p:txEl>
                                              <p:pRg st="0" end="0"/>
                                            </p:txEl>
                                          </p:spTgt>
                                        </p:tgtEl>
                                        <p:attrNameLst>
                                          <p:attrName>style.visibility</p:attrName>
                                        </p:attrNameLst>
                                      </p:cBhvr>
                                      <p:to>
                                        <p:strVal val="visible"/>
                                      </p:to>
                                    </p:set>
                                    <p:anim calcmode="lin" valueType="num">
                                      <p:cBhvr>
                                        <p:cTn id="50"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15" grpId="0" animBg="1"/>
      <p:bldP spid="20" grpId="0" animBg="1"/>
      <p:bldP spid="21" grpId="0" animBg="1"/>
      <p:bldP spid="35" grpId="0" animBg="1"/>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11"/>
          <p:cNvSpPr>
            <a:spLocks noChangeAspect="1"/>
          </p:cNvSpPr>
          <p:nvPr/>
        </p:nvSpPr>
        <p:spPr>
          <a:xfrm>
            <a:off x="4197127" y="447973"/>
            <a:ext cx="5040560" cy="576064"/>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 Placeholder 7"/>
          <p:cNvSpPr txBox="1">
            <a:spLocks/>
          </p:cNvSpPr>
          <p:nvPr/>
        </p:nvSpPr>
        <p:spPr>
          <a:xfrm>
            <a:off x="4485159" y="447973"/>
            <a:ext cx="460851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zh-CN" altLang="en-US" sz="2000" dirty="0" smtClean="0">
                <a:latin typeface="Arial" panose="020B0604020202020204" pitchFamily="34" charset="0"/>
                <a:ea typeface="微软雅黑" panose="020B0503020204020204" pitchFamily="34" charset="-122"/>
                <a:sym typeface="Arial" panose="020B0604020202020204" pitchFamily="34" charset="0"/>
              </a:rPr>
              <a:t>原文件可视化</a:t>
            </a:r>
            <a:endParaRPr lang="es-ES_tradnl" sz="2000" dirty="0" smtClean="0">
              <a:latin typeface="Arial" panose="020B0604020202020204" pitchFamily="34" charset="0"/>
              <a:ea typeface="微软雅黑" panose="020B0503020204020204" pitchFamily="34" charset="-122"/>
              <a:sym typeface="Arial" panose="020B0604020202020204" pitchFamily="34" charset="0"/>
            </a:endParaRPr>
          </a:p>
        </p:txBody>
      </p:sp>
      <p:sp>
        <p:nvSpPr>
          <p:cNvPr id="39" name="Rounded Rectangle 23"/>
          <p:cNvSpPr>
            <a:spLocks noChangeAspect="1"/>
          </p:cNvSpPr>
          <p:nvPr/>
        </p:nvSpPr>
        <p:spPr>
          <a:xfrm>
            <a:off x="1460823" y="2392189"/>
            <a:ext cx="3600400" cy="792088"/>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Text Placeholder 7"/>
          <p:cNvSpPr txBox="1">
            <a:spLocks/>
          </p:cNvSpPr>
          <p:nvPr/>
        </p:nvSpPr>
        <p:spPr>
          <a:xfrm>
            <a:off x="1676847" y="2536205"/>
            <a:ext cx="307507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zh-CN" altLang="en-US" dirty="0" smtClean="0">
                <a:latin typeface="Arial" panose="020B0604020202020204" pitchFamily="34" charset="0"/>
                <a:ea typeface="微软雅黑" panose="020B0503020204020204" pitchFamily="34" charset="-122"/>
                <a:sym typeface="Arial" panose="020B0604020202020204" pitchFamily="34" charset="0"/>
              </a:rPr>
              <a:t>主要流程</a:t>
            </a:r>
            <a:endParaRPr lang="es-ES_tradnl" dirty="0" smtClean="0">
              <a:latin typeface="Arial" panose="020B0604020202020204" pitchFamily="34" charset="0"/>
              <a:ea typeface="微软雅黑" panose="020B0503020204020204" pitchFamily="34" charset="-122"/>
              <a:sym typeface="Arial" panose="020B0604020202020204" pitchFamily="34" charset="0"/>
            </a:endParaRPr>
          </a:p>
        </p:txBody>
      </p:sp>
      <p:pic>
        <p:nvPicPr>
          <p:cNvPr id="3074" name="Picture 2"/>
          <p:cNvPicPr>
            <a:picLocks noChangeAspect="1" noChangeArrowheads="1"/>
          </p:cNvPicPr>
          <p:nvPr/>
        </p:nvPicPr>
        <p:blipFill>
          <a:blip r:embed="rId3" cstate="print"/>
          <a:srcRect/>
          <a:stretch>
            <a:fillRect/>
          </a:stretch>
        </p:blipFill>
        <p:spPr bwMode="auto">
          <a:xfrm>
            <a:off x="5133231" y="2176165"/>
            <a:ext cx="6762750" cy="2781300"/>
          </a:xfrm>
          <a:prstGeom prst="rect">
            <a:avLst/>
          </a:prstGeom>
          <a:noFill/>
          <a:ln w="9525">
            <a:noFill/>
            <a:miter lim="800000"/>
            <a:headEnd/>
            <a:tailEnd/>
          </a:ln>
        </p:spPr>
      </p:pic>
      <p:sp>
        <p:nvSpPr>
          <p:cNvPr id="9" name="椭圆 8"/>
          <p:cNvSpPr/>
          <p:nvPr/>
        </p:nvSpPr>
        <p:spPr>
          <a:xfrm>
            <a:off x="5925319" y="4984477"/>
            <a:ext cx="2808312" cy="1296144"/>
          </a:xfrm>
          <a:prstGeom prst="ellipse">
            <a:avLst/>
          </a:prstGeom>
          <a:solidFill>
            <a:srgbClr val="DC5B3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0" name="下箭头 9"/>
          <p:cNvSpPr/>
          <p:nvPr/>
        </p:nvSpPr>
        <p:spPr>
          <a:xfrm rot="13611210">
            <a:off x="8373591" y="4048373"/>
            <a:ext cx="1080120" cy="792088"/>
          </a:xfrm>
          <a:prstGeom prst="downArrow">
            <a:avLst/>
          </a:prstGeom>
          <a:solidFill>
            <a:srgbClr val="DC5B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6717407" y="5344517"/>
            <a:ext cx="1224136" cy="497316"/>
          </a:xfrm>
          <a:prstGeom prst="rect">
            <a:avLst/>
          </a:prstGeom>
          <a:noFill/>
        </p:spPr>
        <p:txBody>
          <a:bodyPr wrap="square" rtlCol="0">
            <a:spAutoFit/>
          </a:bodyPr>
          <a:lstStyle/>
          <a:p>
            <a:pPr algn="ctr" defTabSz="914476" fontAlgn="auto">
              <a:lnSpc>
                <a:spcPct val="120000"/>
              </a:lnSpc>
              <a:spcBef>
                <a:spcPts val="0"/>
              </a:spcBef>
              <a:spcAft>
                <a:spcPts val="0"/>
              </a:spcAft>
            </a:pPr>
            <a:r>
              <a:rPr lang="zh-CN" altLang="en-US" sz="2400" b="1" dirty="0" smtClean="0">
                <a:solidFill>
                  <a:schemeClr val="bg1"/>
                </a:solidFill>
                <a:latin typeface="Arial" panose="020B0604020202020204" pitchFamily="34" charset="0"/>
                <a:ea typeface="微软雅黑" panose="020B0503020204020204" pitchFamily="34" charset="-122"/>
                <a:cs typeface="FontAwesome"/>
                <a:sym typeface="Arial" panose="020B0604020202020204" pitchFamily="34" charset="0"/>
              </a:rPr>
              <a:t>难点</a:t>
            </a:r>
          </a:p>
        </p:txBody>
      </p:sp>
      <p:pic>
        <p:nvPicPr>
          <p:cNvPr id="1026" name="Picture 2"/>
          <p:cNvPicPr>
            <a:picLocks noChangeAspect="1" noChangeArrowheads="1"/>
          </p:cNvPicPr>
          <p:nvPr/>
        </p:nvPicPr>
        <p:blipFill>
          <a:blip r:embed="rId4" cstate="print"/>
          <a:srcRect/>
          <a:stretch>
            <a:fillRect/>
          </a:stretch>
        </p:blipFill>
        <p:spPr bwMode="auto">
          <a:xfrm>
            <a:off x="1460823" y="3688333"/>
            <a:ext cx="3598980" cy="2736304"/>
          </a:xfrm>
          <a:prstGeom prst="rect">
            <a:avLst/>
          </a:prstGeom>
          <a:noFill/>
          <a:ln w="9525">
            <a:noFill/>
            <a:miter lim="800000"/>
            <a:headEnd/>
            <a:tailEnd/>
          </a:ln>
        </p:spPr>
      </p:pic>
    </p:spTree>
    <p:extLst>
      <p:ext uri="{BB962C8B-B14F-4D97-AF65-F5344CB8AC3E}">
        <p14:creationId xmlns="" xmlns:p14="http://schemas.microsoft.com/office/powerpoint/2010/main" val="4068901146"/>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4">
                                            <p:txEl>
                                              <p:pRg st="0" end="0"/>
                                            </p:txEl>
                                          </p:spTgt>
                                        </p:tgtEl>
                                        <p:attrNameLst>
                                          <p:attrName>style.visibility</p:attrName>
                                        </p:attrNameLst>
                                      </p:cBhvr>
                                      <p:to>
                                        <p:strVal val="visible"/>
                                      </p:to>
                                    </p:set>
                                    <p:anim calcmode="lin" valueType="num">
                                      <p:cBhvr>
                                        <p:cTn id="12"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24">
                                            <p:txEl>
                                              <p:pRg st="0" end="0"/>
                                            </p:txEl>
                                          </p:spTgt>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39"/>
                                        </p:tgtEl>
                                        <p:attrNameLst>
                                          <p:attrName>style.visibility</p:attrName>
                                        </p:attrNameLst>
                                      </p:cBhvr>
                                      <p:to>
                                        <p:strVal val="visible"/>
                                      </p:to>
                                    </p:set>
                                    <p:anim calcmode="lin" valueType="num">
                                      <p:cBhvr>
                                        <p:cTn id="17" dur="500" fill="hold"/>
                                        <p:tgtEl>
                                          <p:spTgt spid="39"/>
                                        </p:tgtEl>
                                        <p:attrNameLst>
                                          <p:attrName>ppt_w</p:attrName>
                                        </p:attrNameLst>
                                      </p:cBhvr>
                                      <p:tavLst>
                                        <p:tav tm="0">
                                          <p:val>
                                            <p:fltVal val="0"/>
                                          </p:val>
                                        </p:tav>
                                        <p:tav tm="100000">
                                          <p:val>
                                            <p:strVal val="#ppt_w"/>
                                          </p:val>
                                        </p:tav>
                                      </p:tavLst>
                                    </p:anim>
                                    <p:anim calcmode="lin" valueType="num">
                                      <p:cBhvr>
                                        <p:cTn id="18" dur="500" fill="hold"/>
                                        <p:tgtEl>
                                          <p:spTgt spid="39"/>
                                        </p:tgtEl>
                                        <p:attrNameLst>
                                          <p:attrName>ppt_h</p:attrName>
                                        </p:attrNameLst>
                                      </p:cBhvr>
                                      <p:tavLst>
                                        <p:tav tm="0">
                                          <p:val>
                                            <p:fltVal val="0"/>
                                          </p:val>
                                        </p:tav>
                                        <p:tav tm="100000">
                                          <p:val>
                                            <p:strVal val="#ppt_h"/>
                                          </p:val>
                                        </p:tav>
                                      </p:tavLst>
                                    </p:anim>
                                    <p:animEffect transition="in" filter="fade">
                                      <p:cBhvr>
                                        <p:cTn id="19" dur="500"/>
                                        <p:tgtEl>
                                          <p:spTgt spid="3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40">
                                            <p:txEl>
                                              <p:pRg st="0" end="0"/>
                                            </p:txEl>
                                          </p:spTgt>
                                        </p:tgtEl>
                                        <p:attrNameLst>
                                          <p:attrName>style.visibility</p:attrName>
                                        </p:attrNameLst>
                                      </p:cBhvr>
                                      <p:to>
                                        <p:strVal val="visible"/>
                                      </p:to>
                                    </p:set>
                                    <p:anim calcmode="lin" valueType="num">
                                      <p:cBhvr>
                                        <p:cTn id="22"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39" grpId="0" animBg="1"/>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11"/>
          <p:cNvSpPr>
            <a:spLocks noChangeAspect="1"/>
          </p:cNvSpPr>
          <p:nvPr/>
        </p:nvSpPr>
        <p:spPr>
          <a:xfrm>
            <a:off x="4197127" y="447973"/>
            <a:ext cx="5040560" cy="576064"/>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 Placeholder 7"/>
          <p:cNvSpPr txBox="1">
            <a:spLocks/>
          </p:cNvSpPr>
          <p:nvPr/>
        </p:nvSpPr>
        <p:spPr>
          <a:xfrm>
            <a:off x="4485159" y="447973"/>
            <a:ext cx="460851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n-US" sz="2000" dirty="0" smtClean="0">
                <a:latin typeface="Arial" panose="020B0604020202020204" pitchFamily="34" charset="0"/>
                <a:ea typeface="微软雅黑" panose="020B0503020204020204" pitchFamily="34" charset="-122"/>
                <a:sym typeface="Arial" panose="020B0604020202020204" pitchFamily="34" charset="0"/>
              </a:rPr>
              <a:t>3</a:t>
            </a:r>
            <a:r>
              <a:rPr lang="en-US" altLang="zh-CN" sz="2000" dirty="0" smtClean="0">
                <a:latin typeface="Arial" panose="020B0604020202020204" pitchFamily="34" charset="0"/>
                <a:ea typeface="微软雅黑" panose="020B0503020204020204" pitchFamily="34" charset="-122"/>
                <a:sym typeface="Arial" panose="020B0604020202020204" pitchFamily="34" charset="0"/>
              </a:rPr>
              <a:t>D</a:t>
            </a:r>
            <a:r>
              <a:rPr lang="zh-CN" altLang="en-US" sz="2000" dirty="0" smtClean="0">
                <a:latin typeface="Arial" panose="020B0604020202020204" pitchFamily="34" charset="0"/>
                <a:ea typeface="微软雅黑" panose="020B0503020204020204" pitchFamily="34" charset="-122"/>
                <a:sym typeface="Arial" panose="020B0604020202020204" pitchFamily="34" charset="0"/>
              </a:rPr>
              <a:t>文件模型解析</a:t>
            </a:r>
            <a:endParaRPr lang="es-ES_tradnl" sz="2000" dirty="0" smtClean="0">
              <a:latin typeface="Arial" panose="020B0604020202020204" pitchFamily="34" charset="0"/>
              <a:ea typeface="微软雅黑" panose="020B0503020204020204" pitchFamily="34" charset="-122"/>
              <a:sym typeface="Arial" panose="020B0604020202020204" pitchFamily="34" charset="0"/>
            </a:endParaRPr>
          </a:p>
        </p:txBody>
      </p:sp>
      <p:sp>
        <p:nvSpPr>
          <p:cNvPr id="39" name="Rounded Rectangle 23"/>
          <p:cNvSpPr>
            <a:spLocks noChangeAspect="1"/>
          </p:cNvSpPr>
          <p:nvPr/>
        </p:nvSpPr>
        <p:spPr>
          <a:xfrm>
            <a:off x="1388815" y="2248173"/>
            <a:ext cx="3600400" cy="2448272"/>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Text Placeholder 7"/>
          <p:cNvSpPr txBox="1">
            <a:spLocks/>
          </p:cNvSpPr>
          <p:nvPr/>
        </p:nvSpPr>
        <p:spPr>
          <a:xfrm>
            <a:off x="1748855" y="2320181"/>
            <a:ext cx="3075072" cy="2880320"/>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dirty="0" smtClean="0">
                <a:latin typeface="Arial" panose="020B0604020202020204" pitchFamily="34" charset="0"/>
                <a:ea typeface="微软雅黑" panose="020B0503020204020204" pitchFamily="34" charset="-122"/>
                <a:sym typeface="Arial" panose="020B0604020202020204" pitchFamily="34" charset="0"/>
              </a:rPr>
              <a:t>3D</a:t>
            </a:r>
            <a:r>
              <a:rPr lang="zh-CN" altLang="en-US" dirty="0" smtClean="0">
                <a:latin typeface="Arial" panose="020B0604020202020204" pitchFamily="34" charset="0"/>
                <a:ea typeface="微软雅黑" panose="020B0503020204020204" pitchFamily="34" charset="-122"/>
                <a:sym typeface="Arial" panose="020B0604020202020204" pitchFamily="34" charset="0"/>
              </a:rPr>
              <a:t>模型文件的存储模式</a:t>
            </a:r>
            <a:endParaRPr lang="en-US" altLang="zh-CN" dirty="0" smtClean="0">
              <a:latin typeface="Arial" panose="020B0604020202020204" pitchFamily="34" charset="0"/>
              <a:ea typeface="微软雅黑" panose="020B0503020204020204" pitchFamily="34" charset="-122"/>
              <a:sym typeface="Arial" panose="020B0604020202020204" pitchFamily="34" charset="0"/>
            </a:endParaRPr>
          </a:p>
          <a:p>
            <a:pPr fontAlgn="auto">
              <a:lnSpc>
                <a:spcPct val="120000"/>
              </a:lnSpc>
              <a:spcAft>
                <a:spcPts val="0"/>
              </a:spcAft>
            </a:pPr>
            <a:endParaRPr lang="en-US" altLang="zh-CN" dirty="0" smtClean="0">
              <a:latin typeface="Arial" panose="020B0604020202020204" pitchFamily="34" charset="0"/>
              <a:ea typeface="微软雅黑" panose="020B0503020204020204" pitchFamily="34" charset="-122"/>
              <a:sym typeface="Arial" panose="020B0604020202020204" pitchFamily="34" charset="0"/>
            </a:endParaRPr>
          </a:p>
          <a:p>
            <a:pPr fontAlgn="auto">
              <a:lnSpc>
                <a:spcPct val="120000"/>
              </a:lnSpc>
              <a:spcAft>
                <a:spcPts val="0"/>
              </a:spcAft>
            </a:pPr>
            <a:r>
              <a:rPr lang="zh-CN" altLang="en-US" dirty="0" smtClean="0">
                <a:latin typeface="Arial" panose="020B0604020202020204" pitchFamily="34" charset="0"/>
                <a:ea typeface="微软雅黑" panose="020B0503020204020204" pitchFamily="34" charset="-122"/>
                <a:sym typeface="Arial" panose="020B0604020202020204" pitchFamily="34" charset="0"/>
              </a:rPr>
              <a:t>将</a:t>
            </a:r>
            <a:r>
              <a:rPr lang="en-US" altLang="zh-CN" dirty="0" err="1" smtClean="0">
                <a:latin typeface="Arial" panose="020B0604020202020204" pitchFamily="34" charset="0"/>
                <a:ea typeface="微软雅黑" panose="020B0503020204020204" pitchFamily="34" charset="-122"/>
                <a:sym typeface="Arial" panose="020B0604020202020204" pitchFamily="34" charset="0"/>
              </a:rPr>
              <a:t>vtk</a:t>
            </a:r>
            <a:r>
              <a:rPr lang="zh-CN" altLang="en-US" dirty="0" smtClean="0">
                <a:latin typeface="Arial" panose="020B0604020202020204" pitchFamily="34" charset="0"/>
                <a:ea typeface="微软雅黑" panose="020B0503020204020204" pitchFamily="34" charset="-122"/>
                <a:sym typeface="Arial" panose="020B0604020202020204" pitchFamily="34" charset="0"/>
              </a:rPr>
              <a:t>文件中的点数组中。</a:t>
            </a:r>
          </a:p>
          <a:p>
            <a:pPr fontAlgn="auto">
              <a:lnSpc>
                <a:spcPct val="120000"/>
              </a:lnSpc>
              <a:spcAft>
                <a:spcPts val="0"/>
              </a:spcAft>
            </a:pPr>
            <a:r>
              <a:rPr lang="zh-CN" altLang="en-US" dirty="0" smtClean="0">
                <a:latin typeface="Arial" panose="020B0604020202020204" pitchFamily="34" charset="0"/>
                <a:ea typeface="微软雅黑" panose="020B0503020204020204" pitchFamily="34" charset="-122"/>
                <a:sym typeface="Arial" panose="020B0604020202020204" pitchFamily="34" charset="0"/>
              </a:rPr>
              <a:t>将</a:t>
            </a:r>
            <a:r>
              <a:rPr lang="en-US" altLang="zh-CN" dirty="0" err="1" smtClean="0">
                <a:latin typeface="Arial" panose="020B0604020202020204" pitchFamily="34" charset="0"/>
                <a:ea typeface="微软雅黑" panose="020B0503020204020204" pitchFamily="34" charset="-122"/>
                <a:sym typeface="Arial" panose="020B0604020202020204" pitchFamily="34" charset="0"/>
              </a:rPr>
              <a:t>vtk</a:t>
            </a:r>
            <a:r>
              <a:rPr lang="zh-CN" altLang="en-US" dirty="0" smtClean="0">
                <a:latin typeface="Arial" panose="020B0604020202020204" pitchFamily="34" charset="0"/>
                <a:ea typeface="微软雅黑" panose="020B0503020204020204" pitchFamily="34" charset="-122"/>
                <a:sym typeface="Arial" panose="020B0604020202020204" pitchFamily="34" charset="0"/>
              </a:rPr>
              <a:t>文件中每个点的索引</a:t>
            </a:r>
            <a:endParaRPr lang="en-US" altLang="zh-CN" dirty="0" smtClean="0">
              <a:latin typeface="Arial" panose="020B0604020202020204" pitchFamily="34" charset="0"/>
              <a:ea typeface="微软雅黑" panose="020B0503020204020204" pitchFamily="34" charset="-122"/>
              <a:sym typeface="Arial" panose="020B0604020202020204" pitchFamily="34" charset="0"/>
            </a:endParaRPr>
          </a:p>
          <a:p>
            <a:pPr fontAlgn="auto">
              <a:lnSpc>
                <a:spcPct val="120000"/>
              </a:lnSpc>
              <a:spcAft>
                <a:spcPts val="0"/>
              </a:spcAft>
            </a:pPr>
            <a:endParaRPr lang="en-US" dirty="0" smtClean="0">
              <a:latin typeface="Arial" panose="020B0604020202020204" pitchFamily="34" charset="0"/>
              <a:ea typeface="微软雅黑" panose="020B0503020204020204" pitchFamily="34" charset="-122"/>
              <a:sym typeface="Arial" panose="020B0604020202020204" pitchFamily="34" charset="0"/>
            </a:endParaRPr>
          </a:p>
          <a:p>
            <a:pPr fontAlgn="auto">
              <a:lnSpc>
                <a:spcPct val="120000"/>
              </a:lnSpc>
              <a:spcAft>
                <a:spcPts val="0"/>
              </a:spcAft>
            </a:pPr>
            <a:endParaRPr lang="en-US" dirty="0" smtClean="0">
              <a:latin typeface="Arial" panose="020B0604020202020204" pitchFamily="34" charset="0"/>
              <a:ea typeface="微软雅黑" panose="020B0503020204020204" pitchFamily="34" charset="-122"/>
              <a:sym typeface="Arial" panose="020B0604020202020204" pitchFamily="34" charset="0"/>
            </a:endParaRPr>
          </a:p>
          <a:p>
            <a:pPr fontAlgn="auto">
              <a:lnSpc>
                <a:spcPct val="120000"/>
              </a:lnSpc>
              <a:spcAft>
                <a:spcPts val="0"/>
              </a:spcAft>
            </a:pPr>
            <a:endParaRPr lang="es-ES_tradnl" dirty="0" smtClean="0">
              <a:latin typeface="Arial" panose="020B0604020202020204" pitchFamily="34" charset="0"/>
              <a:ea typeface="微软雅黑" panose="020B0503020204020204" pitchFamily="34" charset="-122"/>
              <a:sym typeface="Arial" panose="020B0604020202020204" pitchFamily="34" charset="0"/>
            </a:endParaRPr>
          </a:p>
        </p:txBody>
      </p:sp>
      <p:pic>
        <p:nvPicPr>
          <p:cNvPr id="4098" name="Picture 2"/>
          <p:cNvPicPr>
            <a:picLocks noChangeAspect="1" noChangeArrowheads="1"/>
          </p:cNvPicPr>
          <p:nvPr/>
        </p:nvPicPr>
        <p:blipFill>
          <a:blip r:embed="rId3" cstate="print"/>
          <a:srcRect/>
          <a:stretch>
            <a:fillRect/>
          </a:stretch>
        </p:blipFill>
        <p:spPr bwMode="auto">
          <a:xfrm>
            <a:off x="5709295" y="1096045"/>
            <a:ext cx="6048672" cy="5992589"/>
          </a:xfrm>
          <a:prstGeom prst="rect">
            <a:avLst/>
          </a:prstGeom>
          <a:noFill/>
          <a:ln w="9525">
            <a:noFill/>
            <a:miter lim="800000"/>
            <a:headEnd/>
            <a:tailEnd/>
          </a:ln>
        </p:spPr>
      </p:pic>
    </p:spTree>
    <p:extLst>
      <p:ext uri="{BB962C8B-B14F-4D97-AF65-F5344CB8AC3E}">
        <p14:creationId xmlns="" xmlns:p14="http://schemas.microsoft.com/office/powerpoint/2010/main" val="4068901146"/>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4">
                                            <p:txEl>
                                              <p:pRg st="0" end="0"/>
                                            </p:txEl>
                                          </p:spTgt>
                                        </p:tgtEl>
                                        <p:attrNameLst>
                                          <p:attrName>style.visibility</p:attrName>
                                        </p:attrNameLst>
                                      </p:cBhvr>
                                      <p:to>
                                        <p:strVal val="visible"/>
                                      </p:to>
                                    </p:set>
                                    <p:anim calcmode="lin" valueType="num">
                                      <p:cBhvr>
                                        <p:cTn id="12"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24">
                                            <p:txEl>
                                              <p:pRg st="0" end="0"/>
                                            </p:txEl>
                                          </p:spTgt>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39"/>
                                        </p:tgtEl>
                                        <p:attrNameLst>
                                          <p:attrName>style.visibility</p:attrName>
                                        </p:attrNameLst>
                                      </p:cBhvr>
                                      <p:to>
                                        <p:strVal val="visible"/>
                                      </p:to>
                                    </p:set>
                                    <p:anim calcmode="lin" valueType="num">
                                      <p:cBhvr>
                                        <p:cTn id="17" dur="500" fill="hold"/>
                                        <p:tgtEl>
                                          <p:spTgt spid="39"/>
                                        </p:tgtEl>
                                        <p:attrNameLst>
                                          <p:attrName>ppt_w</p:attrName>
                                        </p:attrNameLst>
                                      </p:cBhvr>
                                      <p:tavLst>
                                        <p:tav tm="0">
                                          <p:val>
                                            <p:fltVal val="0"/>
                                          </p:val>
                                        </p:tav>
                                        <p:tav tm="100000">
                                          <p:val>
                                            <p:strVal val="#ppt_w"/>
                                          </p:val>
                                        </p:tav>
                                      </p:tavLst>
                                    </p:anim>
                                    <p:anim calcmode="lin" valueType="num">
                                      <p:cBhvr>
                                        <p:cTn id="18" dur="500" fill="hold"/>
                                        <p:tgtEl>
                                          <p:spTgt spid="39"/>
                                        </p:tgtEl>
                                        <p:attrNameLst>
                                          <p:attrName>ppt_h</p:attrName>
                                        </p:attrNameLst>
                                      </p:cBhvr>
                                      <p:tavLst>
                                        <p:tav tm="0">
                                          <p:val>
                                            <p:fltVal val="0"/>
                                          </p:val>
                                        </p:tav>
                                        <p:tav tm="100000">
                                          <p:val>
                                            <p:strVal val="#ppt_h"/>
                                          </p:val>
                                        </p:tav>
                                      </p:tavLst>
                                    </p:anim>
                                    <p:animEffect transition="in" filter="fade">
                                      <p:cBhvr>
                                        <p:cTn id="19" dur="500"/>
                                        <p:tgtEl>
                                          <p:spTgt spid="3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40">
                                            <p:txEl>
                                              <p:pRg st="0" end="0"/>
                                            </p:txEl>
                                          </p:spTgt>
                                        </p:tgtEl>
                                        <p:attrNameLst>
                                          <p:attrName>style.visibility</p:attrName>
                                        </p:attrNameLst>
                                      </p:cBhvr>
                                      <p:to>
                                        <p:strVal val="visible"/>
                                      </p:to>
                                    </p:set>
                                    <p:anim calcmode="lin" valueType="num">
                                      <p:cBhvr>
                                        <p:cTn id="22"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40">
                                            <p:txEl>
                                              <p:pRg st="0" end="0"/>
                                            </p:txEl>
                                          </p:spTgt>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40">
                                            <p:txEl>
                                              <p:pRg st="2" end="2"/>
                                            </p:txEl>
                                          </p:spTgt>
                                        </p:tgtEl>
                                        <p:attrNameLst>
                                          <p:attrName>style.visibility</p:attrName>
                                        </p:attrNameLst>
                                      </p:cBhvr>
                                      <p:to>
                                        <p:strVal val="visible"/>
                                      </p:to>
                                    </p:set>
                                    <p:anim calcmode="lin" valueType="num">
                                      <p:cBhvr>
                                        <p:cTn id="27" dur="500" fill="hold"/>
                                        <p:tgtEl>
                                          <p:spTgt spid="40">
                                            <p:txEl>
                                              <p:pRg st="2" end="2"/>
                                            </p:txEl>
                                          </p:spTgt>
                                        </p:tgtEl>
                                        <p:attrNameLst>
                                          <p:attrName>ppt_w</p:attrName>
                                        </p:attrNameLst>
                                      </p:cBhvr>
                                      <p:tavLst>
                                        <p:tav tm="0">
                                          <p:val>
                                            <p:fltVal val="0"/>
                                          </p:val>
                                        </p:tav>
                                        <p:tav tm="100000">
                                          <p:val>
                                            <p:strVal val="#ppt_w"/>
                                          </p:val>
                                        </p:tav>
                                      </p:tavLst>
                                    </p:anim>
                                    <p:anim calcmode="lin" valueType="num">
                                      <p:cBhvr>
                                        <p:cTn id="28" dur="500" fill="hold"/>
                                        <p:tgtEl>
                                          <p:spTgt spid="40">
                                            <p:txEl>
                                              <p:pRg st="2" end="2"/>
                                            </p:txEl>
                                          </p:spTgt>
                                        </p:tgtEl>
                                        <p:attrNameLst>
                                          <p:attrName>ppt_h</p:attrName>
                                        </p:attrNameLst>
                                      </p:cBhvr>
                                      <p:tavLst>
                                        <p:tav tm="0">
                                          <p:val>
                                            <p:fltVal val="0"/>
                                          </p:val>
                                        </p:tav>
                                        <p:tav tm="100000">
                                          <p:val>
                                            <p:strVal val="#ppt_h"/>
                                          </p:val>
                                        </p:tav>
                                      </p:tavLst>
                                    </p:anim>
                                    <p:animEffect transition="in" filter="fade">
                                      <p:cBhvr>
                                        <p:cTn id="29" dur="500"/>
                                        <p:tgtEl>
                                          <p:spTgt spid="40">
                                            <p:txEl>
                                              <p:pRg st="2" end="2"/>
                                            </p:txEl>
                                          </p:spTgt>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40">
                                            <p:txEl>
                                              <p:pRg st="3" end="3"/>
                                            </p:txEl>
                                          </p:spTgt>
                                        </p:tgtEl>
                                        <p:attrNameLst>
                                          <p:attrName>style.visibility</p:attrName>
                                        </p:attrNameLst>
                                      </p:cBhvr>
                                      <p:to>
                                        <p:strVal val="visible"/>
                                      </p:to>
                                    </p:set>
                                    <p:anim calcmode="lin" valueType="num">
                                      <p:cBhvr>
                                        <p:cTn id="32" dur="500" fill="hold"/>
                                        <p:tgtEl>
                                          <p:spTgt spid="40">
                                            <p:txEl>
                                              <p:pRg st="3" end="3"/>
                                            </p:txEl>
                                          </p:spTgt>
                                        </p:tgtEl>
                                        <p:attrNameLst>
                                          <p:attrName>ppt_w</p:attrName>
                                        </p:attrNameLst>
                                      </p:cBhvr>
                                      <p:tavLst>
                                        <p:tav tm="0">
                                          <p:val>
                                            <p:fltVal val="0"/>
                                          </p:val>
                                        </p:tav>
                                        <p:tav tm="100000">
                                          <p:val>
                                            <p:strVal val="#ppt_w"/>
                                          </p:val>
                                        </p:tav>
                                      </p:tavLst>
                                    </p:anim>
                                    <p:anim calcmode="lin" valueType="num">
                                      <p:cBhvr>
                                        <p:cTn id="33" dur="500" fill="hold"/>
                                        <p:tgtEl>
                                          <p:spTgt spid="40">
                                            <p:txEl>
                                              <p:pRg st="3" end="3"/>
                                            </p:txEl>
                                          </p:spTgt>
                                        </p:tgtEl>
                                        <p:attrNameLst>
                                          <p:attrName>ppt_h</p:attrName>
                                        </p:attrNameLst>
                                      </p:cBhvr>
                                      <p:tavLst>
                                        <p:tav tm="0">
                                          <p:val>
                                            <p:fltVal val="0"/>
                                          </p:val>
                                        </p:tav>
                                        <p:tav tm="100000">
                                          <p:val>
                                            <p:strVal val="#ppt_h"/>
                                          </p:val>
                                        </p:tav>
                                      </p:tavLst>
                                    </p:anim>
                                    <p:animEffect transition="in" filter="fade">
                                      <p:cBhvr>
                                        <p:cTn id="34" dur="500"/>
                                        <p:tgtEl>
                                          <p:spTgt spid="4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39" grpId="0" animBg="1"/>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11"/>
          <p:cNvSpPr>
            <a:spLocks noChangeAspect="1"/>
          </p:cNvSpPr>
          <p:nvPr/>
        </p:nvSpPr>
        <p:spPr>
          <a:xfrm>
            <a:off x="4197127" y="447973"/>
            <a:ext cx="5040560" cy="576064"/>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 Placeholder 7"/>
          <p:cNvSpPr txBox="1">
            <a:spLocks/>
          </p:cNvSpPr>
          <p:nvPr/>
        </p:nvSpPr>
        <p:spPr>
          <a:xfrm>
            <a:off x="4485159" y="447973"/>
            <a:ext cx="460851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zh-CN" altLang="en-US" sz="2000" dirty="0" smtClean="0">
                <a:latin typeface="Arial" panose="020B0604020202020204" pitchFamily="34" charset="0"/>
                <a:ea typeface="微软雅黑" panose="020B0503020204020204" pitchFamily="34" charset="-122"/>
                <a:sym typeface="Arial" panose="020B0604020202020204" pitchFamily="34" charset="0"/>
              </a:rPr>
              <a:t>渲染文件可视化</a:t>
            </a:r>
            <a:endParaRPr lang="es-ES_tradnl" sz="2000" dirty="0" smtClean="0">
              <a:latin typeface="Arial" panose="020B0604020202020204" pitchFamily="34" charset="0"/>
              <a:ea typeface="微软雅黑" panose="020B0503020204020204" pitchFamily="34" charset="-122"/>
              <a:sym typeface="Arial" panose="020B0604020202020204" pitchFamily="34" charset="0"/>
            </a:endParaRPr>
          </a:p>
        </p:txBody>
      </p:sp>
      <p:sp>
        <p:nvSpPr>
          <p:cNvPr id="39" name="Rounded Rectangle 23"/>
          <p:cNvSpPr>
            <a:spLocks noChangeAspect="1"/>
          </p:cNvSpPr>
          <p:nvPr/>
        </p:nvSpPr>
        <p:spPr>
          <a:xfrm>
            <a:off x="452711" y="1312069"/>
            <a:ext cx="3600400" cy="792088"/>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Text Placeholder 7"/>
          <p:cNvSpPr txBox="1">
            <a:spLocks/>
          </p:cNvSpPr>
          <p:nvPr/>
        </p:nvSpPr>
        <p:spPr>
          <a:xfrm>
            <a:off x="668735" y="1456085"/>
            <a:ext cx="307507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n-US" dirty="0" smtClean="0">
                <a:latin typeface="Arial" panose="020B0604020202020204" pitchFamily="34" charset="0"/>
                <a:ea typeface="微软雅黑" panose="020B0503020204020204" pitchFamily="34" charset="-122"/>
                <a:sym typeface="Arial" panose="020B0604020202020204" pitchFamily="34" charset="0"/>
              </a:rPr>
              <a:t>3</a:t>
            </a:r>
            <a:r>
              <a:rPr lang="en-US" altLang="zh-CN" dirty="0" smtClean="0">
                <a:latin typeface="Arial" panose="020B0604020202020204" pitchFamily="34" charset="0"/>
                <a:ea typeface="微软雅黑" panose="020B0503020204020204" pitchFamily="34" charset="-122"/>
                <a:sym typeface="Arial" panose="020B0604020202020204" pitchFamily="34" charset="0"/>
              </a:rPr>
              <a:t>D</a:t>
            </a:r>
            <a:r>
              <a:rPr lang="zh-CN" altLang="en-US" dirty="0" smtClean="0">
                <a:latin typeface="Arial" panose="020B0604020202020204" pitchFamily="34" charset="0"/>
                <a:ea typeface="微软雅黑" panose="020B0503020204020204" pitchFamily="34" charset="-122"/>
                <a:sym typeface="Arial" panose="020B0604020202020204" pitchFamily="34" charset="0"/>
              </a:rPr>
              <a:t>立体视频帧的格式</a:t>
            </a:r>
            <a:endParaRPr lang="es-ES_tradnl" dirty="0" smtClean="0">
              <a:latin typeface="Arial" panose="020B0604020202020204" pitchFamily="34" charset="0"/>
              <a:ea typeface="微软雅黑" panose="020B0503020204020204" pitchFamily="34" charset="-122"/>
              <a:sym typeface="Arial" panose="020B0604020202020204" pitchFamily="34" charset="0"/>
            </a:endParaRPr>
          </a:p>
        </p:txBody>
      </p:sp>
      <p:pic>
        <p:nvPicPr>
          <p:cNvPr id="5122" name="Picture 2"/>
          <p:cNvPicPr>
            <a:picLocks noChangeAspect="1" noChangeArrowheads="1"/>
          </p:cNvPicPr>
          <p:nvPr/>
        </p:nvPicPr>
        <p:blipFill>
          <a:blip r:embed="rId3" cstate="print"/>
          <a:srcRect/>
          <a:stretch>
            <a:fillRect/>
          </a:stretch>
        </p:blipFill>
        <p:spPr bwMode="auto">
          <a:xfrm>
            <a:off x="2828975" y="2320181"/>
            <a:ext cx="8306147" cy="3774907"/>
          </a:xfrm>
          <a:prstGeom prst="rect">
            <a:avLst/>
          </a:prstGeom>
          <a:noFill/>
          <a:ln w="9525">
            <a:noFill/>
            <a:miter lim="800000"/>
            <a:headEnd/>
            <a:tailEnd/>
          </a:ln>
        </p:spPr>
      </p:pic>
      <p:sp>
        <p:nvSpPr>
          <p:cNvPr id="12" name="椭圆 11"/>
          <p:cNvSpPr/>
          <p:nvPr/>
        </p:nvSpPr>
        <p:spPr>
          <a:xfrm>
            <a:off x="7149455" y="1528093"/>
            <a:ext cx="2448272" cy="746902"/>
          </a:xfrm>
          <a:prstGeom prst="ellipse">
            <a:avLst/>
          </a:prstGeom>
          <a:solidFill>
            <a:srgbClr val="DC5B3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3" name="TextBox 12"/>
          <p:cNvSpPr txBox="1"/>
          <p:nvPr/>
        </p:nvSpPr>
        <p:spPr>
          <a:xfrm>
            <a:off x="7941543" y="1626923"/>
            <a:ext cx="1067195" cy="497316"/>
          </a:xfrm>
          <a:prstGeom prst="rect">
            <a:avLst/>
          </a:prstGeom>
          <a:noFill/>
        </p:spPr>
        <p:txBody>
          <a:bodyPr wrap="square" rtlCol="0">
            <a:spAutoFit/>
          </a:bodyPr>
          <a:lstStyle/>
          <a:p>
            <a:pPr algn="ctr" defTabSz="914476" fontAlgn="auto">
              <a:lnSpc>
                <a:spcPct val="120000"/>
              </a:lnSpc>
              <a:spcBef>
                <a:spcPts val="0"/>
              </a:spcBef>
              <a:spcAft>
                <a:spcPts val="0"/>
              </a:spcAft>
            </a:pPr>
            <a:r>
              <a:rPr lang="zh-CN" altLang="en-US" sz="2400" b="1" dirty="0" smtClean="0">
                <a:solidFill>
                  <a:schemeClr val="bg1"/>
                </a:solidFill>
                <a:latin typeface="Arial" panose="020B0604020202020204" pitchFamily="34" charset="0"/>
                <a:ea typeface="微软雅黑" panose="020B0503020204020204" pitchFamily="34" charset="-122"/>
                <a:cs typeface="FontAwesome"/>
                <a:sym typeface="Arial" panose="020B0604020202020204" pitchFamily="34" charset="0"/>
              </a:rPr>
              <a:t>难点</a:t>
            </a:r>
          </a:p>
        </p:txBody>
      </p:sp>
      <p:sp>
        <p:nvSpPr>
          <p:cNvPr id="19" name="左弧形箭头 18"/>
          <p:cNvSpPr/>
          <p:nvPr/>
        </p:nvSpPr>
        <p:spPr>
          <a:xfrm rot="2681427">
            <a:off x="6103431" y="1181222"/>
            <a:ext cx="544214" cy="1731029"/>
          </a:xfrm>
          <a:prstGeom prst="curvedRightArrow">
            <a:avLst/>
          </a:prstGeom>
          <a:solidFill>
            <a:srgbClr val="DC5B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 xmlns:p14="http://schemas.microsoft.com/office/powerpoint/2010/main" val="4068901146"/>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4">
                                            <p:txEl>
                                              <p:pRg st="0" end="0"/>
                                            </p:txEl>
                                          </p:spTgt>
                                        </p:tgtEl>
                                        <p:attrNameLst>
                                          <p:attrName>style.visibility</p:attrName>
                                        </p:attrNameLst>
                                      </p:cBhvr>
                                      <p:to>
                                        <p:strVal val="visible"/>
                                      </p:to>
                                    </p:set>
                                    <p:anim calcmode="lin" valueType="num">
                                      <p:cBhvr>
                                        <p:cTn id="12"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24">
                                            <p:txEl>
                                              <p:pRg st="0" end="0"/>
                                            </p:txEl>
                                          </p:spTgt>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39"/>
                                        </p:tgtEl>
                                        <p:attrNameLst>
                                          <p:attrName>style.visibility</p:attrName>
                                        </p:attrNameLst>
                                      </p:cBhvr>
                                      <p:to>
                                        <p:strVal val="visible"/>
                                      </p:to>
                                    </p:set>
                                    <p:anim calcmode="lin" valueType="num">
                                      <p:cBhvr>
                                        <p:cTn id="17" dur="500" fill="hold"/>
                                        <p:tgtEl>
                                          <p:spTgt spid="39"/>
                                        </p:tgtEl>
                                        <p:attrNameLst>
                                          <p:attrName>ppt_w</p:attrName>
                                        </p:attrNameLst>
                                      </p:cBhvr>
                                      <p:tavLst>
                                        <p:tav tm="0">
                                          <p:val>
                                            <p:fltVal val="0"/>
                                          </p:val>
                                        </p:tav>
                                        <p:tav tm="100000">
                                          <p:val>
                                            <p:strVal val="#ppt_w"/>
                                          </p:val>
                                        </p:tav>
                                      </p:tavLst>
                                    </p:anim>
                                    <p:anim calcmode="lin" valueType="num">
                                      <p:cBhvr>
                                        <p:cTn id="18" dur="500" fill="hold"/>
                                        <p:tgtEl>
                                          <p:spTgt spid="39"/>
                                        </p:tgtEl>
                                        <p:attrNameLst>
                                          <p:attrName>ppt_h</p:attrName>
                                        </p:attrNameLst>
                                      </p:cBhvr>
                                      <p:tavLst>
                                        <p:tav tm="0">
                                          <p:val>
                                            <p:fltVal val="0"/>
                                          </p:val>
                                        </p:tav>
                                        <p:tav tm="100000">
                                          <p:val>
                                            <p:strVal val="#ppt_h"/>
                                          </p:val>
                                        </p:tav>
                                      </p:tavLst>
                                    </p:anim>
                                    <p:animEffect transition="in" filter="fade">
                                      <p:cBhvr>
                                        <p:cTn id="19" dur="500"/>
                                        <p:tgtEl>
                                          <p:spTgt spid="3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40">
                                            <p:txEl>
                                              <p:pRg st="0" end="0"/>
                                            </p:txEl>
                                          </p:spTgt>
                                        </p:tgtEl>
                                        <p:attrNameLst>
                                          <p:attrName>style.visibility</p:attrName>
                                        </p:attrNameLst>
                                      </p:cBhvr>
                                      <p:to>
                                        <p:strVal val="visible"/>
                                      </p:to>
                                    </p:set>
                                    <p:anim calcmode="lin" valueType="num">
                                      <p:cBhvr>
                                        <p:cTn id="22"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39" grpId="0" animBg="1"/>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11"/>
          <p:cNvSpPr>
            <a:spLocks noChangeAspect="1"/>
          </p:cNvSpPr>
          <p:nvPr/>
        </p:nvSpPr>
        <p:spPr>
          <a:xfrm>
            <a:off x="4197127" y="447973"/>
            <a:ext cx="5040560" cy="576064"/>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 Placeholder 7"/>
          <p:cNvSpPr txBox="1">
            <a:spLocks/>
          </p:cNvSpPr>
          <p:nvPr/>
        </p:nvSpPr>
        <p:spPr>
          <a:xfrm>
            <a:off x="4485159" y="447973"/>
            <a:ext cx="460851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zh-CN" altLang="en-US" sz="2000" dirty="0" smtClean="0">
                <a:latin typeface="Arial" panose="020B0604020202020204" pitchFamily="34" charset="0"/>
                <a:ea typeface="微软雅黑" panose="020B0503020204020204" pitchFamily="34" charset="-122"/>
                <a:sym typeface="Arial" panose="020B0604020202020204" pitchFamily="34" charset="0"/>
              </a:rPr>
              <a:t>实现思路</a:t>
            </a:r>
            <a:endParaRPr lang="en-US" altLang="zh-CN" sz="2000" dirty="0" smtClean="0">
              <a:latin typeface="Arial" panose="020B0604020202020204" pitchFamily="34" charset="0"/>
              <a:ea typeface="微软雅黑" panose="020B0503020204020204" pitchFamily="34" charset="-122"/>
              <a:sym typeface="Arial" panose="020B0604020202020204" pitchFamily="34" charset="0"/>
            </a:endParaRPr>
          </a:p>
        </p:txBody>
      </p:sp>
      <p:sp>
        <p:nvSpPr>
          <p:cNvPr id="6" name="椭圆 5"/>
          <p:cNvSpPr/>
          <p:nvPr/>
        </p:nvSpPr>
        <p:spPr>
          <a:xfrm>
            <a:off x="740743" y="2248173"/>
            <a:ext cx="2736304"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设定左右眼两个摄像机</a:t>
            </a:r>
            <a:endParaRPr lang="zh-CN" altLang="en-US" b="1" dirty="0"/>
          </a:p>
        </p:txBody>
      </p:sp>
      <p:cxnSp>
        <p:nvCxnSpPr>
          <p:cNvPr id="8" name="直接箭头连接符 7"/>
          <p:cNvCxnSpPr>
            <a:stCxn id="6" idx="6"/>
          </p:cNvCxnSpPr>
          <p:nvPr/>
        </p:nvCxnSpPr>
        <p:spPr>
          <a:xfrm>
            <a:off x="3477047" y="2680221"/>
            <a:ext cx="108012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701183" y="2248173"/>
            <a:ext cx="3096344"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把</a:t>
            </a:r>
            <a:r>
              <a:rPr lang="en-US" altLang="zh-CN" b="1" dirty="0" smtClean="0"/>
              <a:t>renderer</a:t>
            </a:r>
            <a:r>
              <a:rPr lang="zh-CN" altLang="en-US" b="1" dirty="0" smtClean="0"/>
              <a:t>分成左右眼的两个画布</a:t>
            </a:r>
            <a:endParaRPr lang="zh-CN" altLang="en-US" b="1" dirty="0"/>
          </a:p>
        </p:txBody>
      </p:sp>
      <p:cxnSp>
        <p:nvCxnSpPr>
          <p:cNvPr id="13" name="直接箭头连接符 12"/>
          <p:cNvCxnSpPr>
            <a:stCxn id="9" idx="6"/>
          </p:cNvCxnSpPr>
          <p:nvPr/>
        </p:nvCxnSpPr>
        <p:spPr>
          <a:xfrm>
            <a:off x="7797527" y="2680221"/>
            <a:ext cx="129614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9165679" y="2104157"/>
            <a:ext cx="2736304" cy="1080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改变调节参数设置左右摄像机的透视投影矩阵</a:t>
            </a:r>
            <a:endParaRPr lang="zh-CN" altLang="en-US" b="1" dirty="0"/>
          </a:p>
        </p:txBody>
      </p:sp>
      <p:cxnSp>
        <p:nvCxnSpPr>
          <p:cNvPr id="17" name="直接箭头连接符 16"/>
          <p:cNvCxnSpPr/>
          <p:nvPr/>
        </p:nvCxnSpPr>
        <p:spPr>
          <a:xfrm>
            <a:off x="10677847" y="3184277"/>
            <a:ext cx="0" cy="1512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9021663" y="4912469"/>
            <a:ext cx="3333031" cy="1368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Renderer</a:t>
            </a:r>
            <a:r>
              <a:rPr lang="zh-CN" altLang="en-US" b="1" dirty="0" smtClean="0"/>
              <a:t>分别进行左右两路的渲染工作</a:t>
            </a:r>
            <a:endParaRPr lang="zh-CN" altLang="en-US" b="1" dirty="0"/>
          </a:p>
        </p:txBody>
      </p:sp>
      <p:sp>
        <p:nvSpPr>
          <p:cNvPr id="19" name="椭圆 18"/>
          <p:cNvSpPr/>
          <p:nvPr/>
        </p:nvSpPr>
        <p:spPr>
          <a:xfrm>
            <a:off x="5637287" y="4912469"/>
            <a:ext cx="2448272" cy="746902"/>
          </a:xfrm>
          <a:prstGeom prst="ellipse">
            <a:avLst/>
          </a:prstGeom>
          <a:solidFill>
            <a:srgbClr val="DC5B3E"/>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20" name="TextBox 19"/>
          <p:cNvSpPr txBox="1"/>
          <p:nvPr/>
        </p:nvSpPr>
        <p:spPr>
          <a:xfrm>
            <a:off x="6141343" y="5011299"/>
            <a:ext cx="1067195" cy="497316"/>
          </a:xfrm>
          <a:prstGeom prst="rect">
            <a:avLst/>
          </a:prstGeom>
          <a:noFill/>
        </p:spPr>
        <p:txBody>
          <a:bodyPr wrap="square" rtlCol="0">
            <a:spAutoFit/>
          </a:bodyPr>
          <a:lstStyle/>
          <a:p>
            <a:pPr algn="ctr" defTabSz="914476" fontAlgn="auto">
              <a:lnSpc>
                <a:spcPct val="120000"/>
              </a:lnSpc>
              <a:spcBef>
                <a:spcPts val="0"/>
              </a:spcBef>
              <a:spcAft>
                <a:spcPts val="0"/>
              </a:spcAft>
            </a:pPr>
            <a:r>
              <a:rPr lang="zh-CN" altLang="en-US" sz="2400" b="1" dirty="0" smtClean="0">
                <a:solidFill>
                  <a:schemeClr val="bg1"/>
                </a:solidFill>
                <a:latin typeface="Arial" panose="020B0604020202020204" pitchFamily="34" charset="0"/>
                <a:ea typeface="微软雅黑" panose="020B0503020204020204" pitchFamily="34" charset="-122"/>
                <a:cs typeface="FontAwesome"/>
                <a:sym typeface="Arial" panose="020B0604020202020204" pitchFamily="34" charset="0"/>
              </a:rPr>
              <a:t>难点</a:t>
            </a:r>
          </a:p>
        </p:txBody>
      </p:sp>
      <p:sp>
        <p:nvSpPr>
          <p:cNvPr id="21" name="圆角右箭头 20"/>
          <p:cNvSpPr/>
          <p:nvPr/>
        </p:nvSpPr>
        <p:spPr>
          <a:xfrm>
            <a:off x="7509495" y="2896245"/>
            <a:ext cx="1872208" cy="1656184"/>
          </a:xfrm>
          <a:prstGeom prst="bentArrow">
            <a:avLst>
              <a:gd name="adj1" fmla="val 25000"/>
              <a:gd name="adj2" fmla="val 25629"/>
              <a:gd name="adj3" fmla="val 34639"/>
              <a:gd name="adj4" fmla="val 66381"/>
            </a:avLst>
          </a:prstGeom>
          <a:solidFill>
            <a:srgbClr val="DC5B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Rounded Rectangle 23"/>
          <p:cNvSpPr>
            <a:spLocks noChangeAspect="1"/>
          </p:cNvSpPr>
          <p:nvPr/>
        </p:nvSpPr>
        <p:spPr>
          <a:xfrm>
            <a:off x="596727" y="4480421"/>
            <a:ext cx="3600400" cy="792088"/>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Text Placeholder 7"/>
          <p:cNvSpPr txBox="1">
            <a:spLocks/>
          </p:cNvSpPr>
          <p:nvPr/>
        </p:nvSpPr>
        <p:spPr>
          <a:xfrm>
            <a:off x="812751" y="4624437"/>
            <a:ext cx="307507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n-US" altLang="zh-CN" sz="2000" dirty="0" err="1" smtClean="0">
                <a:latin typeface="Arial" panose="020B0604020202020204" pitchFamily="34" charset="0"/>
                <a:ea typeface="微软雅黑" panose="020B0503020204020204" pitchFamily="34" charset="-122"/>
                <a:sym typeface="Arial" panose="020B0604020202020204" pitchFamily="34" charset="0"/>
              </a:rPr>
              <a:t>Canvas+webG</a:t>
            </a:r>
            <a:r>
              <a:rPr lang="en-US" altLang="zh-CN" dirty="0" err="1" smtClean="0">
                <a:latin typeface="Arial" panose="020B0604020202020204" pitchFamily="34" charset="0"/>
                <a:ea typeface="微软雅黑" panose="020B0503020204020204" pitchFamily="34" charset="-122"/>
                <a:sym typeface="Arial" panose="020B0604020202020204" pitchFamily="34" charset="0"/>
              </a:rPr>
              <a:t>L</a:t>
            </a:r>
            <a:endParaRPr lang="es-ES_tradnl" dirty="0" smtClean="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 xmlns:p14="http://schemas.microsoft.com/office/powerpoint/2010/main" val="4068901146"/>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4">
                                            <p:txEl>
                                              <p:pRg st="0" end="0"/>
                                            </p:txEl>
                                          </p:spTgt>
                                        </p:tgtEl>
                                        <p:attrNameLst>
                                          <p:attrName>style.visibility</p:attrName>
                                        </p:attrNameLst>
                                      </p:cBhvr>
                                      <p:to>
                                        <p:strVal val="visible"/>
                                      </p:to>
                                    </p:set>
                                    <p:anim calcmode="lin" valueType="num">
                                      <p:cBhvr>
                                        <p:cTn id="12"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24">
                                            <p:txEl>
                                              <p:pRg st="0" end="0"/>
                                            </p:txEl>
                                          </p:spTgt>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9">
                                            <p:txEl>
                                              <p:pRg st="0" end="0"/>
                                            </p:txEl>
                                          </p:spTgt>
                                        </p:tgtEl>
                                        <p:attrNameLst>
                                          <p:attrName>style.visibility</p:attrName>
                                        </p:attrNameLst>
                                      </p:cBhvr>
                                      <p:to>
                                        <p:strVal val="visible"/>
                                      </p:to>
                                    </p:set>
                                    <p:anim calcmode="lin" valueType="num">
                                      <p:cBhvr>
                                        <p:cTn id="22"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8" grpId="0" animBg="1"/>
      <p:bldP spid="29" grpId="0" build="p">
        <p:tmplLst>
          <p:tmpl lvl="1">
            <p:tnLst>
              <p:par>
                <p:cTn presetID="53" presetClass="entr" presetSubtype="16"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01"/>
          <p:cNvSpPr>
            <a:spLocks/>
          </p:cNvSpPr>
          <p:nvPr/>
        </p:nvSpPr>
        <p:spPr bwMode="auto">
          <a:xfrm flipV="1">
            <a:off x="4323457" y="3200272"/>
            <a:ext cx="4554189" cy="606988"/>
          </a:xfrm>
          <a:custGeom>
            <a:avLst/>
            <a:gdLst>
              <a:gd name="T0" fmla="*/ 909 w 909"/>
              <a:gd name="T1" fmla="*/ 131 h 131"/>
              <a:gd name="T2" fmla="*/ 134 w 909"/>
              <a:gd name="T3" fmla="*/ 131 h 131"/>
              <a:gd name="T4" fmla="*/ 0 w 909"/>
              <a:gd name="T5" fmla="*/ 0 h 131"/>
              <a:gd name="T6" fmla="*/ 760 w 909"/>
              <a:gd name="T7" fmla="*/ 0 h 131"/>
              <a:gd name="T8" fmla="*/ 909 w 909"/>
              <a:gd name="T9" fmla="*/ 131 h 131"/>
            </a:gdLst>
            <a:ahLst/>
            <a:cxnLst>
              <a:cxn ang="0">
                <a:pos x="T0" y="T1"/>
              </a:cxn>
              <a:cxn ang="0">
                <a:pos x="T2" y="T3"/>
              </a:cxn>
              <a:cxn ang="0">
                <a:pos x="T4" y="T5"/>
              </a:cxn>
              <a:cxn ang="0">
                <a:pos x="T6" y="T7"/>
              </a:cxn>
              <a:cxn ang="0">
                <a:pos x="T8" y="T9"/>
              </a:cxn>
            </a:cxnLst>
            <a:rect l="0" t="0" r="r" b="b"/>
            <a:pathLst>
              <a:path w="909" h="131">
                <a:moveTo>
                  <a:pt x="909" y="131"/>
                </a:moveTo>
                <a:lnTo>
                  <a:pt x="134" y="131"/>
                </a:lnTo>
                <a:lnTo>
                  <a:pt x="0" y="0"/>
                </a:lnTo>
                <a:lnTo>
                  <a:pt x="760" y="0"/>
                </a:lnTo>
                <a:lnTo>
                  <a:pt x="909" y="131"/>
                </a:lnTo>
                <a:close/>
              </a:path>
            </a:pathLst>
          </a:custGeom>
          <a:solidFill>
            <a:schemeClr val="accent1"/>
          </a:solidFill>
          <a:ln>
            <a:noFill/>
          </a:ln>
        </p:spPr>
        <p:txBody>
          <a:bodyPr vert="horz" wrap="square" lIns="128580" tIns="64290" rIns="128580" bIns="64290" numCol="1" anchor="t" anchorCtr="0" compatLnSpc="1">
            <a:prstTxWarp prst="textNoShape">
              <a:avLst/>
            </a:prstTxWarp>
          </a:bodyPr>
          <a:lstStyle/>
          <a:p>
            <a:endParaRPr lang="zh-CN" altLang="en-US"/>
          </a:p>
        </p:txBody>
      </p:sp>
      <p:sp>
        <p:nvSpPr>
          <p:cNvPr id="13" name="文本框 12"/>
          <p:cNvSpPr txBox="1"/>
          <p:nvPr/>
        </p:nvSpPr>
        <p:spPr>
          <a:xfrm>
            <a:off x="5717639" y="1991598"/>
            <a:ext cx="1423472" cy="1200329"/>
          </a:xfrm>
          <a:prstGeom prst="rect">
            <a:avLst/>
          </a:prstGeom>
          <a:noFill/>
        </p:spPr>
        <p:txBody>
          <a:bodyPr wrap="square" rtlCol="0">
            <a:spAutoFit/>
          </a:bodyPr>
          <a:lstStyle/>
          <a:p>
            <a:pPr algn="ctr"/>
            <a:r>
              <a:rPr lang="en-US" altLang="zh-CN" sz="7200" dirty="0" smtClean="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rPr>
              <a:t>04</a:t>
            </a:r>
            <a:endParaRPr lang="zh-CN" altLang="en-US" sz="72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endParaRPr>
          </a:p>
        </p:txBody>
      </p:sp>
      <p:sp>
        <p:nvSpPr>
          <p:cNvPr id="21" name="矩形 20"/>
          <p:cNvSpPr/>
          <p:nvPr/>
        </p:nvSpPr>
        <p:spPr>
          <a:xfrm>
            <a:off x="4837171" y="3226767"/>
            <a:ext cx="3536420" cy="553998"/>
          </a:xfrm>
          <a:prstGeom prst="rect">
            <a:avLst/>
          </a:prstGeom>
        </p:spPr>
        <p:txBody>
          <a:bodyPr wrap="square" lIns="0" tIns="0" rIns="0" bIns="0">
            <a:spAutoFit/>
          </a:bodyPr>
          <a:lstStyle/>
          <a:p>
            <a:pPr algn="ctr"/>
            <a:r>
              <a:rPr lang="zh-CN" altLang="en-US" sz="36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研究进度计划</a:t>
            </a:r>
          </a:p>
        </p:txBody>
      </p:sp>
    </p:spTree>
    <p:extLst>
      <p:ext uri="{BB962C8B-B14F-4D97-AF65-F5344CB8AC3E}">
        <p14:creationId xmlns="" xmlns:p14="http://schemas.microsoft.com/office/powerpoint/2010/main" val="315363542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barn(inVertical)">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strVal val="4*#ppt_w"/>
                                          </p:val>
                                        </p:tav>
                                        <p:tav tm="100000">
                                          <p:val>
                                            <p:strVal val="#ppt_w"/>
                                          </p:val>
                                        </p:tav>
                                      </p:tavLst>
                                    </p:anim>
                                    <p:anim calcmode="lin" valueType="num">
                                      <p:cBhvr>
                                        <p:cTn id="20" dur="500" fill="hold"/>
                                        <p:tgtEl>
                                          <p:spTgt spid="21"/>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3"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11"/>
          <p:cNvSpPr>
            <a:spLocks noChangeAspect="1"/>
          </p:cNvSpPr>
          <p:nvPr/>
        </p:nvSpPr>
        <p:spPr>
          <a:xfrm>
            <a:off x="4197127" y="447973"/>
            <a:ext cx="5040560" cy="576064"/>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 Placeholder 7"/>
          <p:cNvSpPr txBox="1">
            <a:spLocks/>
          </p:cNvSpPr>
          <p:nvPr/>
        </p:nvSpPr>
        <p:spPr>
          <a:xfrm>
            <a:off x="4485159" y="447973"/>
            <a:ext cx="460851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zh-CN" altLang="en-US" sz="2000" dirty="0" smtClean="0">
                <a:latin typeface="Arial" panose="020B0604020202020204" pitchFamily="34" charset="0"/>
                <a:ea typeface="微软雅黑" panose="020B0503020204020204" pitchFamily="34" charset="-122"/>
                <a:sym typeface="Arial" panose="020B0604020202020204" pitchFamily="34" charset="0"/>
              </a:rPr>
              <a:t>进度计划表</a:t>
            </a:r>
            <a:endParaRPr lang="es-ES_tradnl" sz="2000" dirty="0" smtClean="0">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6" name="表格 5"/>
          <p:cNvGraphicFramePr>
            <a:graphicFrameLocks noGrp="1"/>
          </p:cNvGraphicFramePr>
          <p:nvPr/>
        </p:nvGraphicFramePr>
        <p:xfrm>
          <a:off x="2252911" y="2176165"/>
          <a:ext cx="9073008" cy="1915408"/>
        </p:xfrm>
        <a:graphic>
          <a:graphicData uri="http://schemas.openxmlformats.org/drawingml/2006/table">
            <a:tbl>
              <a:tblPr firstRow="1" bandRow="1">
                <a:tableStyleId>{5C22544A-7EE6-4342-B048-85BDC9FD1C3A}</a:tableStyleId>
              </a:tblPr>
              <a:tblGrid>
                <a:gridCol w="2819852"/>
                <a:gridCol w="6253156"/>
              </a:tblGrid>
              <a:tr h="432048">
                <a:tc>
                  <a:txBody>
                    <a:bodyPr/>
                    <a:lstStyle/>
                    <a:p>
                      <a:pPr algn="ctr"/>
                      <a:r>
                        <a:rPr lang="en-US" altLang="zh-CN" sz="1800" b="1" kern="1200" dirty="0" smtClean="0">
                          <a:solidFill>
                            <a:schemeClr val="lt1"/>
                          </a:solidFill>
                          <a:latin typeface="+mn-lt"/>
                          <a:ea typeface="+mn-ea"/>
                          <a:cs typeface="+mn-cs"/>
                        </a:rPr>
                        <a:t>2016.07-2016.08</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800" b="1" kern="1200" dirty="0" smtClean="0">
                          <a:solidFill>
                            <a:schemeClr val="lt1"/>
                          </a:solidFill>
                          <a:latin typeface="+mn-lt"/>
                          <a:ea typeface="+mn-ea"/>
                          <a:cs typeface="+mn-cs"/>
                        </a:rPr>
                        <a:t>收集资料、阅读文献</a:t>
                      </a:r>
                      <a:r>
                        <a:rPr lang="zh-CN" altLang="en-US" sz="1800" b="1" kern="1200" dirty="0" smtClean="0">
                          <a:solidFill>
                            <a:schemeClr val="lt1"/>
                          </a:solidFill>
                          <a:latin typeface="+mn-lt"/>
                          <a:ea typeface="+mn-ea"/>
                          <a:cs typeface="+mn-cs"/>
                        </a:rPr>
                        <a:t>，</a:t>
                      </a:r>
                      <a:r>
                        <a:rPr lang="zh-CN" altLang="zh-CN" sz="1800" b="1" kern="1200" dirty="0" smtClean="0">
                          <a:solidFill>
                            <a:schemeClr val="lt1"/>
                          </a:solidFill>
                          <a:latin typeface="+mn-lt"/>
                          <a:ea typeface="+mn-ea"/>
                          <a:cs typeface="+mn-cs"/>
                        </a:rPr>
                        <a:t>学习相关理论知识。</a:t>
                      </a: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2016.09-2016.10</a:t>
                      </a:r>
                      <a:endParaRPr lang="zh-CN" altLang="en-US" dirty="0"/>
                    </a:p>
                  </a:txBody>
                  <a:tcPr/>
                </a:tc>
                <a:tc>
                  <a:txBody>
                    <a:bodyPr/>
                    <a:lstStyle/>
                    <a:p>
                      <a:pPr algn="ctr"/>
                      <a:r>
                        <a:rPr lang="zh-CN" altLang="zh-CN" sz="1800" kern="1200" dirty="0" smtClean="0">
                          <a:solidFill>
                            <a:schemeClr val="dk1"/>
                          </a:solidFill>
                          <a:latin typeface="+mn-lt"/>
                          <a:ea typeface="+mn-ea"/>
                          <a:cs typeface="+mn-cs"/>
                        </a:rPr>
                        <a:t>相关技术的实践和网页的设计，实现相应的模块</a:t>
                      </a:r>
                      <a:endParaRPr lang="zh-CN" altLang="en-US" dirty="0"/>
                    </a:p>
                  </a:txBody>
                  <a:tcPr/>
                </a:tc>
              </a:tr>
              <a:tr h="370840">
                <a:tc>
                  <a:txBody>
                    <a:bodyPr/>
                    <a:lstStyle/>
                    <a:p>
                      <a:pPr algn="ctr"/>
                      <a:r>
                        <a:rPr lang="en-US" altLang="zh-CN" sz="1800" kern="1200" dirty="0" smtClean="0">
                          <a:solidFill>
                            <a:schemeClr val="dk1"/>
                          </a:solidFill>
                          <a:latin typeface="+mn-lt"/>
                          <a:ea typeface="+mn-ea"/>
                          <a:cs typeface="+mn-cs"/>
                        </a:rPr>
                        <a:t>2016.11-2016.12</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800" kern="1200" dirty="0" smtClean="0">
                          <a:solidFill>
                            <a:schemeClr val="dk1"/>
                          </a:solidFill>
                          <a:latin typeface="+mn-lt"/>
                          <a:ea typeface="+mn-ea"/>
                          <a:cs typeface="+mn-cs"/>
                        </a:rPr>
                        <a:t>不断改进相关代码并测试，确定最终的</a:t>
                      </a:r>
                      <a:r>
                        <a:rPr lang="en-US" altLang="zh-CN" sz="1800" kern="1200" dirty="0" smtClean="0">
                          <a:solidFill>
                            <a:schemeClr val="dk1"/>
                          </a:solidFill>
                          <a:latin typeface="+mn-lt"/>
                          <a:ea typeface="+mn-ea"/>
                          <a:cs typeface="+mn-cs"/>
                        </a:rPr>
                        <a:t>3D</a:t>
                      </a:r>
                      <a:r>
                        <a:rPr lang="zh-CN" altLang="zh-CN" sz="1800" kern="1200" dirty="0" smtClean="0">
                          <a:solidFill>
                            <a:schemeClr val="dk1"/>
                          </a:solidFill>
                          <a:latin typeface="+mn-lt"/>
                          <a:ea typeface="+mn-ea"/>
                          <a:cs typeface="+mn-cs"/>
                        </a:rPr>
                        <a:t>呈现效果。</a:t>
                      </a:r>
                    </a:p>
                  </a:txBody>
                  <a:tcPr/>
                </a:tc>
              </a:tr>
              <a:tr h="370840">
                <a:tc>
                  <a:txBody>
                    <a:bodyPr/>
                    <a:lstStyle/>
                    <a:p>
                      <a:pPr algn="ctr"/>
                      <a:r>
                        <a:rPr lang="en-US" altLang="zh-CN" sz="1800" kern="1200" dirty="0" smtClean="0">
                          <a:solidFill>
                            <a:schemeClr val="dk1"/>
                          </a:solidFill>
                          <a:latin typeface="+mn-lt"/>
                          <a:ea typeface="+mn-ea"/>
                          <a:cs typeface="+mn-cs"/>
                        </a:rPr>
                        <a:t>2017.01-2017.03</a:t>
                      </a:r>
                      <a:endParaRPr lang="zh-CN" altLang="en-US" dirty="0"/>
                    </a:p>
                  </a:txBody>
                  <a:tcPr/>
                </a:tc>
                <a:tc>
                  <a:txBody>
                    <a:bodyPr/>
                    <a:lstStyle/>
                    <a:p>
                      <a:pPr algn="ctr"/>
                      <a:r>
                        <a:rPr lang="zh-CN" altLang="zh-CN" sz="1800" kern="1200" dirty="0" smtClean="0">
                          <a:solidFill>
                            <a:schemeClr val="dk1"/>
                          </a:solidFill>
                          <a:latin typeface="+mn-lt"/>
                          <a:ea typeface="+mn-ea"/>
                          <a:cs typeface="+mn-cs"/>
                        </a:rPr>
                        <a:t>对做好的系统进行测试，开始撰写论文。</a:t>
                      </a:r>
                      <a:endParaRPr lang="zh-CN" altLang="en-US" dirty="0"/>
                    </a:p>
                  </a:txBody>
                  <a:tcPr/>
                </a:tc>
              </a:tr>
              <a:tr h="370840">
                <a:tc>
                  <a:txBody>
                    <a:bodyPr/>
                    <a:lstStyle/>
                    <a:p>
                      <a:pPr algn="ctr"/>
                      <a:r>
                        <a:rPr lang="en-US" altLang="zh-CN" sz="1800" kern="1200" dirty="0" smtClean="0">
                          <a:solidFill>
                            <a:schemeClr val="dk1"/>
                          </a:solidFill>
                          <a:latin typeface="+mn-lt"/>
                          <a:ea typeface="+mn-ea"/>
                          <a:cs typeface="+mn-cs"/>
                        </a:rPr>
                        <a:t>2017.04-2017.05</a:t>
                      </a:r>
                      <a:endParaRPr lang="zh-CN" altLang="en-US" dirty="0"/>
                    </a:p>
                  </a:txBody>
                  <a:tcPr/>
                </a:tc>
                <a:tc>
                  <a:txBody>
                    <a:bodyPr/>
                    <a:lstStyle/>
                    <a:p>
                      <a:pPr algn="ctr"/>
                      <a:r>
                        <a:rPr lang="zh-CN" altLang="zh-CN" sz="1800" kern="1200" dirty="0" smtClean="0">
                          <a:solidFill>
                            <a:schemeClr val="dk1"/>
                          </a:solidFill>
                          <a:latin typeface="+mn-lt"/>
                          <a:ea typeface="+mn-ea"/>
                          <a:cs typeface="+mn-cs"/>
                        </a:rPr>
                        <a:t>根据导师意见修改插件系统和毕业论文并顺利完成毕业答辩</a:t>
                      </a:r>
                      <a:endParaRPr lang="zh-CN" altLang="en-US" dirty="0"/>
                    </a:p>
                  </a:txBody>
                  <a:tcPr/>
                </a:tc>
              </a:tr>
            </a:tbl>
          </a:graphicData>
        </a:graphic>
      </p:graphicFrame>
    </p:spTree>
    <p:extLst>
      <p:ext uri="{BB962C8B-B14F-4D97-AF65-F5344CB8AC3E}">
        <p14:creationId xmlns="" xmlns:p14="http://schemas.microsoft.com/office/powerpoint/2010/main" val="4068901146"/>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4">
                                            <p:txEl>
                                              <p:pRg st="0" end="0"/>
                                            </p:txEl>
                                          </p:spTgt>
                                        </p:tgtEl>
                                        <p:attrNameLst>
                                          <p:attrName>style.visibility</p:attrName>
                                        </p:attrNameLst>
                                      </p:cBhvr>
                                      <p:to>
                                        <p:strVal val="visible"/>
                                      </p:to>
                                    </p:set>
                                    <p:anim calcmode="lin" valueType="num">
                                      <p:cBhvr>
                                        <p:cTn id="12"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01"/>
          <p:cNvSpPr>
            <a:spLocks/>
          </p:cNvSpPr>
          <p:nvPr/>
        </p:nvSpPr>
        <p:spPr bwMode="auto">
          <a:xfrm flipV="1">
            <a:off x="4323457" y="3200272"/>
            <a:ext cx="4554189" cy="606988"/>
          </a:xfrm>
          <a:custGeom>
            <a:avLst/>
            <a:gdLst>
              <a:gd name="T0" fmla="*/ 909 w 909"/>
              <a:gd name="T1" fmla="*/ 131 h 131"/>
              <a:gd name="T2" fmla="*/ 134 w 909"/>
              <a:gd name="T3" fmla="*/ 131 h 131"/>
              <a:gd name="T4" fmla="*/ 0 w 909"/>
              <a:gd name="T5" fmla="*/ 0 h 131"/>
              <a:gd name="T6" fmla="*/ 760 w 909"/>
              <a:gd name="T7" fmla="*/ 0 h 131"/>
              <a:gd name="T8" fmla="*/ 909 w 909"/>
              <a:gd name="T9" fmla="*/ 131 h 131"/>
            </a:gdLst>
            <a:ahLst/>
            <a:cxnLst>
              <a:cxn ang="0">
                <a:pos x="T0" y="T1"/>
              </a:cxn>
              <a:cxn ang="0">
                <a:pos x="T2" y="T3"/>
              </a:cxn>
              <a:cxn ang="0">
                <a:pos x="T4" y="T5"/>
              </a:cxn>
              <a:cxn ang="0">
                <a:pos x="T6" y="T7"/>
              </a:cxn>
              <a:cxn ang="0">
                <a:pos x="T8" y="T9"/>
              </a:cxn>
            </a:cxnLst>
            <a:rect l="0" t="0" r="r" b="b"/>
            <a:pathLst>
              <a:path w="909" h="131">
                <a:moveTo>
                  <a:pt x="909" y="131"/>
                </a:moveTo>
                <a:lnTo>
                  <a:pt x="134" y="131"/>
                </a:lnTo>
                <a:lnTo>
                  <a:pt x="0" y="0"/>
                </a:lnTo>
                <a:lnTo>
                  <a:pt x="760" y="0"/>
                </a:lnTo>
                <a:lnTo>
                  <a:pt x="909" y="131"/>
                </a:lnTo>
                <a:close/>
              </a:path>
            </a:pathLst>
          </a:custGeom>
          <a:solidFill>
            <a:schemeClr val="accent1"/>
          </a:solidFill>
          <a:ln>
            <a:noFill/>
          </a:ln>
        </p:spPr>
        <p:txBody>
          <a:bodyPr vert="horz" wrap="square" lIns="128580" tIns="64290" rIns="128580" bIns="64290" numCol="1" anchor="t" anchorCtr="0" compatLnSpc="1">
            <a:prstTxWarp prst="textNoShape">
              <a:avLst/>
            </a:prstTxWarp>
          </a:bodyPr>
          <a:lstStyle/>
          <a:p>
            <a:endParaRPr lang="zh-CN" altLang="en-US"/>
          </a:p>
        </p:txBody>
      </p:sp>
      <p:sp>
        <p:nvSpPr>
          <p:cNvPr id="13" name="文本框 12"/>
          <p:cNvSpPr txBox="1"/>
          <p:nvPr/>
        </p:nvSpPr>
        <p:spPr>
          <a:xfrm>
            <a:off x="5717639" y="1991598"/>
            <a:ext cx="1423472" cy="1200329"/>
          </a:xfrm>
          <a:prstGeom prst="rect">
            <a:avLst/>
          </a:prstGeom>
          <a:noFill/>
        </p:spPr>
        <p:txBody>
          <a:bodyPr wrap="square" rtlCol="0">
            <a:spAutoFit/>
          </a:bodyPr>
          <a:lstStyle/>
          <a:p>
            <a:pPr algn="ctr"/>
            <a:r>
              <a:rPr lang="en-US" altLang="zh-CN" sz="7200" dirty="0" smtClean="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rPr>
              <a:t>06</a:t>
            </a:r>
            <a:endParaRPr lang="zh-CN" altLang="en-US" sz="72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endParaRPr>
          </a:p>
        </p:txBody>
      </p:sp>
      <p:sp>
        <p:nvSpPr>
          <p:cNvPr id="21" name="矩形 20"/>
          <p:cNvSpPr/>
          <p:nvPr/>
        </p:nvSpPr>
        <p:spPr>
          <a:xfrm>
            <a:off x="4837171" y="3226767"/>
            <a:ext cx="3536420" cy="553998"/>
          </a:xfrm>
          <a:prstGeom prst="rect">
            <a:avLst/>
          </a:prstGeom>
        </p:spPr>
        <p:txBody>
          <a:bodyPr wrap="square" lIns="0" tIns="0" rIns="0" bIns="0">
            <a:spAutoFit/>
          </a:bodyPr>
          <a:lstStyle/>
          <a:p>
            <a:pPr algn="ctr"/>
            <a:r>
              <a:rPr lang="zh-CN" altLang="en-US" sz="36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预期取得的成果</a:t>
            </a:r>
          </a:p>
        </p:txBody>
      </p:sp>
      <p:graphicFrame>
        <p:nvGraphicFramePr>
          <p:cNvPr id="5" name="表格 4"/>
          <p:cNvGraphicFramePr>
            <a:graphicFrameLocks noGrp="1"/>
          </p:cNvGraphicFramePr>
          <p:nvPr/>
        </p:nvGraphicFramePr>
        <p:xfrm>
          <a:off x="2540943" y="4840461"/>
          <a:ext cx="8572500" cy="741680"/>
        </p:xfrm>
        <a:graphic>
          <a:graphicData uri="http://schemas.openxmlformats.org/drawingml/2006/table">
            <a:tbl>
              <a:tblPr firstRow="1" bandRow="1">
                <a:tableStyleId>{5C22544A-7EE6-4342-B048-85BDC9FD1C3A}</a:tableStyleId>
              </a:tblPr>
              <a:tblGrid>
                <a:gridCol w="8572500"/>
              </a:tblGrid>
              <a:tr h="370840">
                <a:tc>
                  <a:txBody>
                    <a:bodyPr/>
                    <a:lstStyle/>
                    <a:p>
                      <a:pPr algn="ctr"/>
                      <a:r>
                        <a:rPr lang="zh-CN" altLang="zh-CN" sz="1800" b="1" kern="1200" dirty="0" smtClean="0">
                          <a:solidFill>
                            <a:schemeClr val="lt1"/>
                          </a:solidFill>
                          <a:latin typeface="+mn-lt"/>
                          <a:ea typeface="+mn-ea"/>
                          <a:cs typeface="+mn-cs"/>
                        </a:rPr>
                        <a:t>基于渲染门户的</a:t>
                      </a:r>
                      <a:r>
                        <a:rPr lang="en-US" altLang="zh-CN" sz="1800" b="1" kern="1200" dirty="0" smtClean="0">
                          <a:solidFill>
                            <a:schemeClr val="lt1"/>
                          </a:solidFill>
                          <a:latin typeface="+mn-lt"/>
                          <a:ea typeface="+mn-ea"/>
                          <a:cs typeface="+mn-cs"/>
                        </a:rPr>
                        <a:t>3D</a:t>
                      </a:r>
                      <a:r>
                        <a:rPr lang="zh-CN" altLang="zh-CN" sz="1800" b="1" kern="1200" dirty="0" smtClean="0">
                          <a:solidFill>
                            <a:schemeClr val="lt1"/>
                          </a:solidFill>
                          <a:latin typeface="+mn-lt"/>
                          <a:ea typeface="+mn-ea"/>
                          <a:cs typeface="+mn-cs"/>
                        </a:rPr>
                        <a:t>视觉资源可视化的设计与实现</a:t>
                      </a:r>
                      <a:endParaRPr lang="zh-CN" altLang="en-US" dirty="0"/>
                    </a:p>
                  </a:txBody>
                  <a:tcPr/>
                </a:tc>
              </a:tr>
              <a:tr h="370840">
                <a:tc>
                  <a:txBody>
                    <a:bodyPr/>
                    <a:lstStyle/>
                    <a:p>
                      <a:pPr algn="ctr"/>
                      <a:r>
                        <a:rPr lang="zh-CN" altLang="zh-CN" sz="1800" kern="1200" dirty="0" smtClean="0">
                          <a:solidFill>
                            <a:schemeClr val="dk1"/>
                          </a:solidFill>
                          <a:latin typeface="+mn-lt"/>
                          <a:ea typeface="+mn-ea"/>
                          <a:cs typeface="+mn-cs"/>
                        </a:rPr>
                        <a:t>完成毕业论文的编写</a:t>
                      </a:r>
                      <a:endParaRPr lang="zh-CN" altLang="en-US" dirty="0"/>
                    </a:p>
                  </a:txBody>
                  <a:tcPr/>
                </a:tc>
              </a:tr>
            </a:tbl>
          </a:graphicData>
        </a:graphic>
      </p:graphicFrame>
    </p:spTree>
    <p:extLst>
      <p:ext uri="{BB962C8B-B14F-4D97-AF65-F5344CB8AC3E}">
        <p14:creationId xmlns="" xmlns:p14="http://schemas.microsoft.com/office/powerpoint/2010/main" val="315363542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barn(inVertical)">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strVal val="4*#ppt_w"/>
                                          </p:val>
                                        </p:tav>
                                        <p:tav tm="100000">
                                          <p:val>
                                            <p:strVal val="#ppt_w"/>
                                          </p:val>
                                        </p:tav>
                                      </p:tavLst>
                                    </p:anim>
                                    <p:anim calcmode="lin" valueType="num">
                                      <p:cBhvr>
                                        <p:cTn id="20" dur="500" fill="hold"/>
                                        <p:tgtEl>
                                          <p:spTgt spid="21"/>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3"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1" y="15748"/>
            <a:ext cx="3956496" cy="3797424"/>
            <a:chOff x="-1" y="15748"/>
            <a:chExt cx="3956496" cy="3797424"/>
          </a:xfrm>
        </p:grpSpPr>
        <p:sp>
          <p:nvSpPr>
            <p:cNvPr id="6" name="Freeform 6"/>
            <p:cNvSpPr>
              <a:spLocks noEditPoints="1"/>
            </p:cNvSpPr>
            <p:nvPr/>
          </p:nvSpPr>
          <p:spPr bwMode="auto">
            <a:xfrm>
              <a:off x="2394070" y="15748"/>
              <a:ext cx="654559" cy="1061838"/>
            </a:xfrm>
            <a:custGeom>
              <a:avLst/>
              <a:gdLst>
                <a:gd name="T0" fmla="*/ 16 w 292"/>
                <a:gd name="T1" fmla="*/ 438 h 472"/>
                <a:gd name="T2" fmla="*/ 32 w 292"/>
                <a:gd name="T3" fmla="*/ 449 h 472"/>
                <a:gd name="T4" fmla="*/ 18 w 292"/>
                <a:gd name="T5" fmla="*/ 472 h 472"/>
                <a:gd name="T6" fmla="*/ 0 w 292"/>
                <a:gd name="T7" fmla="*/ 463 h 472"/>
                <a:gd name="T8" fmla="*/ 16 w 292"/>
                <a:gd name="T9" fmla="*/ 438 h 472"/>
                <a:gd name="T10" fmla="*/ 44 w 292"/>
                <a:gd name="T11" fmla="*/ 390 h 472"/>
                <a:gd name="T12" fmla="*/ 61 w 292"/>
                <a:gd name="T13" fmla="*/ 400 h 472"/>
                <a:gd name="T14" fmla="*/ 47 w 292"/>
                <a:gd name="T15" fmla="*/ 425 h 472"/>
                <a:gd name="T16" fmla="*/ 30 w 292"/>
                <a:gd name="T17" fmla="*/ 414 h 472"/>
                <a:gd name="T18" fmla="*/ 44 w 292"/>
                <a:gd name="T19" fmla="*/ 390 h 472"/>
                <a:gd name="T20" fmla="*/ 74 w 292"/>
                <a:gd name="T21" fmla="*/ 341 h 472"/>
                <a:gd name="T22" fmla="*/ 89 w 292"/>
                <a:gd name="T23" fmla="*/ 351 h 472"/>
                <a:gd name="T24" fmla="*/ 75 w 292"/>
                <a:gd name="T25" fmla="*/ 376 h 472"/>
                <a:gd name="T26" fmla="*/ 60 w 292"/>
                <a:gd name="T27" fmla="*/ 365 h 472"/>
                <a:gd name="T28" fmla="*/ 74 w 292"/>
                <a:gd name="T29" fmla="*/ 341 h 472"/>
                <a:gd name="T30" fmla="*/ 102 w 292"/>
                <a:gd name="T31" fmla="*/ 292 h 472"/>
                <a:gd name="T32" fmla="*/ 119 w 292"/>
                <a:gd name="T33" fmla="*/ 302 h 472"/>
                <a:gd name="T34" fmla="*/ 105 w 292"/>
                <a:gd name="T35" fmla="*/ 327 h 472"/>
                <a:gd name="T36" fmla="*/ 88 w 292"/>
                <a:gd name="T37" fmla="*/ 316 h 472"/>
                <a:gd name="T38" fmla="*/ 102 w 292"/>
                <a:gd name="T39" fmla="*/ 292 h 472"/>
                <a:gd name="T40" fmla="*/ 131 w 292"/>
                <a:gd name="T41" fmla="*/ 243 h 472"/>
                <a:gd name="T42" fmla="*/ 147 w 292"/>
                <a:gd name="T43" fmla="*/ 254 h 472"/>
                <a:gd name="T44" fmla="*/ 133 w 292"/>
                <a:gd name="T45" fmla="*/ 278 h 472"/>
                <a:gd name="T46" fmla="*/ 117 w 292"/>
                <a:gd name="T47" fmla="*/ 267 h 472"/>
                <a:gd name="T48" fmla="*/ 131 w 292"/>
                <a:gd name="T49" fmla="*/ 243 h 472"/>
                <a:gd name="T50" fmla="*/ 159 w 292"/>
                <a:gd name="T51" fmla="*/ 196 h 472"/>
                <a:gd name="T52" fmla="*/ 177 w 292"/>
                <a:gd name="T53" fmla="*/ 205 h 472"/>
                <a:gd name="T54" fmla="*/ 163 w 292"/>
                <a:gd name="T55" fmla="*/ 229 h 472"/>
                <a:gd name="T56" fmla="*/ 145 w 292"/>
                <a:gd name="T57" fmla="*/ 220 h 472"/>
                <a:gd name="T58" fmla="*/ 159 w 292"/>
                <a:gd name="T59" fmla="*/ 196 h 472"/>
                <a:gd name="T60" fmla="*/ 189 w 292"/>
                <a:gd name="T61" fmla="*/ 147 h 472"/>
                <a:gd name="T62" fmla="*/ 206 w 292"/>
                <a:gd name="T63" fmla="*/ 156 h 472"/>
                <a:gd name="T64" fmla="*/ 191 w 292"/>
                <a:gd name="T65" fmla="*/ 180 h 472"/>
                <a:gd name="T66" fmla="*/ 175 w 292"/>
                <a:gd name="T67" fmla="*/ 171 h 472"/>
                <a:gd name="T68" fmla="*/ 189 w 292"/>
                <a:gd name="T69" fmla="*/ 147 h 472"/>
                <a:gd name="T70" fmla="*/ 217 w 292"/>
                <a:gd name="T71" fmla="*/ 98 h 472"/>
                <a:gd name="T72" fmla="*/ 234 w 292"/>
                <a:gd name="T73" fmla="*/ 109 h 472"/>
                <a:gd name="T74" fmla="*/ 220 w 292"/>
                <a:gd name="T75" fmla="*/ 133 h 472"/>
                <a:gd name="T76" fmla="*/ 203 w 292"/>
                <a:gd name="T77" fmla="*/ 123 h 472"/>
                <a:gd name="T78" fmla="*/ 217 w 292"/>
                <a:gd name="T79" fmla="*/ 98 h 472"/>
                <a:gd name="T80" fmla="*/ 246 w 292"/>
                <a:gd name="T81" fmla="*/ 49 h 472"/>
                <a:gd name="T82" fmla="*/ 264 w 292"/>
                <a:gd name="T83" fmla="*/ 60 h 472"/>
                <a:gd name="T84" fmla="*/ 248 w 292"/>
                <a:gd name="T85" fmla="*/ 84 h 472"/>
                <a:gd name="T86" fmla="*/ 233 w 292"/>
                <a:gd name="T87" fmla="*/ 74 h 472"/>
                <a:gd name="T88" fmla="*/ 246 w 292"/>
                <a:gd name="T89" fmla="*/ 49 h 472"/>
                <a:gd name="T90" fmla="*/ 276 w 292"/>
                <a:gd name="T91" fmla="*/ 0 h 472"/>
                <a:gd name="T92" fmla="*/ 292 w 292"/>
                <a:gd name="T93" fmla="*/ 11 h 472"/>
                <a:gd name="T94" fmla="*/ 278 w 292"/>
                <a:gd name="T95" fmla="*/ 35 h 472"/>
                <a:gd name="T96" fmla="*/ 260 w 292"/>
                <a:gd name="T97" fmla="*/ 25 h 472"/>
                <a:gd name="T98" fmla="*/ 276 w 292"/>
                <a:gd name="T9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2" h="472">
                  <a:moveTo>
                    <a:pt x="16" y="438"/>
                  </a:moveTo>
                  <a:lnTo>
                    <a:pt x="32" y="449"/>
                  </a:lnTo>
                  <a:lnTo>
                    <a:pt x="18" y="472"/>
                  </a:lnTo>
                  <a:lnTo>
                    <a:pt x="0" y="463"/>
                  </a:lnTo>
                  <a:lnTo>
                    <a:pt x="16" y="438"/>
                  </a:lnTo>
                  <a:close/>
                  <a:moveTo>
                    <a:pt x="44" y="390"/>
                  </a:moveTo>
                  <a:lnTo>
                    <a:pt x="61" y="400"/>
                  </a:lnTo>
                  <a:lnTo>
                    <a:pt x="47" y="425"/>
                  </a:lnTo>
                  <a:lnTo>
                    <a:pt x="30" y="414"/>
                  </a:lnTo>
                  <a:lnTo>
                    <a:pt x="44" y="390"/>
                  </a:lnTo>
                  <a:close/>
                  <a:moveTo>
                    <a:pt x="74" y="341"/>
                  </a:moveTo>
                  <a:lnTo>
                    <a:pt x="89" y="351"/>
                  </a:lnTo>
                  <a:lnTo>
                    <a:pt x="75" y="376"/>
                  </a:lnTo>
                  <a:lnTo>
                    <a:pt x="60" y="365"/>
                  </a:lnTo>
                  <a:lnTo>
                    <a:pt x="74" y="341"/>
                  </a:lnTo>
                  <a:close/>
                  <a:moveTo>
                    <a:pt x="102" y="292"/>
                  </a:moveTo>
                  <a:lnTo>
                    <a:pt x="119" y="302"/>
                  </a:lnTo>
                  <a:lnTo>
                    <a:pt x="105" y="327"/>
                  </a:lnTo>
                  <a:lnTo>
                    <a:pt x="88" y="316"/>
                  </a:lnTo>
                  <a:lnTo>
                    <a:pt x="102" y="292"/>
                  </a:lnTo>
                  <a:close/>
                  <a:moveTo>
                    <a:pt x="131" y="243"/>
                  </a:moveTo>
                  <a:lnTo>
                    <a:pt x="147" y="254"/>
                  </a:lnTo>
                  <a:lnTo>
                    <a:pt x="133" y="278"/>
                  </a:lnTo>
                  <a:lnTo>
                    <a:pt x="117" y="267"/>
                  </a:lnTo>
                  <a:lnTo>
                    <a:pt x="131" y="243"/>
                  </a:lnTo>
                  <a:close/>
                  <a:moveTo>
                    <a:pt x="159" y="196"/>
                  </a:moveTo>
                  <a:lnTo>
                    <a:pt x="177" y="205"/>
                  </a:lnTo>
                  <a:lnTo>
                    <a:pt x="163" y="229"/>
                  </a:lnTo>
                  <a:lnTo>
                    <a:pt x="145" y="220"/>
                  </a:lnTo>
                  <a:lnTo>
                    <a:pt x="159" y="196"/>
                  </a:lnTo>
                  <a:close/>
                  <a:moveTo>
                    <a:pt x="189" y="147"/>
                  </a:moveTo>
                  <a:lnTo>
                    <a:pt x="206" y="156"/>
                  </a:lnTo>
                  <a:lnTo>
                    <a:pt x="191" y="180"/>
                  </a:lnTo>
                  <a:lnTo>
                    <a:pt x="175" y="171"/>
                  </a:lnTo>
                  <a:lnTo>
                    <a:pt x="189" y="147"/>
                  </a:lnTo>
                  <a:close/>
                  <a:moveTo>
                    <a:pt x="217" y="98"/>
                  </a:moveTo>
                  <a:lnTo>
                    <a:pt x="234" y="109"/>
                  </a:lnTo>
                  <a:lnTo>
                    <a:pt x="220" y="133"/>
                  </a:lnTo>
                  <a:lnTo>
                    <a:pt x="203" y="123"/>
                  </a:lnTo>
                  <a:lnTo>
                    <a:pt x="217" y="98"/>
                  </a:lnTo>
                  <a:close/>
                  <a:moveTo>
                    <a:pt x="246" y="49"/>
                  </a:moveTo>
                  <a:lnTo>
                    <a:pt x="264" y="60"/>
                  </a:lnTo>
                  <a:lnTo>
                    <a:pt x="248" y="84"/>
                  </a:lnTo>
                  <a:lnTo>
                    <a:pt x="233" y="74"/>
                  </a:lnTo>
                  <a:lnTo>
                    <a:pt x="246" y="49"/>
                  </a:lnTo>
                  <a:close/>
                  <a:moveTo>
                    <a:pt x="276" y="0"/>
                  </a:moveTo>
                  <a:lnTo>
                    <a:pt x="292" y="11"/>
                  </a:lnTo>
                  <a:lnTo>
                    <a:pt x="278" y="35"/>
                  </a:lnTo>
                  <a:lnTo>
                    <a:pt x="260" y="25"/>
                  </a:lnTo>
                  <a:lnTo>
                    <a:pt x="276"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 name="Freeform 7"/>
            <p:cNvSpPr>
              <a:spLocks/>
            </p:cNvSpPr>
            <p:nvPr/>
          </p:nvSpPr>
          <p:spPr bwMode="auto">
            <a:xfrm>
              <a:off x="2331304" y="1111332"/>
              <a:ext cx="71732" cy="78739"/>
            </a:xfrm>
            <a:custGeom>
              <a:avLst/>
              <a:gdLst>
                <a:gd name="T0" fmla="*/ 14 w 32"/>
                <a:gd name="T1" fmla="*/ 0 h 35"/>
                <a:gd name="T2" fmla="*/ 16 w 32"/>
                <a:gd name="T3" fmla="*/ 0 h 35"/>
                <a:gd name="T4" fmla="*/ 18 w 32"/>
                <a:gd name="T5" fmla="*/ 0 h 35"/>
                <a:gd name="T6" fmla="*/ 18 w 32"/>
                <a:gd name="T7" fmla="*/ 2 h 35"/>
                <a:gd name="T8" fmla="*/ 32 w 32"/>
                <a:gd name="T9" fmla="*/ 9 h 35"/>
                <a:gd name="T10" fmla="*/ 16 w 32"/>
                <a:gd name="T11" fmla="*/ 35 h 35"/>
                <a:gd name="T12" fmla="*/ 0 w 32"/>
                <a:gd name="T13" fmla="*/ 9 h 35"/>
                <a:gd name="T14" fmla="*/ 13 w 32"/>
                <a:gd name="T15" fmla="*/ 2 h 35"/>
                <a:gd name="T16" fmla="*/ 14 w 32"/>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14" y="0"/>
                  </a:moveTo>
                  <a:lnTo>
                    <a:pt x="16" y="0"/>
                  </a:lnTo>
                  <a:lnTo>
                    <a:pt x="18" y="0"/>
                  </a:lnTo>
                  <a:lnTo>
                    <a:pt x="18" y="2"/>
                  </a:lnTo>
                  <a:lnTo>
                    <a:pt x="32" y="9"/>
                  </a:lnTo>
                  <a:lnTo>
                    <a:pt x="16" y="35"/>
                  </a:lnTo>
                  <a:lnTo>
                    <a:pt x="0" y="9"/>
                  </a:lnTo>
                  <a:lnTo>
                    <a:pt x="13" y="2"/>
                  </a:lnTo>
                  <a:lnTo>
                    <a:pt x="14"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8" name="Freeform 8"/>
            <p:cNvSpPr>
              <a:spLocks noEditPoints="1"/>
            </p:cNvSpPr>
            <p:nvPr/>
          </p:nvSpPr>
          <p:spPr bwMode="auto">
            <a:xfrm>
              <a:off x="1685712" y="15748"/>
              <a:ext cx="650076" cy="1061838"/>
            </a:xfrm>
            <a:custGeom>
              <a:avLst/>
              <a:gdLst>
                <a:gd name="T0" fmla="*/ 276 w 290"/>
                <a:gd name="T1" fmla="*/ 438 h 472"/>
                <a:gd name="T2" fmla="*/ 290 w 290"/>
                <a:gd name="T3" fmla="*/ 463 h 472"/>
                <a:gd name="T4" fmla="*/ 274 w 290"/>
                <a:gd name="T5" fmla="*/ 472 h 472"/>
                <a:gd name="T6" fmla="*/ 260 w 290"/>
                <a:gd name="T7" fmla="*/ 449 h 472"/>
                <a:gd name="T8" fmla="*/ 276 w 290"/>
                <a:gd name="T9" fmla="*/ 438 h 472"/>
                <a:gd name="T10" fmla="*/ 248 w 290"/>
                <a:gd name="T11" fmla="*/ 390 h 472"/>
                <a:gd name="T12" fmla="*/ 262 w 290"/>
                <a:gd name="T13" fmla="*/ 414 h 472"/>
                <a:gd name="T14" fmla="*/ 245 w 290"/>
                <a:gd name="T15" fmla="*/ 425 h 472"/>
                <a:gd name="T16" fmla="*/ 231 w 290"/>
                <a:gd name="T17" fmla="*/ 400 h 472"/>
                <a:gd name="T18" fmla="*/ 248 w 290"/>
                <a:gd name="T19" fmla="*/ 390 h 472"/>
                <a:gd name="T20" fmla="*/ 219 w 290"/>
                <a:gd name="T21" fmla="*/ 341 h 472"/>
                <a:gd name="T22" fmla="*/ 232 w 290"/>
                <a:gd name="T23" fmla="*/ 365 h 472"/>
                <a:gd name="T24" fmla="*/ 217 w 290"/>
                <a:gd name="T25" fmla="*/ 376 h 472"/>
                <a:gd name="T26" fmla="*/ 201 w 290"/>
                <a:gd name="T27" fmla="*/ 351 h 472"/>
                <a:gd name="T28" fmla="*/ 219 w 290"/>
                <a:gd name="T29" fmla="*/ 341 h 472"/>
                <a:gd name="T30" fmla="*/ 191 w 290"/>
                <a:gd name="T31" fmla="*/ 292 h 472"/>
                <a:gd name="T32" fmla="*/ 205 w 290"/>
                <a:gd name="T33" fmla="*/ 316 h 472"/>
                <a:gd name="T34" fmla="*/ 187 w 290"/>
                <a:gd name="T35" fmla="*/ 327 h 472"/>
                <a:gd name="T36" fmla="*/ 173 w 290"/>
                <a:gd name="T37" fmla="*/ 302 h 472"/>
                <a:gd name="T38" fmla="*/ 191 w 290"/>
                <a:gd name="T39" fmla="*/ 292 h 472"/>
                <a:gd name="T40" fmla="*/ 161 w 290"/>
                <a:gd name="T41" fmla="*/ 243 h 472"/>
                <a:gd name="T42" fmla="*/ 175 w 290"/>
                <a:gd name="T43" fmla="*/ 267 h 472"/>
                <a:gd name="T44" fmla="*/ 159 w 290"/>
                <a:gd name="T45" fmla="*/ 278 h 472"/>
                <a:gd name="T46" fmla="*/ 143 w 290"/>
                <a:gd name="T47" fmla="*/ 254 h 472"/>
                <a:gd name="T48" fmla="*/ 161 w 290"/>
                <a:gd name="T49" fmla="*/ 243 h 472"/>
                <a:gd name="T50" fmla="*/ 131 w 290"/>
                <a:gd name="T51" fmla="*/ 196 h 472"/>
                <a:gd name="T52" fmla="*/ 147 w 290"/>
                <a:gd name="T53" fmla="*/ 220 h 472"/>
                <a:gd name="T54" fmla="*/ 129 w 290"/>
                <a:gd name="T55" fmla="*/ 229 h 472"/>
                <a:gd name="T56" fmla="*/ 115 w 290"/>
                <a:gd name="T57" fmla="*/ 205 h 472"/>
                <a:gd name="T58" fmla="*/ 131 w 290"/>
                <a:gd name="T59" fmla="*/ 196 h 472"/>
                <a:gd name="T60" fmla="*/ 103 w 290"/>
                <a:gd name="T61" fmla="*/ 147 h 472"/>
                <a:gd name="T62" fmla="*/ 117 w 290"/>
                <a:gd name="T63" fmla="*/ 171 h 472"/>
                <a:gd name="T64" fmla="*/ 102 w 290"/>
                <a:gd name="T65" fmla="*/ 180 h 472"/>
                <a:gd name="T66" fmla="*/ 86 w 290"/>
                <a:gd name="T67" fmla="*/ 156 h 472"/>
                <a:gd name="T68" fmla="*/ 103 w 290"/>
                <a:gd name="T69" fmla="*/ 147 h 472"/>
                <a:gd name="T70" fmla="*/ 74 w 290"/>
                <a:gd name="T71" fmla="*/ 98 h 472"/>
                <a:gd name="T72" fmla="*/ 89 w 290"/>
                <a:gd name="T73" fmla="*/ 123 h 472"/>
                <a:gd name="T74" fmla="*/ 72 w 290"/>
                <a:gd name="T75" fmla="*/ 133 h 472"/>
                <a:gd name="T76" fmla="*/ 58 w 290"/>
                <a:gd name="T77" fmla="*/ 109 h 472"/>
                <a:gd name="T78" fmla="*/ 74 w 290"/>
                <a:gd name="T79" fmla="*/ 98 h 472"/>
                <a:gd name="T80" fmla="*/ 46 w 290"/>
                <a:gd name="T81" fmla="*/ 49 h 472"/>
                <a:gd name="T82" fmla="*/ 60 w 290"/>
                <a:gd name="T83" fmla="*/ 74 h 472"/>
                <a:gd name="T84" fmla="*/ 42 w 290"/>
                <a:gd name="T85" fmla="*/ 84 h 472"/>
                <a:gd name="T86" fmla="*/ 28 w 290"/>
                <a:gd name="T87" fmla="*/ 60 h 472"/>
                <a:gd name="T88" fmla="*/ 46 w 290"/>
                <a:gd name="T89" fmla="*/ 49 h 472"/>
                <a:gd name="T90" fmla="*/ 16 w 290"/>
                <a:gd name="T91" fmla="*/ 0 h 472"/>
                <a:gd name="T92" fmla="*/ 32 w 290"/>
                <a:gd name="T93" fmla="*/ 25 h 472"/>
                <a:gd name="T94" fmla="*/ 14 w 290"/>
                <a:gd name="T95" fmla="*/ 35 h 472"/>
                <a:gd name="T96" fmla="*/ 0 w 290"/>
                <a:gd name="T97" fmla="*/ 11 h 472"/>
                <a:gd name="T98" fmla="*/ 16 w 290"/>
                <a:gd name="T9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0" h="472">
                  <a:moveTo>
                    <a:pt x="276" y="438"/>
                  </a:moveTo>
                  <a:lnTo>
                    <a:pt x="290" y="463"/>
                  </a:lnTo>
                  <a:lnTo>
                    <a:pt x="274" y="472"/>
                  </a:lnTo>
                  <a:lnTo>
                    <a:pt x="260" y="449"/>
                  </a:lnTo>
                  <a:lnTo>
                    <a:pt x="276" y="438"/>
                  </a:lnTo>
                  <a:close/>
                  <a:moveTo>
                    <a:pt x="248" y="390"/>
                  </a:moveTo>
                  <a:lnTo>
                    <a:pt x="262" y="414"/>
                  </a:lnTo>
                  <a:lnTo>
                    <a:pt x="245" y="425"/>
                  </a:lnTo>
                  <a:lnTo>
                    <a:pt x="231" y="400"/>
                  </a:lnTo>
                  <a:lnTo>
                    <a:pt x="248" y="390"/>
                  </a:lnTo>
                  <a:close/>
                  <a:moveTo>
                    <a:pt x="219" y="341"/>
                  </a:moveTo>
                  <a:lnTo>
                    <a:pt x="232" y="365"/>
                  </a:lnTo>
                  <a:lnTo>
                    <a:pt x="217" y="376"/>
                  </a:lnTo>
                  <a:lnTo>
                    <a:pt x="201" y="351"/>
                  </a:lnTo>
                  <a:lnTo>
                    <a:pt x="219" y="341"/>
                  </a:lnTo>
                  <a:close/>
                  <a:moveTo>
                    <a:pt x="191" y="292"/>
                  </a:moveTo>
                  <a:lnTo>
                    <a:pt x="205" y="316"/>
                  </a:lnTo>
                  <a:lnTo>
                    <a:pt x="187" y="327"/>
                  </a:lnTo>
                  <a:lnTo>
                    <a:pt x="173" y="302"/>
                  </a:lnTo>
                  <a:lnTo>
                    <a:pt x="191" y="292"/>
                  </a:lnTo>
                  <a:close/>
                  <a:moveTo>
                    <a:pt x="161" y="243"/>
                  </a:moveTo>
                  <a:lnTo>
                    <a:pt x="175" y="267"/>
                  </a:lnTo>
                  <a:lnTo>
                    <a:pt x="159" y="278"/>
                  </a:lnTo>
                  <a:lnTo>
                    <a:pt x="143" y="254"/>
                  </a:lnTo>
                  <a:lnTo>
                    <a:pt x="161" y="243"/>
                  </a:lnTo>
                  <a:close/>
                  <a:moveTo>
                    <a:pt x="131" y="196"/>
                  </a:moveTo>
                  <a:lnTo>
                    <a:pt x="147" y="220"/>
                  </a:lnTo>
                  <a:lnTo>
                    <a:pt x="129" y="229"/>
                  </a:lnTo>
                  <a:lnTo>
                    <a:pt x="115" y="205"/>
                  </a:lnTo>
                  <a:lnTo>
                    <a:pt x="131" y="196"/>
                  </a:lnTo>
                  <a:close/>
                  <a:moveTo>
                    <a:pt x="103" y="147"/>
                  </a:moveTo>
                  <a:lnTo>
                    <a:pt x="117" y="171"/>
                  </a:lnTo>
                  <a:lnTo>
                    <a:pt x="102" y="180"/>
                  </a:lnTo>
                  <a:lnTo>
                    <a:pt x="86" y="156"/>
                  </a:lnTo>
                  <a:lnTo>
                    <a:pt x="103" y="147"/>
                  </a:lnTo>
                  <a:close/>
                  <a:moveTo>
                    <a:pt x="74" y="98"/>
                  </a:moveTo>
                  <a:lnTo>
                    <a:pt x="89" y="123"/>
                  </a:lnTo>
                  <a:lnTo>
                    <a:pt x="72" y="133"/>
                  </a:lnTo>
                  <a:lnTo>
                    <a:pt x="58" y="109"/>
                  </a:lnTo>
                  <a:lnTo>
                    <a:pt x="74" y="98"/>
                  </a:lnTo>
                  <a:close/>
                  <a:moveTo>
                    <a:pt x="46" y="49"/>
                  </a:moveTo>
                  <a:lnTo>
                    <a:pt x="60" y="74"/>
                  </a:lnTo>
                  <a:lnTo>
                    <a:pt x="42" y="84"/>
                  </a:lnTo>
                  <a:lnTo>
                    <a:pt x="28" y="60"/>
                  </a:lnTo>
                  <a:lnTo>
                    <a:pt x="46" y="49"/>
                  </a:lnTo>
                  <a:close/>
                  <a:moveTo>
                    <a:pt x="16" y="0"/>
                  </a:moveTo>
                  <a:lnTo>
                    <a:pt x="32" y="25"/>
                  </a:lnTo>
                  <a:lnTo>
                    <a:pt x="14" y="35"/>
                  </a:lnTo>
                  <a:lnTo>
                    <a:pt x="0" y="11"/>
                  </a:lnTo>
                  <a:lnTo>
                    <a:pt x="16"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9" name="Freeform 9"/>
            <p:cNvSpPr>
              <a:spLocks/>
            </p:cNvSpPr>
            <p:nvPr/>
          </p:nvSpPr>
          <p:spPr bwMode="auto">
            <a:xfrm>
              <a:off x="-1" y="2422882"/>
              <a:ext cx="73975" cy="58491"/>
            </a:xfrm>
            <a:custGeom>
              <a:avLst/>
              <a:gdLst>
                <a:gd name="T0" fmla="*/ 15 w 33"/>
                <a:gd name="T1" fmla="*/ 0 h 26"/>
                <a:gd name="T2" fmla="*/ 28 w 33"/>
                <a:gd name="T3" fmla="*/ 7 h 26"/>
                <a:gd name="T4" fmla="*/ 31 w 33"/>
                <a:gd name="T5" fmla="*/ 7 h 26"/>
                <a:gd name="T6" fmla="*/ 31 w 33"/>
                <a:gd name="T7" fmla="*/ 9 h 26"/>
                <a:gd name="T8" fmla="*/ 33 w 33"/>
                <a:gd name="T9" fmla="*/ 9 h 26"/>
                <a:gd name="T10" fmla="*/ 31 w 33"/>
                <a:gd name="T11" fmla="*/ 12 h 26"/>
                <a:gd name="T12" fmla="*/ 31 w 33"/>
                <a:gd name="T13" fmla="*/ 26 h 26"/>
                <a:gd name="T14" fmla="*/ 0 w 33"/>
                <a:gd name="T15" fmla="*/ 26 h 26"/>
                <a:gd name="T16" fmla="*/ 15 w 33"/>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6">
                  <a:moveTo>
                    <a:pt x="15" y="0"/>
                  </a:moveTo>
                  <a:lnTo>
                    <a:pt x="28" y="7"/>
                  </a:lnTo>
                  <a:lnTo>
                    <a:pt x="31" y="7"/>
                  </a:lnTo>
                  <a:lnTo>
                    <a:pt x="31" y="9"/>
                  </a:lnTo>
                  <a:lnTo>
                    <a:pt x="33" y="9"/>
                  </a:lnTo>
                  <a:lnTo>
                    <a:pt x="31" y="12"/>
                  </a:lnTo>
                  <a:lnTo>
                    <a:pt x="31" y="26"/>
                  </a:lnTo>
                  <a:lnTo>
                    <a:pt x="0" y="26"/>
                  </a:lnTo>
                  <a:lnTo>
                    <a:pt x="15"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0" name="Freeform 10"/>
            <p:cNvSpPr>
              <a:spLocks noEditPoints="1"/>
            </p:cNvSpPr>
            <p:nvPr/>
          </p:nvSpPr>
          <p:spPr bwMode="auto">
            <a:xfrm>
              <a:off x="65007" y="1217065"/>
              <a:ext cx="721808" cy="1172072"/>
            </a:xfrm>
            <a:custGeom>
              <a:avLst/>
              <a:gdLst>
                <a:gd name="T0" fmla="*/ 16 w 322"/>
                <a:gd name="T1" fmla="*/ 487 h 521"/>
                <a:gd name="T2" fmla="*/ 32 w 322"/>
                <a:gd name="T3" fmla="*/ 498 h 521"/>
                <a:gd name="T4" fmla="*/ 18 w 322"/>
                <a:gd name="T5" fmla="*/ 521 h 521"/>
                <a:gd name="T6" fmla="*/ 0 w 322"/>
                <a:gd name="T7" fmla="*/ 512 h 521"/>
                <a:gd name="T8" fmla="*/ 16 w 322"/>
                <a:gd name="T9" fmla="*/ 487 h 521"/>
                <a:gd name="T10" fmla="*/ 44 w 322"/>
                <a:gd name="T11" fmla="*/ 439 h 521"/>
                <a:gd name="T12" fmla="*/ 62 w 322"/>
                <a:gd name="T13" fmla="*/ 449 h 521"/>
                <a:gd name="T14" fmla="*/ 48 w 322"/>
                <a:gd name="T15" fmla="*/ 473 h 521"/>
                <a:gd name="T16" fmla="*/ 30 w 322"/>
                <a:gd name="T17" fmla="*/ 463 h 521"/>
                <a:gd name="T18" fmla="*/ 44 w 322"/>
                <a:gd name="T19" fmla="*/ 439 h 521"/>
                <a:gd name="T20" fmla="*/ 74 w 322"/>
                <a:gd name="T21" fmla="*/ 390 h 521"/>
                <a:gd name="T22" fmla="*/ 89 w 322"/>
                <a:gd name="T23" fmla="*/ 400 h 521"/>
                <a:gd name="T24" fmla="*/ 76 w 322"/>
                <a:gd name="T25" fmla="*/ 425 h 521"/>
                <a:gd name="T26" fmla="*/ 60 w 322"/>
                <a:gd name="T27" fmla="*/ 414 h 521"/>
                <a:gd name="T28" fmla="*/ 74 w 322"/>
                <a:gd name="T29" fmla="*/ 390 h 521"/>
                <a:gd name="T30" fmla="*/ 102 w 322"/>
                <a:gd name="T31" fmla="*/ 341 h 521"/>
                <a:gd name="T32" fmla="*/ 119 w 322"/>
                <a:gd name="T33" fmla="*/ 351 h 521"/>
                <a:gd name="T34" fmla="*/ 105 w 322"/>
                <a:gd name="T35" fmla="*/ 376 h 521"/>
                <a:gd name="T36" fmla="*/ 88 w 322"/>
                <a:gd name="T37" fmla="*/ 365 h 521"/>
                <a:gd name="T38" fmla="*/ 102 w 322"/>
                <a:gd name="T39" fmla="*/ 341 h 521"/>
                <a:gd name="T40" fmla="*/ 131 w 322"/>
                <a:gd name="T41" fmla="*/ 292 h 521"/>
                <a:gd name="T42" fmla="*/ 149 w 322"/>
                <a:gd name="T43" fmla="*/ 302 h 521"/>
                <a:gd name="T44" fmla="*/ 133 w 322"/>
                <a:gd name="T45" fmla="*/ 327 h 521"/>
                <a:gd name="T46" fmla="*/ 117 w 322"/>
                <a:gd name="T47" fmla="*/ 316 h 521"/>
                <a:gd name="T48" fmla="*/ 131 w 322"/>
                <a:gd name="T49" fmla="*/ 292 h 521"/>
                <a:gd name="T50" fmla="*/ 159 w 322"/>
                <a:gd name="T51" fmla="*/ 245 h 521"/>
                <a:gd name="T52" fmla="*/ 177 w 322"/>
                <a:gd name="T53" fmla="*/ 254 h 521"/>
                <a:gd name="T54" fmla="*/ 163 w 322"/>
                <a:gd name="T55" fmla="*/ 278 h 521"/>
                <a:gd name="T56" fmla="*/ 145 w 322"/>
                <a:gd name="T57" fmla="*/ 267 h 521"/>
                <a:gd name="T58" fmla="*/ 159 w 322"/>
                <a:gd name="T59" fmla="*/ 245 h 521"/>
                <a:gd name="T60" fmla="*/ 189 w 322"/>
                <a:gd name="T61" fmla="*/ 196 h 521"/>
                <a:gd name="T62" fmla="*/ 206 w 322"/>
                <a:gd name="T63" fmla="*/ 205 h 521"/>
                <a:gd name="T64" fmla="*/ 191 w 322"/>
                <a:gd name="T65" fmla="*/ 229 h 521"/>
                <a:gd name="T66" fmla="*/ 175 w 322"/>
                <a:gd name="T67" fmla="*/ 220 h 521"/>
                <a:gd name="T68" fmla="*/ 189 w 322"/>
                <a:gd name="T69" fmla="*/ 196 h 521"/>
                <a:gd name="T70" fmla="*/ 219 w 322"/>
                <a:gd name="T71" fmla="*/ 147 h 521"/>
                <a:gd name="T72" fmla="*/ 234 w 322"/>
                <a:gd name="T73" fmla="*/ 158 h 521"/>
                <a:gd name="T74" fmla="*/ 220 w 322"/>
                <a:gd name="T75" fmla="*/ 180 h 521"/>
                <a:gd name="T76" fmla="*/ 203 w 322"/>
                <a:gd name="T77" fmla="*/ 171 h 521"/>
                <a:gd name="T78" fmla="*/ 219 w 322"/>
                <a:gd name="T79" fmla="*/ 147 h 521"/>
                <a:gd name="T80" fmla="*/ 247 w 322"/>
                <a:gd name="T81" fmla="*/ 98 h 521"/>
                <a:gd name="T82" fmla="*/ 264 w 322"/>
                <a:gd name="T83" fmla="*/ 109 h 521"/>
                <a:gd name="T84" fmla="*/ 248 w 322"/>
                <a:gd name="T85" fmla="*/ 133 h 521"/>
                <a:gd name="T86" fmla="*/ 233 w 322"/>
                <a:gd name="T87" fmla="*/ 123 h 521"/>
                <a:gd name="T88" fmla="*/ 247 w 322"/>
                <a:gd name="T89" fmla="*/ 98 h 521"/>
                <a:gd name="T90" fmla="*/ 276 w 322"/>
                <a:gd name="T91" fmla="*/ 49 h 521"/>
                <a:gd name="T92" fmla="*/ 292 w 322"/>
                <a:gd name="T93" fmla="*/ 60 h 521"/>
                <a:gd name="T94" fmla="*/ 278 w 322"/>
                <a:gd name="T95" fmla="*/ 84 h 521"/>
                <a:gd name="T96" fmla="*/ 261 w 322"/>
                <a:gd name="T97" fmla="*/ 74 h 521"/>
                <a:gd name="T98" fmla="*/ 276 w 322"/>
                <a:gd name="T99" fmla="*/ 49 h 521"/>
                <a:gd name="T100" fmla="*/ 304 w 322"/>
                <a:gd name="T101" fmla="*/ 0 h 521"/>
                <a:gd name="T102" fmla="*/ 322 w 322"/>
                <a:gd name="T103" fmla="*/ 11 h 521"/>
                <a:gd name="T104" fmla="*/ 306 w 322"/>
                <a:gd name="T105" fmla="*/ 35 h 521"/>
                <a:gd name="T106" fmla="*/ 290 w 322"/>
                <a:gd name="T107" fmla="*/ 25 h 521"/>
                <a:gd name="T108" fmla="*/ 304 w 322"/>
                <a:gd name="T10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2" h="521">
                  <a:moveTo>
                    <a:pt x="16" y="487"/>
                  </a:moveTo>
                  <a:lnTo>
                    <a:pt x="32" y="498"/>
                  </a:lnTo>
                  <a:lnTo>
                    <a:pt x="18" y="521"/>
                  </a:lnTo>
                  <a:lnTo>
                    <a:pt x="0" y="512"/>
                  </a:lnTo>
                  <a:lnTo>
                    <a:pt x="16" y="487"/>
                  </a:lnTo>
                  <a:close/>
                  <a:moveTo>
                    <a:pt x="44" y="439"/>
                  </a:moveTo>
                  <a:lnTo>
                    <a:pt x="62" y="449"/>
                  </a:lnTo>
                  <a:lnTo>
                    <a:pt x="48" y="473"/>
                  </a:lnTo>
                  <a:lnTo>
                    <a:pt x="30" y="463"/>
                  </a:lnTo>
                  <a:lnTo>
                    <a:pt x="44" y="439"/>
                  </a:lnTo>
                  <a:close/>
                  <a:moveTo>
                    <a:pt x="74" y="390"/>
                  </a:moveTo>
                  <a:lnTo>
                    <a:pt x="89" y="400"/>
                  </a:lnTo>
                  <a:lnTo>
                    <a:pt x="76" y="425"/>
                  </a:lnTo>
                  <a:lnTo>
                    <a:pt x="60" y="414"/>
                  </a:lnTo>
                  <a:lnTo>
                    <a:pt x="74" y="390"/>
                  </a:lnTo>
                  <a:close/>
                  <a:moveTo>
                    <a:pt x="102" y="341"/>
                  </a:moveTo>
                  <a:lnTo>
                    <a:pt x="119" y="351"/>
                  </a:lnTo>
                  <a:lnTo>
                    <a:pt x="105" y="376"/>
                  </a:lnTo>
                  <a:lnTo>
                    <a:pt x="88" y="365"/>
                  </a:lnTo>
                  <a:lnTo>
                    <a:pt x="102" y="341"/>
                  </a:lnTo>
                  <a:close/>
                  <a:moveTo>
                    <a:pt x="131" y="292"/>
                  </a:moveTo>
                  <a:lnTo>
                    <a:pt x="149" y="302"/>
                  </a:lnTo>
                  <a:lnTo>
                    <a:pt x="133" y="327"/>
                  </a:lnTo>
                  <a:lnTo>
                    <a:pt x="117" y="316"/>
                  </a:lnTo>
                  <a:lnTo>
                    <a:pt x="131" y="292"/>
                  </a:lnTo>
                  <a:close/>
                  <a:moveTo>
                    <a:pt x="159" y="245"/>
                  </a:moveTo>
                  <a:lnTo>
                    <a:pt x="177" y="254"/>
                  </a:lnTo>
                  <a:lnTo>
                    <a:pt x="163" y="278"/>
                  </a:lnTo>
                  <a:lnTo>
                    <a:pt x="145" y="267"/>
                  </a:lnTo>
                  <a:lnTo>
                    <a:pt x="159" y="245"/>
                  </a:lnTo>
                  <a:close/>
                  <a:moveTo>
                    <a:pt x="189" y="196"/>
                  </a:moveTo>
                  <a:lnTo>
                    <a:pt x="206" y="205"/>
                  </a:lnTo>
                  <a:lnTo>
                    <a:pt x="191" y="229"/>
                  </a:lnTo>
                  <a:lnTo>
                    <a:pt x="175" y="220"/>
                  </a:lnTo>
                  <a:lnTo>
                    <a:pt x="189" y="196"/>
                  </a:lnTo>
                  <a:close/>
                  <a:moveTo>
                    <a:pt x="219" y="147"/>
                  </a:moveTo>
                  <a:lnTo>
                    <a:pt x="234" y="158"/>
                  </a:lnTo>
                  <a:lnTo>
                    <a:pt x="220" y="180"/>
                  </a:lnTo>
                  <a:lnTo>
                    <a:pt x="203" y="171"/>
                  </a:lnTo>
                  <a:lnTo>
                    <a:pt x="219" y="147"/>
                  </a:lnTo>
                  <a:close/>
                  <a:moveTo>
                    <a:pt x="247" y="98"/>
                  </a:moveTo>
                  <a:lnTo>
                    <a:pt x="264" y="109"/>
                  </a:lnTo>
                  <a:lnTo>
                    <a:pt x="248" y="133"/>
                  </a:lnTo>
                  <a:lnTo>
                    <a:pt x="233" y="123"/>
                  </a:lnTo>
                  <a:lnTo>
                    <a:pt x="247" y="98"/>
                  </a:lnTo>
                  <a:close/>
                  <a:moveTo>
                    <a:pt x="276" y="49"/>
                  </a:moveTo>
                  <a:lnTo>
                    <a:pt x="292" y="60"/>
                  </a:lnTo>
                  <a:lnTo>
                    <a:pt x="278" y="84"/>
                  </a:lnTo>
                  <a:lnTo>
                    <a:pt x="261" y="74"/>
                  </a:lnTo>
                  <a:lnTo>
                    <a:pt x="276" y="49"/>
                  </a:lnTo>
                  <a:close/>
                  <a:moveTo>
                    <a:pt x="304" y="0"/>
                  </a:moveTo>
                  <a:lnTo>
                    <a:pt x="322" y="11"/>
                  </a:lnTo>
                  <a:lnTo>
                    <a:pt x="306" y="35"/>
                  </a:lnTo>
                  <a:lnTo>
                    <a:pt x="290" y="25"/>
                  </a:lnTo>
                  <a:lnTo>
                    <a:pt x="304"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1" name="Freeform 11"/>
            <p:cNvSpPr>
              <a:spLocks/>
            </p:cNvSpPr>
            <p:nvPr/>
          </p:nvSpPr>
          <p:spPr bwMode="auto">
            <a:xfrm>
              <a:off x="777849" y="1104582"/>
              <a:ext cx="71732" cy="83238"/>
            </a:xfrm>
            <a:custGeom>
              <a:avLst/>
              <a:gdLst>
                <a:gd name="T0" fmla="*/ 16 w 32"/>
                <a:gd name="T1" fmla="*/ 0 h 37"/>
                <a:gd name="T2" fmla="*/ 32 w 32"/>
                <a:gd name="T3" fmla="*/ 26 h 37"/>
                <a:gd name="T4" fmla="*/ 19 w 32"/>
                <a:gd name="T5" fmla="*/ 35 h 37"/>
                <a:gd name="T6" fmla="*/ 18 w 32"/>
                <a:gd name="T7" fmla="*/ 37 h 37"/>
                <a:gd name="T8" fmla="*/ 16 w 32"/>
                <a:gd name="T9" fmla="*/ 37 h 37"/>
                <a:gd name="T10" fmla="*/ 16 w 32"/>
                <a:gd name="T11" fmla="*/ 37 h 37"/>
                <a:gd name="T12" fmla="*/ 14 w 32"/>
                <a:gd name="T13" fmla="*/ 35 h 37"/>
                <a:gd name="T14" fmla="*/ 0 w 32"/>
                <a:gd name="T15" fmla="*/ 26 h 37"/>
                <a:gd name="T16" fmla="*/ 16 w 32"/>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7">
                  <a:moveTo>
                    <a:pt x="16" y="0"/>
                  </a:moveTo>
                  <a:lnTo>
                    <a:pt x="32" y="26"/>
                  </a:lnTo>
                  <a:lnTo>
                    <a:pt x="19" y="35"/>
                  </a:lnTo>
                  <a:lnTo>
                    <a:pt x="18" y="37"/>
                  </a:lnTo>
                  <a:lnTo>
                    <a:pt x="16" y="37"/>
                  </a:lnTo>
                  <a:lnTo>
                    <a:pt x="16" y="37"/>
                  </a:lnTo>
                  <a:lnTo>
                    <a:pt x="14" y="35"/>
                  </a:lnTo>
                  <a:lnTo>
                    <a:pt x="0" y="26"/>
                  </a:lnTo>
                  <a:lnTo>
                    <a:pt x="16"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2" name="Freeform 12"/>
            <p:cNvSpPr>
              <a:spLocks noEditPoints="1"/>
            </p:cNvSpPr>
            <p:nvPr/>
          </p:nvSpPr>
          <p:spPr bwMode="auto">
            <a:xfrm>
              <a:off x="845098" y="1217065"/>
              <a:ext cx="715084" cy="1172072"/>
            </a:xfrm>
            <a:custGeom>
              <a:avLst/>
              <a:gdLst>
                <a:gd name="T0" fmla="*/ 305 w 319"/>
                <a:gd name="T1" fmla="*/ 487 h 521"/>
                <a:gd name="T2" fmla="*/ 319 w 319"/>
                <a:gd name="T3" fmla="*/ 512 h 521"/>
                <a:gd name="T4" fmla="*/ 302 w 319"/>
                <a:gd name="T5" fmla="*/ 521 h 521"/>
                <a:gd name="T6" fmla="*/ 288 w 319"/>
                <a:gd name="T7" fmla="*/ 498 h 521"/>
                <a:gd name="T8" fmla="*/ 305 w 319"/>
                <a:gd name="T9" fmla="*/ 487 h 521"/>
                <a:gd name="T10" fmla="*/ 276 w 319"/>
                <a:gd name="T11" fmla="*/ 439 h 521"/>
                <a:gd name="T12" fmla="*/ 291 w 319"/>
                <a:gd name="T13" fmla="*/ 463 h 521"/>
                <a:gd name="T14" fmla="*/ 274 w 319"/>
                <a:gd name="T15" fmla="*/ 473 h 521"/>
                <a:gd name="T16" fmla="*/ 260 w 319"/>
                <a:gd name="T17" fmla="*/ 449 h 521"/>
                <a:gd name="T18" fmla="*/ 276 w 319"/>
                <a:gd name="T19" fmla="*/ 439 h 521"/>
                <a:gd name="T20" fmla="*/ 248 w 319"/>
                <a:gd name="T21" fmla="*/ 390 h 521"/>
                <a:gd name="T22" fmla="*/ 262 w 319"/>
                <a:gd name="T23" fmla="*/ 414 h 521"/>
                <a:gd name="T24" fmla="*/ 244 w 319"/>
                <a:gd name="T25" fmla="*/ 425 h 521"/>
                <a:gd name="T26" fmla="*/ 230 w 319"/>
                <a:gd name="T27" fmla="*/ 400 h 521"/>
                <a:gd name="T28" fmla="*/ 248 w 319"/>
                <a:gd name="T29" fmla="*/ 390 h 521"/>
                <a:gd name="T30" fmla="*/ 218 w 319"/>
                <a:gd name="T31" fmla="*/ 341 h 521"/>
                <a:gd name="T32" fmla="*/ 232 w 319"/>
                <a:gd name="T33" fmla="*/ 365 h 521"/>
                <a:gd name="T34" fmla="*/ 216 w 319"/>
                <a:gd name="T35" fmla="*/ 376 h 521"/>
                <a:gd name="T36" fmla="*/ 202 w 319"/>
                <a:gd name="T37" fmla="*/ 351 h 521"/>
                <a:gd name="T38" fmla="*/ 218 w 319"/>
                <a:gd name="T39" fmla="*/ 341 h 521"/>
                <a:gd name="T40" fmla="*/ 190 w 319"/>
                <a:gd name="T41" fmla="*/ 292 h 521"/>
                <a:gd name="T42" fmla="*/ 204 w 319"/>
                <a:gd name="T43" fmla="*/ 316 h 521"/>
                <a:gd name="T44" fmla="*/ 187 w 319"/>
                <a:gd name="T45" fmla="*/ 327 h 521"/>
                <a:gd name="T46" fmla="*/ 173 w 319"/>
                <a:gd name="T47" fmla="*/ 302 h 521"/>
                <a:gd name="T48" fmla="*/ 190 w 319"/>
                <a:gd name="T49" fmla="*/ 292 h 521"/>
                <a:gd name="T50" fmla="*/ 161 w 319"/>
                <a:gd name="T51" fmla="*/ 245 h 521"/>
                <a:gd name="T52" fmla="*/ 174 w 319"/>
                <a:gd name="T53" fmla="*/ 267 h 521"/>
                <a:gd name="T54" fmla="*/ 159 w 319"/>
                <a:gd name="T55" fmla="*/ 278 h 521"/>
                <a:gd name="T56" fmla="*/ 143 w 319"/>
                <a:gd name="T57" fmla="*/ 254 h 521"/>
                <a:gd name="T58" fmla="*/ 161 w 319"/>
                <a:gd name="T59" fmla="*/ 245 h 521"/>
                <a:gd name="T60" fmla="*/ 133 w 319"/>
                <a:gd name="T61" fmla="*/ 196 h 521"/>
                <a:gd name="T62" fmla="*/ 147 w 319"/>
                <a:gd name="T63" fmla="*/ 220 h 521"/>
                <a:gd name="T64" fmla="*/ 129 w 319"/>
                <a:gd name="T65" fmla="*/ 229 h 521"/>
                <a:gd name="T66" fmla="*/ 115 w 319"/>
                <a:gd name="T67" fmla="*/ 205 h 521"/>
                <a:gd name="T68" fmla="*/ 133 w 319"/>
                <a:gd name="T69" fmla="*/ 196 h 521"/>
                <a:gd name="T70" fmla="*/ 103 w 319"/>
                <a:gd name="T71" fmla="*/ 147 h 521"/>
                <a:gd name="T72" fmla="*/ 117 w 319"/>
                <a:gd name="T73" fmla="*/ 171 h 521"/>
                <a:gd name="T74" fmla="*/ 101 w 319"/>
                <a:gd name="T75" fmla="*/ 180 h 521"/>
                <a:gd name="T76" fmla="*/ 85 w 319"/>
                <a:gd name="T77" fmla="*/ 158 h 521"/>
                <a:gd name="T78" fmla="*/ 103 w 319"/>
                <a:gd name="T79" fmla="*/ 147 h 521"/>
                <a:gd name="T80" fmla="*/ 73 w 319"/>
                <a:gd name="T81" fmla="*/ 98 h 521"/>
                <a:gd name="T82" fmla="*/ 89 w 319"/>
                <a:gd name="T83" fmla="*/ 123 h 521"/>
                <a:gd name="T84" fmla="*/ 71 w 319"/>
                <a:gd name="T85" fmla="*/ 133 h 521"/>
                <a:gd name="T86" fmla="*/ 57 w 319"/>
                <a:gd name="T87" fmla="*/ 109 h 521"/>
                <a:gd name="T88" fmla="*/ 73 w 319"/>
                <a:gd name="T89" fmla="*/ 98 h 521"/>
                <a:gd name="T90" fmla="*/ 45 w 319"/>
                <a:gd name="T91" fmla="*/ 49 h 521"/>
                <a:gd name="T92" fmla="*/ 59 w 319"/>
                <a:gd name="T93" fmla="*/ 74 h 521"/>
                <a:gd name="T94" fmla="*/ 44 w 319"/>
                <a:gd name="T95" fmla="*/ 84 h 521"/>
                <a:gd name="T96" fmla="*/ 28 w 319"/>
                <a:gd name="T97" fmla="*/ 60 h 521"/>
                <a:gd name="T98" fmla="*/ 45 w 319"/>
                <a:gd name="T99" fmla="*/ 49 h 521"/>
                <a:gd name="T100" fmla="*/ 16 w 319"/>
                <a:gd name="T101" fmla="*/ 0 h 521"/>
                <a:gd name="T102" fmla="*/ 31 w 319"/>
                <a:gd name="T103" fmla="*/ 25 h 521"/>
                <a:gd name="T104" fmla="*/ 14 w 319"/>
                <a:gd name="T105" fmla="*/ 35 h 521"/>
                <a:gd name="T106" fmla="*/ 0 w 319"/>
                <a:gd name="T107" fmla="*/ 11 h 521"/>
                <a:gd name="T108" fmla="*/ 16 w 319"/>
                <a:gd name="T10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9" h="521">
                  <a:moveTo>
                    <a:pt x="305" y="487"/>
                  </a:moveTo>
                  <a:lnTo>
                    <a:pt x="319" y="512"/>
                  </a:lnTo>
                  <a:lnTo>
                    <a:pt x="302" y="521"/>
                  </a:lnTo>
                  <a:lnTo>
                    <a:pt x="288" y="498"/>
                  </a:lnTo>
                  <a:lnTo>
                    <a:pt x="305" y="487"/>
                  </a:lnTo>
                  <a:close/>
                  <a:moveTo>
                    <a:pt x="276" y="439"/>
                  </a:moveTo>
                  <a:lnTo>
                    <a:pt x="291" y="463"/>
                  </a:lnTo>
                  <a:lnTo>
                    <a:pt x="274" y="473"/>
                  </a:lnTo>
                  <a:lnTo>
                    <a:pt x="260" y="449"/>
                  </a:lnTo>
                  <a:lnTo>
                    <a:pt x="276" y="439"/>
                  </a:lnTo>
                  <a:close/>
                  <a:moveTo>
                    <a:pt x="248" y="390"/>
                  </a:moveTo>
                  <a:lnTo>
                    <a:pt x="262" y="414"/>
                  </a:lnTo>
                  <a:lnTo>
                    <a:pt x="244" y="425"/>
                  </a:lnTo>
                  <a:lnTo>
                    <a:pt x="230" y="400"/>
                  </a:lnTo>
                  <a:lnTo>
                    <a:pt x="248" y="390"/>
                  </a:lnTo>
                  <a:close/>
                  <a:moveTo>
                    <a:pt x="218" y="341"/>
                  </a:moveTo>
                  <a:lnTo>
                    <a:pt x="232" y="365"/>
                  </a:lnTo>
                  <a:lnTo>
                    <a:pt x="216" y="376"/>
                  </a:lnTo>
                  <a:lnTo>
                    <a:pt x="202" y="351"/>
                  </a:lnTo>
                  <a:lnTo>
                    <a:pt x="218" y="341"/>
                  </a:lnTo>
                  <a:close/>
                  <a:moveTo>
                    <a:pt x="190" y="292"/>
                  </a:moveTo>
                  <a:lnTo>
                    <a:pt x="204" y="316"/>
                  </a:lnTo>
                  <a:lnTo>
                    <a:pt x="187" y="327"/>
                  </a:lnTo>
                  <a:lnTo>
                    <a:pt x="173" y="302"/>
                  </a:lnTo>
                  <a:lnTo>
                    <a:pt x="190" y="292"/>
                  </a:lnTo>
                  <a:close/>
                  <a:moveTo>
                    <a:pt x="161" y="245"/>
                  </a:moveTo>
                  <a:lnTo>
                    <a:pt x="174" y="267"/>
                  </a:lnTo>
                  <a:lnTo>
                    <a:pt x="159" y="278"/>
                  </a:lnTo>
                  <a:lnTo>
                    <a:pt x="143" y="254"/>
                  </a:lnTo>
                  <a:lnTo>
                    <a:pt x="161" y="245"/>
                  </a:lnTo>
                  <a:close/>
                  <a:moveTo>
                    <a:pt x="133" y="196"/>
                  </a:moveTo>
                  <a:lnTo>
                    <a:pt x="147" y="220"/>
                  </a:lnTo>
                  <a:lnTo>
                    <a:pt x="129" y="229"/>
                  </a:lnTo>
                  <a:lnTo>
                    <a:pt x="115" y="205"/>
                  </a:lnTo>
                  <a:lnTo>
                    <a:pt x="133" y="196"/>
                  </a:lnTo>
                  <a:close/>
                  <a:moveTo>
                    <a:pt x="103" y="147"/>
                  </a:moveTo>
                  <a:lnTo>
                    <a:pt x="117" y="171"/>
                  </a:lnTo>
                  <a:lnTo>
                    <a:pt x="101" y="180"/>
                  </a:lnTo>
                  <a:lnTo>
                    <a:pt x="85" y="158"/>
                  </a:lnTo>
                  <a:lnTo>
                    <a:pt x="103" y="147"/>
                  </a:lnTo>
                  <a:close/>
                  <a:moveTo>
                    <a:pt x="73" y="98"/>
                  </a:moveTo>
                  <a:lnTo>
                    <a:pt x="89" y="123"/>
                  </a:lnTo>
                  <a:lnTo>
                    <a:pt x="71" y="133"/>
                  </a:lnTo>
                  <a:lnTo>
                    <a:pt x="57" y="109"/>
                  </a:lnTo>
                  <a:lnTo>
                    <a:pt x="73" y="98"/>
                  </a:lnTo>
                  <a:close/>
                  <a:moveTo>
                    <a:pt x="45" y="49"/>
                  </a:moveTo>
                  <a:lnTo>
                    <a:pt x="59" y="74"/>
                  </a:lnTo>
                  <a:lnTo>
                    <a:pt x="44" y="84"/>
                  </a:lnTo>
                  <a:lnTo>
                    <a:pt x="28" y="60"/>
                  </a:lnTo>
                  <a:lnTo>
                    <a:pt x="45" y="49"/>
                  </a:lnTo>
                  <a:close/>
                  <a:moveTo>
                    <a:pt x="16" y="0"/>
                  </a:moveTo>
                  <a:lnTo>
                    <a:pt x="31" y="25"/>
                  </a:lnTo>
                  <a:lnTo>
                    <a:pt x="14" y="35"/>
                  </a:lnTo>
                  <a:lnTo>
                    <a:pt x="0" y="11"/>
                  </a:lnTo>
                  <a:lnTo>
                    <a:pt x="16"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3" name="Freeform 13"/>
            <p:cNvSpPr>
              <a:spLocks/>
            </p:cNvSpPr>
            <p:nvPr/>
          </p:nvSpPr>
          <p:spPr bwMode="auto">
            <a:xfrm>
              <a:off x="1557939" y="2422882"/>
              <a:ext cx="69492" cy="58491"/>
            </a:xfrm>
            <a:custGeom>
              <a:avLst/>
              <a:gdLst>
                <a:gd name="T0" fmla="*/ 15 w 31"/>
                <a:gd name="T1" fmla="*/ 0 h 26"/>
                <a:gd name="T2" fmla="*/ 31 w 31"/>
                <a:gd name="T3" fmla="*/ 26 h 26"/>
                <a:gd name="T4" fmla="*/ 1 w 31"/>
                <a:gd name="T5" fmla="*/ 26 h 26"/>
                <a:gd name="T6" fmla="*/ 1 w 31"/>
                <a:gd name="T7" fmla="*/ 12 h 26"/>
                <a:gd name="T8" fmla="*/ 0 w 31"/>
                <a:gd name="T9" fmla="*/ 9 h 26"/>
                <a:gd name="T10" fmla="*/ 1 w 31"/>
                <a:gd name="T11" fmla="*/ 9 h 26"/>
                <a:gd name="T12" fmla="*/ 1 w 31"/>
                <a:gd name="T13" fmla="*/ 7 h 26"/>
                <a:gd name="T14" fmla="*/ 3 w 31"/>
                <a:gd name="T15" fmla="*/ 7 h 26"/>
                <a:gd name="T16" fmla="*/ 15 w 31"/>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15" y="0"/>
                  </a:moveTo>
                  <a:lnTo>
                    <a:pt x="31" y="26"/>
                  </a:lnTo>
                  <a:lnTo>
                    <a:pt x="1" y="26"/>
                  </a:lnTo>
                  <a:lnTo>
                    <a:pt x="1" y="12"/>
                  </a:lnTo>
                  <a:lnTo>
                    <a:pt x="0" y="9"/>
                  </a:lnTo>
                  <a:lnTo>
                    <a:pt x="1" y="9"/>
                  </a:lnTo>
                  <a:lnTo>
                    <a:pt x="1" y="7"/>
                  </a:lnTo>
                  <a:lnTo>
                    <a:pt x="3" y="7"/>
                  </a:lnTo>
                  <a:lnTo>
                    <a:pt x="15"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4" name="Freeform 14"/>
            <p:cNvSpPr>
              <a:spLocks noEditPoints="1"/>
            </p:cNvSpPr>
            <p:nvPr/>
          </p:nvSpPr>
          <p:spPr bwMode="auto">
            <a:xfrm>
              <a:off x="127773" y="2438630"/>
              <a:ext cx="1369643" cy="42744"/>
            </a:xfrm>
            <a:custGeom>
              <a:avLst/>
              <a:gdLst>
                <a:gd name="T0" fmla="*/ 585 w 611"/>
                <a:gd name="T1" fmla="*/ 0 h 19"/>
                <a:gd name="T2" fmla="*/ 611 w 611"/>
                <a:gd name="T3" fmla="*/ 0 h 19"/>
                <a:gd name="T4" fmla="*/ 611 w 611"/>
                <a:gd name="T5" fmla="*/ 19 h 19"/>
                <a:gd name="T6" fmla="*/ 585 w 611"/>
                <a:gd name="T7" fmla="*/ 19 h 19"/>
                <a:gd name="T8" fmla="*/ 585 w 611"/>
                <a:gd name="T9" fmla="*/ 0 h 19"/>
                <a:gd name="T10" fmla="*/ 533 w 611"/>
                <a:gd name="T11" fmla="*/ 0 h 19"/>
                <a:gd name="T12" fmla="*/ 559 w 611"/>
                <a:gd name="T13" fmla="*/ 0 h 19"/>
                <a:gd name="T14" fmla="*/ 559 w 611"/>
                <a:gd name="T15" fmla="*/ 19 h 19"/>
                <a:gd name="T16" fmla="*/ 533 w 611"/>
                <a:gd name="T17" fmla="*/ 19 h 19"/>
                <a:gd name="T18" fmla="*/ 533 w 611"/>
                <a:gd name="T19" fmla="*/ 0 h 19"/>
                <a:gd name="T20" fmla="*/ 479 w 611"/>
                <a:gd name="T21" fmla="*/ 0 h 19"/>
                <a:gd name="T22" fmla="*/ 505 w 611"/>
                <a:gd name="T23" fmla="*/ 0 h 19"/>
                <a:gd name="T24" fmla="*/ 505 w 611"/>
                <a:gd name="T25" fmla="*/ 19 h 19"/>
                <a:gd name="T26" fmla="*/ 479 w 611"/>
                <a:gd name="T27" fmla="*/ 19 h 19"/>
                <a:gd name="T28" fmla="*/ 479 w 611"/>
                <a:gd name="T29" fmla="*/ 0 h 19"/>
                <a:gd name="T30" fmla="*/ 426 w 611"/>
                <a:gd name="T31" fmla="*/ 0 h 19"/>
                <a:gd name="T32" fmla="*/ 453 w 611"/>
                <a:gd name="T33" fmla="*/ 0 h 19"/>
                <a:gd name="T34" fmla="*/ 453 w 611"/>
                <a:gd name="T35" fmla="*/ 19 h 19"/>
                <a:gd name="T36" fmla="*/ 426 w 611"/>
                <a:gd name="T37" fmla="*/ 19 h 19"/>
                <a:gd name="T38" fmla="*/ 426 w 611"/>
                <a:gd name="T39" fmla="*/ 0 h 19"/>
                <a:gd name="T40" fmla="*/ 372 w 611"/>
                <a:gd name="T41" fmla="*/ 0 h 19"/>
                <a:gd name="T42" fmla="*/ 400 w 611"/>
                <a:gd name="T43" fmla="*/ 0 h 19"/>
                <a:gd name="T44" fmla="*/ 400 w 611"/>
                <a:gd name="T45" fmla="*/ 19 h 19"/>
                <a:gd name="T46" fmla="*/ 372 w 611"/>
                <a:gd name="T47" fmla="*/ 19 h 19"/>
                <a:gd name="T48" fmla="*/ 372 w 611"/>
                <a:gd name="T49" fmla="*/ 0 h 19"/>
                <a:gd name="T50" fmla="*/ 320 w 611"/>
                <a:gd name="T51" fmla="*/ 0 h 19"/>
                <a:gd name="T52" fmla="*/ 346 w 611"/>
                <a:gd name="T53" fmla="*/ 0 h 19"/>
                <a:gd name="T54" fmla="*/ 346 w 611"/>
                <a:gd name="T55" fmla="*/ 19 h 19"/>
                <a:gd name="T56" fmla="*/ 320 w 611"/>
                <a:gd name="T57" fmla="*/ 19 h 19"/>
                <a:gd name="T58" fmla="*/ 320 w 611"/>
                <a:gd name="T59" fmla="*/ 0 h 19"/>
                <a:gd name="T60" fmla="*/ 266 w 611"/>
                <a:gd name="T61" fmla="*/ 0 h 19"/>
                <a:gd name="T62" fmla="*/ 294 w 611"/>
                <a:gd name="T63" fmla="*/ 0 h 19"/>
                <a:gd name="T64" fmla="*/ 294 w 611"/>
                <a:gd name="T65" fmla="*/ 19 h 19"/>
                <a:gd name="T66" fmla="*/ 266 w 611"/>
                <a:gd name="T67" fmla="*/ 19 h 19"/>
                <a:gd name="T68" fmla="*/ 266 w 611"/>
                <a:gd name="T69" fmla="*/ 0 h 19"/>
                <a:gd name="T70" fmla="*/ 213 w 611"/>
                <a:gd name="T71" fmla="*/ 0 h 19"/>
                <a:gd name="T72" fmla="*/ 240 w 611"/>
                <a:gd name="T73" fmla="*/ 0 h 19"/>
                <a:gd name="T74" fmla="*/ 240 w 611"/>
                <a:gd name="T75" fmla="*/ 19 h 19"/>
                <a:gd name="T76" fmla="*/ 213 w 611"/>
                <a:gd name="T77" fmla="*/ 19 h 19"/>
                <a:gd name="T78" fmla="*/ 213 w 611"/>
                <a:gd name="T79" fmla="*/ 0 h 19"/>
                <a:gd name="T80" fmla="*/ 161 w 611"/>
                <a:gd name="T81" fmla="*/ 0 h 19"/>
                <a:gd name="T82" fmla="*/ 187 w 611"/>
                <a:gd name="T83" fmla="*/ 0 h 19"/>
                <a:gd name="T84" fmla="*/ 187 w 611"/>
                <a:gd name="T85" fmla="*/ 19 h 19"/>
                <a:gd name="T86" fmla="*/ 161 w 611"/>
                <a:gd name="T87" fmla="*/ 19 h 19"/>
                <a:gd name="T88" fmla="*/ 161 w 611"/>
                <a:gd name="T89" fmla="*/ 0 h 19"/>
                <a:gd name="T90" fmla="*/ 107 w 611"/>
                <a:gd name="T91" fmla="*/ 0 h 19"/>
                <a:gd name="T92" fmla="*/ 133 w 611"/>
                <a:gd name="T93" fmla="*/ 0 h 19"/>
                <a:gd name="T94" fmla="*/ 133 w 611"/>
                <a:gd name="T95" fmla="*/ 19 h 19"/>
                <a:gd name="T96" fmla="*/ 107 w 611"/>
                <a:gd name="T97" fmla="*/ 19 h 19"/>
                <a:gd name="T98" fmla="*/ 107 w 611"/>
                <a:gd name="T99" fmla="*/ 0 h 19"/>
                <a:gd name="T100" fmla="*/ 54 w 611"/>
                <a:gd name="T101" fmla="*/ 0 h 19"/>
                <a:gd name="T102" fmla="*/ 81 w 611"/>
                <a:gd name="T103" fmla="*/ 0 h 19"/>
                <a:gd name="T104" fmla="*/ 81 w 611"/>
                <a:gd name="T105" fmla="*/ 19 h 19"/>
                <a:gd name="T106" fmla="*/ 54 w 611"/>
                <a:gd name="T107" fmla="*/ 19 h 19"/>
                <a:gd name="T108" fmla="*/ 54 w 611"/>
                <a:gd name="T109" fmla="*/ 0 h 19"/>
                <a:gd name="T110" fmla="*/ 0 w 611"/>
                <a:gd name="T111" fmla="*/ 0 h 19"/>
                <a:gd name="T112" fmla="*/ 27 w 611"/>
                <a:gd name="T113" fmla="*/ 0 h 19"/>
                <a:gd name="T114" fmla="*/ 27 w 611"/>
                <a:gd name="T115" fmla="*/ 19 h 19"/>
                <a:gd name="T116" fmla="*/ 0 w 611"/>
                <a:gd name="T117" fmla="*/ 19 h 19"/>
                <a:gd name="T118" fmla="*/ 0 w 611"/>
                <a:gd name="T1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1" h="19">
                  <a:moveTo>
                    <a:pt x="585" y="0"/>
                  </a:moveTo>
                  <a:lnTo>
                    <a:pt x="611" y="0"/>
                  </a:lnTo>
                  <a:lnTo>
                    <a:pt x="611" y="19"/>
                  </a:lnTo>
                  <a:lnTo>
                    <a:pt x="585" y="19"/>
                  </a:lnTo>
                  <a:lnTo>
                    <a:pt x="585" y="0"/>
                  </a:lnTo>
                  <a:close/>
                  <a:moveTo>
                    <a:pt x="533" y="0"/>
                  </a:moveTo>
                  <a:lnTo>
                    <a:pt x="559" y="0"/>
                  </a:lnTo>
                  <a:lnTo>
                    <a:pt x="559" y="19"/>
                  </a:lnTo>
                  <a:lnTo>
                    <a:pt x="533" y="19"/>
                  </a:lnTo>
                  <a:lnTo>
                    <a:pt x="533" y="0"/>
                  </a:lnTo>
                  <a:close/>
                  <a:moveTo>
                    <a:pt x="479" y="0"/>
                  </a:moveTo>
                  <a:lnTo>
                    <a:pt x="505" y="0"/>
                  </a:lnTo>
                  <a:lnTo>
                    <a:pt x="505" y="19"/>
                  </a:lnTo>
                  <a:lnTo>
                    <a:pt x="479" y="19"/>
                  </a:lnTo>
                  <a:lnTo>
                    <a:pt x="479" y="0"/>
                  </a:lnTo>
                  <a:close/>
                  <a:moveTo>
                    <a:pt x="426" y="0"/>
                  </a:moveTo>
                  <a:lnTo>
                    <a:pt x="453" y="0"/>
                  </a:lnTo>
                  <a:lnTo>
                    <a:pt x="453" y="19"/>
                  </a:lnTo>
                  <a:lnTo>
                    <a:pt x="426" y="19"/>
                  </a:lnTo>
                  <a:lnTo>
                    <a:pt x="426" y="0"/>
                  </a:lnTo>
                  <a:close/>
                  <a:moveTo>
                    <a:pt x="372" y="0"/>
                  </a:moveTo>
                  <a:lnTo>
                    <a:pt x="400" y="0"/>
                  </a:lnTo>
                  <a:lnTo>
                    <a:pt x="400" y="19"/>
                  </a:lnTo>
                  <a:lnTo>
                    <a:pt x="372" y="19"/>
                  </a:lnTo>
                  <a:lnTo>
                    <a:pt x="372" y="0"/>
                  </a:lnTo>
                  <a:close/>
                  <a:moveTo>
                    <a:pt x="320" y="0"/>
                  </a:moveTo>
                  <a:lnTo>
                    <a:pt x="346" y="0"/>
                  </a:lnTo>
                  <a:lnTo>
                    <a:pt x="346" y="19"/>
                  </a:lnTo>
                  <a:lnTo>
                    <a:pt x="320" y="19"/>
                  </a:lnTo>
                  <a:lnTo>
                    <a:pt x="320" y="0"/>
                  </a:lnTo>
                  <a:close/>
                  <a:moveTo>
                    <a:pt x="266" y="0"/>
                  </a:moveTo>
                  <a:lnTo>
                    <a:pt x="294" y="0"/>
                  </a:lnTo>
                  <a:lnTo>
                    <a:pt x="294" y="19"/>
                  </a:lnTo>
                  <a:lnTo>
                    <a:pt x="266" y="19"/>
                  </a:lnTo>
                  <a:lnTo>
                    <a:pt x="266" y="0"/>
                  </a:lnTo>
                  <a:close/>
                  <a:moveTo>
                    <a:pt x="213" y="0"/>
                  </a:moveTo>
                  <a:lnTo>
                    <a:pt x="240" y="0"/>
                  </a:lnTo>
                  <a:lnTo>
                    <a:pt x="240" y="19"/>
                  </a:lnTo>
                  <a:lnTo>
                    <a:pt x="213" y="19"/>
                  </a:lnTo>
                  <a:lnTo>
                    <a:pt x="213" y="0"/>
                  </a:lnTo>
                  <a:close/>
                  <a:moveTo>
                    <a:pt x="161" y="0"/>
                  </a:moveTo>
                  <a:lnTo>
                    <a:pt x="187" y="0"/>
                  </a:lnTo>
                  <a:lnTo>
                    <a:pt x="187" y="19"/>
                  </a:lnTo>
                  <a:lnTo>
                    <a:pt x="161" y="19"/>
                  </a:lnTo>
                  <a:lnTo>
                    <a:pt x="161" y="0"/>
                  </a:lnTo>
                  <a:close/>
                  <a:moveTo>
                    <a:pt x="107" y="0"/>
                  </a:moveTo>
                  <a:lnTo>
                    <a:pt x="133" y="0"/>
                  </a:lnTo>
                  <a:lnTo>
                    <a:pt x="133" y="19"/>
                  </a:lnTo>
                  <a:lnTo>
                    <a:pt x="107" y="19"/>
                  </a:lnTo>
                  <a:lnTo>
                    <a:pt x="107" y="0"/>
                  </a:lnTo>
                  <a:close/>
                  <a:moveTo>
                    <a:pt x="54" y="0"/>
                  </a:moveTo>
                  <a:lnTo>
                    <a:pt x="81" y="0"/>
                  </a:lnTo>
                  <a:lnTo>
                    <a:pt x="81" y="19"/>
                  </a:lnTo>
                  <a:lnTo>
                    <a:pt x="54" y="19"/>
                  </a:lnTo>
                  <a:lnTo>
                    <a:pt x="54" y="0"/>
                  </a:lnTo>
                  <a:close/>
                  <a:moveTo>
                    <a:pt x="0" y="0"/>
                  </a:moveTo>
                  <a:lnTo>
                    <a:pt x="27" y="0"/>
                  </a:lnTo>
                  <a:lnTo>
                    <a:pt x="27" y="19"/>
                  </a:lnTo>
                  <a:lnTo>
                    <a:pt x="0" y="19"/>
                  </a:lnTo>
                  <a:lnTo>
                    <a:pt x="0"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5" name="Freeform 15"/>
            <p:cNvSpPr>
              <a:spLocks/>
            </p:cNvSpPr>
            <p:nvPr/>
          </p:nvSpPr>
          <p:spPr bwMode="auto">
            <a:xfrm>
              <a:off x="1553456" y="2422882"/>
              <a:ext cx="69492" cy="58491"/>
            </a:xfrm>
            <a:custGeom>
              <a:avLst/>
              <a:gdLst>
                <a:gd name="T0" fmla="*/ 16 w 31"/>
                <a:gd name="T1" fmla="*/ 0 h 26"/>
                <a:gd name="T2" fmla="*/ 28 w 31"/>
                <a:gd name="T3" fmla="*/ 7 h 26"/>
                <a:gd name="T4" fmla="*/ 31 w 31"/>
                <a:gd name="T5" fmla="*/ 7 h 26"/>
                <a:gd name="T6" fmla="*/ 31 w 31"/>
                <a:gd name="T7" fmla="*/ 9 h 26"/>
                <a:gd name="T8" fmla="*/ 31 w 31"/>
                <a:gd name="T9" fmla="*/ 9 h 26"/>
                <a:gd name="T10" fmla="*/ 31 w 31"/>
                <a:gd name="T11" fmla="*/ 12 h 26"/>
                <a:gd name="T12" fmla="*/ 31 w 31"/>
                <a:gd name="T13" fmla="*/ 26 h 26"/>
                <a:gd name="T14" fmla="*/ 0 w 31"/>
                <a:gd name="T15" fmla="*/ 26 h 26"/>
                <a:gd name="T16" fmla="*/ 16 w 31"/>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16" y="0"/>
                  </a:moveTo>
                  <a:lnTo>
                    <a:pt x="28" y="7"/>
                  </a:lnTo>
                  <a:lnTo>
                    <a:pt x="31" y="7"/>
                  </a:lnTo>
                  <a:lnTo>
                    <a:pt x="31" y="9"/>
                  </a:lnTo>
                  <a:lnTo>
                    <a:pt x="31" y="9"/>
                  </a:lnTo>
                  <a:lnTo>
                    <a:pt x="31" y="12"/>
                  </a:lnTo>
                  <a:lnTo>
                    <a:pt x="31" y="26"/>
                  </a:lnTo>
                  <a:lnTo>
                    <a:pt x="0" y="26"/>
                  </a:lnTo>
                  <a:lnTo>
                    <a:pt x="16"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6" name="Freeform 16"/>
            <p:cNvSpPr>
              <a:spLocks noEditPoints="1"/>
            </p:cNvSpPr>
            <p:nvPr/>
          </p:nvSpPr>
          <p:spPr bwMode="auto">
            <a:xfrm>
              <a:off x="1620705" y="1217065"/>
              <a:ext cx="715084" cy="1172072"/>
            </a:xfrm>
            <a:custGeom>
              <a:avLst/>
              <a:gdLst>
                <a:gd name="T0" fmla="*/ 14 w 319"/>
                <a:gd name="T1" fmla="*/ 487 h 521"/>
                <a:gd name="T2" fmla="*/ 31 w 319"/>
                <a:gd name="T3" fmla="*/ 498 h 521"/>
                <a:gd name="T4" fmla="*/ 17 w 319"/>
                <a:gd name="T5" fmla="*/ 521 h 521"/>
                <a:gd name="T6" fmla="*/ 0 w 319"/>
                <a:gd name="T7" fmla="*/ 512 h 521"/>
                <a:gd name="T8" fmla="*/ 14 w 319"/>
                <a:gd name="T9" fmla="*/ 487 h 521"/>
                <a:gd name="T10" fmla="*/ 43 w 319"/>
                <a:gd name="T11" fmla="*/ 439 h 521"/>
                <a:gd name="T12" fmla="*/ 61 w 319"/>
                <a:gd name="T13" fmla="*/ 449 h 521"/>
                <a:gd name="T14" fmla="*/ 45 w 319"/>
                <a:gd name="T15" fmla="*/ 473 h 521"/>
                <a:gd name="T16" fmla="*/ 29 w 319"/>
                <a:gd name="T17" fmla="*/ 463 h 521"/>
                <a:gd name="T18" fmla="*/ 43 w 319"/>
                <a:gd name="T19" fmla="*/ 439 h 521"/>
                <a:gd name="T20" fmla="*/ 71 w 319"/>
                <a:gd name="T21" fmla="*/ 390 h 521"/>
                <a:gd name="T22" fmla="*/ 89 w 319"/>
                <a:gd name="T23" fmla="*/ 400 h 521"/>
                <a:gd name="T24" fmla="*/ 75 w 319"/>
                <a:gd name="T25" fmla="*/ 425 h 521"/>
                <a:gd name="T26" fmla="*/ 57 w 319"/>
                <a:gd name="T27" fmla="*/ 414 h 521"/>
                <a:gd name="T28" fmla="*/ 71 w 319"/>
                <a:gd name="T29" fmla="*/ 390 h 521"/>
                <a:gd name="T30" fmla="*/ 101 w 319"/>
                <a:gd name="T31" fmla="*/ 341 h 521"/>
                <a:gd name="T32" fmla="*/ 118 w 319"/>
                <a:gd name="T33" fmla="*/ 351 h 521"/>
                <a:gd name="T34" fmla="*/ 103 w 319"/>
                <a:gd name="T35" fmla="*/ 376 h 521"/>
                <a:gd name="T36" fmla="*/ 87 w 319"/>
                <a:gd name="T37" fmla="*/ 365 h 521"/>
                <a:gd name="T38" fmla="*/ 101 w 319"/>
                <a:gd name="T39" fmla="*/ 341 h 521"/>
                <a:gd name="T40" fmla="*/ 131 w 319"/>
                <a:gd name="T41" fmla="*/ 292 h 521"/>
                <a:gd name="T42" fmla="*/ 146 w 319"/>
                <a:gd name="T43" fmla="*/ 302 h 521"/>
                <a:gd name="T44" fmla="*/ 132 w 319"/>
                <a:gd name="T45" fmla="*/ 327 h 521"/>
                <a:gd name="T46" fmla="*/ 115 w 319"/>
                <a:gd name="T47" fmla="*/ 316 h 521"/>
                <a:gd name="T48" fmla="*/ 131 w 319"/>
                <a:gd name="T49" fmla="*/ 292 h 521"/>
                <a:gd name="T50" fmla="*/ 158 w 319"/>
                <a:gd name="T51" fmla="*/ 245 h 521"/>
                <a:gd name="T52" fmla="*/ 176 w 319"/>
                <a:gd name="T53" fmla="*/ 254 h 521"/>
                <a:gd name="T54" fmla="*/ 160 w 319"/>
                <a:gd name="T55" fmla="*/ 278 h 521"/>
                <a:gd name="T56" fmla="*/ 144 w 319"/>
                <a:gd name="T57" fmla="*/ 267 h 521"/>
                <a:gd name="T58" fmla="*/ 158 w 319"/>
                <a:gd name="T59" fmla="*/ 245 h 521"/>
                <a:gd name="T60" fmla="*/ 188 w 319"/>
                <a:gd name="T61" fmla="*/ 196 h 521"/>
                <a:gd name="T62" fmla="*/ 204 w 319"/>
                <a:gd name="T63" fmla="*/ 205 h 521"/>
                <a:gd name="T64" fmla="*/ 190 w 319"/>
                <a:gd name="T65" fmla="*/ 229 h 521"/>
                <a:gd name="T66" fmla="*/ 172 w 319"/>
                <a:gd name="T67" fmla="*/ 220 h 521"/>
                <a:gd name="T68" fmla="*/ 188 w 319"/>
                <a:gd name="T69" fmla="*/ 196 h 521"/>
                <a:gd name="T70" fmla="*/ 216 w 319"/>
                <a:gd name="T71" fmla="*/ 147 h 521"/>
                <a:gd name="T72" fmla="*/ 234 w 319"/>
                <a:gd name="T73" fmla="*/ 158 h 521"/>
                <a:gd name="T74" fmla="*/ 218 w 319"/>
                <a:gd name="T75" fmla="*/ 180 h 521"/>
                <a:gd name="T76" fmla="*/ 202 w 319"/>
                <a:gd name="T77" fmla="*/ 171 h 521"/>
                <a:gd name="T78" fmla="*/ 216 w 319"/>
                <a:gd name="T79" fmla="*/ 147 h 521"/>
                <a:gd name="T80" fmla="*/ 246 w 319"/>
                <a:gd name="T81" fmla="*/ 98 h 521"/>
                <a:gd name="T82" fmla="*/ 261 w 319"/>
                <a:gd name="T83" fmla="*/ 109 h 521"/>
                <a:gd name="T84" fmla="*/ 248 w 319"/>
                <a:gd name="T85" fmla="*/ 133 h 521"/>
                <a:gd name="T86" fmla="*/ 230 w 319"/>
                <a:gd name="T87" fmla="*/ 123 h 521"/>
                <a:gd name="T88" fmla="*/ 246 w 319"/>
                <a:gd name="T89" fmla="*/ 98 h 521"/>
                <a:gd name="T90" fmla="*/ 274 w 319"/>
                <a:gd name="T91" fmla="*/ 49 h 521"/>
                <a:gd name="T92" fmla="*/ 291 w 319"/>
                <a:gd name="T93" fmla="*/ 60 h 521"/>
                <a:gd name="T94" fmla="*/ 277 w 319"/>
                <a:gd name="T95" fmla="*/ 84 h 521"/>
                <a:gd name="T96" fmla="*/ 260 w 319"/>
                <a:gd name="T97" fmla="*/ 74 h 521"/>
                <a:gd name="T98" fmla="*/ 274 w 319"/>
                <a:gd name="T99" fmla="*/ 49 h 521"/>
                <a:gd name="T100" fmla="*/ 303 w 319"/>
                <a:gd name="T101" fmla="*/ 0 h 521"/>
                <a:gd name="T102" fmla="*/ 319 w 319"/>
                <a:gd name="T103" fmla="*/ 11 h 521"/>
                <a:gd name="T104" fmla="*/ 305 w 319"/>
                <a:gd name="T105" fmla="*/ 35 h 521"/>
                <a:gd name="T106" fmla="*/ 289 w 319"/>
                <a:gd name="T107" fmla="*/ 25 h 521"/>
                <a:gd name="T108" fmla="*/ 303 w 319"/>
                <a:gd name="T10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9" h="521">
                  <a:moveTo>
                    <a:pt x="14" y="487"/>
                  </a:moveTo>
                  <a:lnTo>
                    <a:pt x="31" y="498"/>
                  </a:lnTo>
                  <a:lnTo>
                    <a:pt x="17" y="521"/>
                  </a:lnTo>
                  <a:lnTo>
                    <a:pt x="0" y="512"/>
                  </a:lnTo>
                  <a:lnTo>
                    <a:pt x="14" y="487"/>
                  </a:lnTo>
                  <a:close/>
                  <a:moveTo>
                    <a:pt x="43" y="439"/>
                  </a:moveTo>
                  <a:lnTo>
                    <a:pt x="61" y="449"/>
                  </a:lnTo>
                  <a:lnTo>
                    <a:pt x="45" y="473"/>
                  </a:lnTo>
                  <a:lnTo>
                    <a:pt x="29" y="463"/>
                  </a:lnTo>
                  <a:lnTo>
                    <a:pt x="43" y="439"/>
                  </a:lnTo>
                  <a:close/>
                  <a:moveTo>
                    <a:pt x="71" y="390"/>
                  </a:moveTo>
                  <a:lnTo>
                    <a:pt x="89" y="400"/>
                  </a:lnTo>
                  <a:lnTo>
                    <a:pt x="75" y="425"/>
                  </a:lnTo>
                  <a:lnTo>
                    <a:pt x="57" y="414"/>
                  </a:lnTo>
                  <a:lnTo>
                    <a:pt x="71" y="390"/>
                  </a:lnTo>
                  <a:close/>
                  <a:moveTo>
                    <a:pt x="101" y="341"/>
                  </a:moveTo>
                  <a:lnTo>
                    <a:pt x="118" y="351"/>
                  </a:lnTo>
                  <a:lnTo>
                    <a:pt x="103" y="376"/>
                  </a:lnTo>
                  <a:lnTo>
                    <a:pt x="87" y="365"/>
                  </a:lnTo>
                  <a:lnTo>
                    <a:pt x="101" y="341"/>
                  </a:lnTo>
                  <a:close/>
                  <a:moveTo>
                    <a:pt x="131" y="292"/>
                  </a:moveTo>
                  <a:lnTo>
                    <a:pt x="146" y="302"/>
                  </a:lnTo>
                  <a:lnTo>
                    <a:pt x="132" y="327"/>
                  </a:lnTo>
                  <a:lnTo>
                    <a:pt x="115" y="316"/>
                  </a:lnTo>
                  <a:lnTo>
                    <a:pt x="131" y="292"/>
                  </a:lnTo>
                  <a:close/>
                  <a:moveTo>
                    <a:pt x="158" y="245"/>
                  </a:moveTo>
                  <a:lnTo>
                    <a:pt x="176" y="254"/>
                  </a:lnTo>
                  <a:lnTo>
                    <a:pt x="160" y="278"/>
                  </a:lnTo>
                  <a:lnTo>
                    <a:pt x="144" y="267"/>
                  </a:lnTo>
                  <a:lnTo>
                    <a:pt x="158" y="245"/>
                  </a:lnTo>
                  <a:close/>
                  <a:moveTo>
                    <a:pt x="188" y="196"/>
                  </a:moveTo>
                  <a:lnTo>
                    <a:pt x="204" y="205"/>
                  </a:lnTo>
                  <a:lnTo>
                    <a:pt x="190" y="229"/>
                  </a:lnTo>
                  <a:lnTo>
                    <a:pt x="172" y="220"/>
                  </a:lnTo>
                  <a:lnTo>
                    <a:pt x="188" y="196"/>
                  </a:lnTo>
                  <a:close/>
                  <a:moveTo>
                    <a:pt x="216" y="147"/>
                  </a:moveTo>
                  <a:lnTo>
                    <a:pt x="234" y="158"/>
                  </a:lnTo>
                  <a:lnTo>
                    <a:pt x="218" y="180"/>
                  </a:lnTo>
                  <a:lnTo>
                    <a:pt x="202" y="171"/>
                  </a:lnTo>
                  <a:lnTo>
                    <a:pt x="216" y="147"/>
                  </a:lnTo>
                  <a:close/>
                  <a:moveTo>
                    <a:pt x="246" y="98"/>
                  </a:moveTo>
                  <a:lnTo>
                    <a:pt x="261" y="109"/>
                  </a:lnTo>
                  <a:lnTo>
                    <a:pt x="248" y="133"/>
                  </a:lnTo>
                  <a:lnTo>
                    <a:pt x="230" y="123"/>
                  </a:lnTo>
                  <a:lnTo>
                    <a:pt x="246" y="98"/>
                  </a:lnTo>
                  <a:close/>
                  <a:moveTo>
                    <a:pt x="274" y="49"/>
                  </a:moveTo>
                  <a:lnTo>
                    <a:pt x="291" y="60"/>
                  </a:lnTo>
                  <a:lnTo>
                    <a:pt x="277" y="84"/>
                  </a:lnTo>
                  <a:lnTo>
                    <a:pt x="260" y="74"/>
                  </a:lnTo>
                  <a:lnTo>
                    <a:pt x="274" y="49"/>
                  </a:lnTo>
                  <a:close/>
                  <a:moveTo>
                    <a:pt x="303" y="0"/>
                  </a:moveTo>
                  <a:lnTo>
                    <a:pt x="319" y="11"/>
                  </a:lnTo>
                  <a:lnTo>
                    <a:pt x="305" y="35"/>
                  </a:lnTo>
                  <a:lnTo>
                    <a:pt x="289" y="25"/>
                  </a:lnTo>
                  <a:lnTo>
                    <a:pt x="303"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7" name="Freeform 17"/>
            <p:cNvSpPr>
              <a:spLocks/>
            </p:cNvSpPr>
            <p:nvPr/>
          </p:nvSpPr>
          <p:spPr bwMode="auto">
            <a:xfrm>
              <a:off x="2331304" y="1104582"/>
              <a:ext cx="71732" cy="83238"/>
            </a:xfrm>
            <a:custGeom>
              <a:avLst/>
              <a:gdLst>
                <a:gd name="T0" fmla="*/ 16 w 32"/>
                <a:gd name="T1" fmla="*/ 0 h 37"/>
                <a:gd name="T2" fmla="*/ 32 w 32"/>
                <a:gd name="T3" fmla="*/ 26 h 37"/>
                <a:gd name="T4" fmla="*/ 18 w 32"/>
                <a:gd name="T5" fmla="*/ 35 h 37"/>
                <a:gd name="T6" fmla="*/ 18 w 32"/>
                <a:gd name="T7" fmla="*/ 37 h 37"/>
                <a:gd name="T8" fmla="*/ 16 w 32"/>
                <a:gd name="T9" fmla="*/ 37 h 37"/>
                <a:gd name="T10" fmla="*/ 14 w 32"/>
                <a:gd name="T11" fmla="*/ 37 h 37"/>
                <a:gd name="T12" fmla="*/ 13 w 32"/>
                <a:gd name="T13" fmla="*/ 35 h 37"/>
                <a:gd name="T14" fmla="*/ 0 w 32"/>
                <a:gd name="T15" fmla="*/ 26 h 37"/>
                <a:gd name="T16" fmla="*/ 16 w 32"/>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7">
                  <a:moveTo>
                    <a:pt x="16" y="0"/>
                  </a:moveTo>
                  <a:lnTo>
                    <a:pt x="32" y="26"/>
                  </a:lnTo>
                  <a:lnTo>
                    <a:pt x="18" y="35"/>
                  </a:lnTo>
                  <a:lnTo>
                    <a:pt x="18" y="37"/>
                  </a:lnTo>
                  <a:lnTo>
                    <a:pt x="16" y="37"/>
                  </a:lnTo>
                  <a:lnTo>
                    <a:pt x="14" y="37"/>
                  </a:lnTo>
                  <a:lnTo>
                    <a:pt x="13" y="35"/>
                  </a:lnTo>
                  <a:lnTo>
                    <a:pt x="0" y="26"/>
                  </a:lnTo>
                  <a:lnTo>
                    <a:pt x="16"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8" name="Freeform 18"/>
            <p:cNvSpPr>
              <a:spLocks noEditPoints="1"/>
            </p:cNvSpPr>
            <p:nvPr/>
          </p:nvSpPr>
          <p:spPr bwMode="auto">
            <a:xfrm>
              <a:off x="2394070" y="1217065"/>
              <a:ext cx="721808" cy="1172072"/>
            </a:xfrm>
            <a:custGeom>
              <a:avLst/>
              <a:gdLst>
                <a:gd name="T0" fmla="*/ 306 w 322"/>
                <a:gd name="T1" fmla="*/ 487 h 521"/>
                <a:gd name="T2" fmla="*/ 322 w 322"/>
                <a:gd name="T3" fmla="*/ 512 h 521"/>
                <a:gd name="T4" fmla="*/ 304 w 322"/>
                <a:gd name="T5" fmla="*/ 521 h 521"/>
                <a:gd name="T6" fmla="*/ 290 w 322"/>
                <a:gd name="T7" fmla="*/ 498 h 521"/>
                <a:gd name="T8" fmla="*/ 306 w 322"/>
                <a:gd name="T9" fmla="*/ 487 h 521"/>
                <a:gd name="T10" fmla="*/ 278 w 322"/>
                <a:gd name="T11" fmla="*/ 439 h 521"/>
                <a:gd name="T12" fmla="*/ 292 w 322"/>
                <a:gd name="T13" fmla="*/ 463 h 521"/>
                <a:gd name="T14" fmla="*/ 276 w 322"/>
                <a:gd name="T15" fmla="*/ 473 h 521"/>
                <a:gd name="T16" fmla="*/ 260 w 322"/>
                <a:gd name="T17" fmla="*/ 449 h 521"/>
                <a:gd name="T18" fmla="*/ 278 w 322"/>
                <a:gd name="T19" fmla="*/ 439 h 521"/>
                <a:gd name="T20" fmla="*/ 248 w 322"/>
                <a:gd name="T21" fmla="*/ 390 h 521"/>
                <a:gd name="T22" fmla="*/ 264 w 322"/>
                <a:gd name="T23" fmla="*/ 414 h 521"/>
                <a:gd name="T24" fmla="*/ 246 w 322"/>
                <a:gd name="T25" fmla="*/ 425 h 521"/>
                <a:gd name="T26" fmla="*/ 233 w 322"/>
                <a:gd name="T27" fmla="*/ 400 h 521"/>
                <a:gd name="T28" fmla="*/ 248 w 322"/>
                <a:gd name="T29" fmla="*/ 390 h 521"/>
                <a:gd name="T30" fmla="*/ 220 w 322"/>
                <a:gd name="T31" fmla="*/ 341 h 521"/>
                <a:gd name="T32" fmla="*/ 234 w 322"/>
                <a:gd name="T33" fmla="*/ 365 h 521"/>
                <a:gd name="T34" fmla="*/ 217 w 322"/>
                <a:gd name="T35" fmla="*/ 376 h 521"/>
                <a:gd name="T36" fmla="*/ 203 w 322"/>
                <a:gd name="T37" fmla="*/ 351 h 521"/>
                <a:gd name="T38" fmla="*/ 220 w 322"/>
                <a:gd name="T39" fmla="*/ 341 h 521"/>
                <a:gd name="T40" fmla="*/ 191 w 322"/>
                <a:gd name="T41" fmla="*/ 292 h 521"/>
                <a:gd name="T42" fmla="*/ 206 w 322"/>
                <a:gd name="T43" fmla="*/ 316 h 521"/>
                <a:gd name="T44" fmla="*/ 189 w 322"/>
                <a:gd name="T45" fmla="*/ 327 h 521"/>
                <a:gd name="T46" fmla="*/ 175 w 322"/>
                <a:gd name="T47" fmla="*/ 302 h 521"/>
                <a:gd name="T48" fmla="*/ 191 w 322"/>
                <a:gd name="T49" fmla="*/ 292 h 521"/>
                <a:gd name="T50" fmla="*/ 163 w 322"/>
                <a:gd name="T51" fmla="*/ 245 h 521"/>
                <a:gd name="T52" fmla="*/ 177 w 322"/>
                <a:gd name="T53" fmla="*/ 267 h 521"/>
                <a:gd name="T54" fmla="*/ 159 w 322"/>
                <a:gd name="T55" fmla="*/ 278 h 521"/>
                <a:gd name="T56" fmla="*/ 145 w 322"/>
                <a:gd name="T57" fmla="*/ 254 h 521"/>
                <a:gd name="T58" fmla="*/ 163 w 322"/>
                <a:gd name="T59" fmla="*/ 245 h 521"/>
                <a:gd name="T60" fmla="*/ 133 w 322"/>
                <a:gd name="T61" fmla="*/ 196 h 521"/>
                <a:gd name="T62" fmla="*/ 147 w 322"/>
                <a:gd name="T63" fmla="*/ 220 h 521"/>
                <a:gd name="T64" fmla="*/ 131 w 322"/>
                <a:gd name="T65" fmla="*/ 229 h 521"/>
                <a:gd name="T66" fmla="*/ 117 w 322"/>
                <a:gd name="T67" fmla="*/ 205 h 521"/>
                <a:gd name="T68" fmla="*/ 133 w 322"/>
                <a:gd name="T69" fmla="*/ 196 h 521"/>
                <a:gd name="T70" fmla="*/ 105 w 322"/>
                <a:gd name="T71" fmla="*/ 147 h 521"/>
                <a:gd name="T72" fmla="*/ 119 w 322"/>
                <a:gd name="T73" fmla="*/ 171 h 521"/>
                <a:gd name="T74" fmla="*/ 102 w 322"/>
                <a:gd name="T75" fmla="*/ 180 h 521"/>
                <a:gd name="T76" fmla="*/ 88 w 322"/>
                <a:gd name="T77" fmla="*/ 158 h 521"/>
                <a:gd name="T78" fmla="*/ 105 w 322"/>
                <a:gd name="T79" fmla="*/ 147 h 521"/>
                <a:gd name="T80" fmla="*/ 75 w 322"/>
                <a:gd name="T81" fmla="*/ 98 h 521"/>
                <a:gd name="T82" fmla="*/ 89 w 322"/>
                <a:gd name="T83" fmla="*/ 123 h 521"/>
                <a:gd name="T84" fmla="*/ 74 w 322"/>
                <a:gd name="T85" fmla="*/ 133 h 521"/>
                <a:gd name="T86" fmla="*/ 60 w 322"/>
                <a:gd name="T87" fmla="*/ 109 h 521"/>
                <a:gd name="T88" fmla="*/ 75 w 322"/>
                <a:gd name="T89" fmla="*/ 98 h 521"/>
                <a:gd name="T90" fmla="*/ 47 w 322"/>
                <a:gd name="T91" fmla="*/ 49 h 521"/>
                <a:gd name="T92" fmla="*/ 61 w 322"/>
                <a:gd name="T93" fmla="*/ 74 h 521"/>
                <a:gd name="T94" fmla="*/ 44 w 322"/>
                <a:gd name="T95" fmla="*/ 84 h 521"/>
                <a:gd name="T96" fmla="*/ 30 w 322"/>
                <a:gd name="T97" fmla="*/ 60 h 521"/>
                <a:gd name="T98" fmla="*/ 47 w 322"/>
                <a:gd name="T99" fmla="*/ 49 h 521"/>
                <a:gd name="T100" fmla="*/ 18 w 322"/>
                <a:gd name="T101" fmla="*/ 0 h 521"/>
                <a:gd name="T102" fmla="*/ 32 w 322"/>
                <a:gd name="T103" fmla="*/ 25 h 521"/>
                <a:gd name="T104" fmla="*/ 16 w 322"/>
                <a:gd name="T105" fmla="*/ 35 h 521"/>
                <a:gd name="T106" fmla="*/ 0 w 322"/>
                <a:gd name="T107" fmla="*/ 11 h 521"/>
                <a:gd name="T108" fmla="*/ 18 w 322"/>
                <a:gd name="T10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2" h="521">
                  <a:moveTo>
                    <a:pt x="306" y="487"/>
                  </a:moveTo>
                  <a:lnTo>
                    <a:pt x="322" y="512"/>
                  </a:lnTo>
                  <a:lnTo>
                    <a:pt x="304" y="521"/>
                  </a:lnTo>
                  <a:lnTo>
                    <a:pt x="290" y="498"/>
                  </a:lnTo>
                  <a:lnTo>
                    <a:pt x="306" y="487"/>
                  </a:lnTo>
                  <a:close/>
                  <a:moveTo>
                    <a:pt x="278" y="439"/>
                  </a:moveTo>
                  <a:lnTo>
                    <a:pt x="292" y="463"/>
                  </a:lnTo>
                  <a:lnTo>
                    <a:pt x="276" y="473"/>
                  </a:lnTo>
                  <a:lnTo>
                    <a:pt x="260" y="449"/>
                  </a:lnTo>
                  <a:lnTo>
                    <a:pt x="278" y="439"/>
                  </a:lnTo>
                  <a:close/>
                  <a:moveTo>
                    <a:pt x="248" y="390"/>
                  </a:moveTo>
                  <a:lnTo>
                    <a:pt x="264" y="414"/>
                  </a:lnTo>
                  <a:lnTo>
                    <a:pt x="246" y="425"/>
                  </a:lnTo>
                  <a:lnTo>
                    <a:pt x="233" y="400"/>
                  </a:lnTo>
                  <a:lnTo>
                    <a:pt x="248" y="390"/>
                  </a:lnTo>
                  <a:close/>
                  <a:moveTo>
                    <a:pt x="220" y="341"/>
                  </a:moveTo>
                  <a:lnTo>
                    <a:pt x="234" y="365"/>
                  </a:lnTo>
                  <a:lnTo>
                    <a:pt x="217" y="376"/>
                  </a:lnTo>
                  <a:lnTo>
                    <a:pt x="203" y="351"/>
                  </a:lnTo>
                  <a:lnTo>
                    <a:pt x="220" y="341"/>
                  </a:lnTo>
                  <a:close/>
                  <a:moveTo>
                    <a:pt x="191" y="292"/>
                  </a:moveTo>
                  <a:lnTo>
                    <a:pt x="206" y="316"/>
                  </a:lnTo>
                  <a:lnTo>
                    <a:pt x="189" y="327"/>
                  </a:lnTo>
                  <a:lnTo>
                    <a:pt x="175" y="302"/>
                  </a:lnTo>
                  <a:lnTo>
                    <a:pt x="191" y="292"/>
                  </a:lnTo>
                  <a:close/>
                  <a:moveTo>
                    <a:pt x="163" y="245"/>
                  </a:moveTo>
                  <a:lnTo>
                    <a:pt x="177" y="267"/>
                  </a:lnTo>
                  <a:lnTo>
                    <a:pt x="159" y="278"/>
                  </a:lnTo>
                  <a:lnTo>
                    <a:pt x="145" y="254"/>
                  </a:lnTo>
                  <a:lnTo>
                    <a:pt x="163" y="245"/>
                  </a:lnTo>
                  <a:close/>
                  <a:moveTo>
                    <a:pt x="133" y="196"/>
                  </a:moveTo>
                  <a:lnTo>
                    <a:pt x="147" y="220"/>
                  </a:lnTo>
                  <a:lnTo>
                    <a:pt x="131" y="229"/>
                  </a:lnTo>
                  <a:lnTo>
                    <a:pt x="117" y="205"/>
                  </a:lnTo>
                  <a:lnTo>
                    <a:pt x="133" y="196"/>
                  </a:lnTo>
                  <a:close/>
                  <a:moveTo>
                    <a:pt x="105" y="147"/>
                  </a:moveTo>
                  <a:lnTo>
                    <a:pt x="119" y="171"/>
                  </a:lnTo>
                  <a:lnTo>
                    <a:pt x="102" y="180"/>
                  </a:lnTo>
                  <a:lnTo>
                    <a:pt x="88" y="158"/>
                  </a:lnTo>
                  <a:lnTo>
                    <a:pt x="105" y="147"/>
                  </a:lnTo>
                  <a:close/>
                  <a:moveTo>
                    <a:pt x="75" y="98"/>
                  </a:moveTo>
                  <a:lnTo>
                    <a:pt x="89" y="123"/>
                  </a:lnTo>
                  <a:lnTo>
                    <a:pt x="74" y="133"/>
                  </a:lnTo>
                  <a:lnTo>
                    <a:pt x="60" y="109"/>
                  </a:lnTo>
                  <a:lnTo>
                    <a:pt x="75" y="98"/>
                  </a:lnTo>
                  <a:close/>
                  <a:moveTo>
                    <a:pt x="47" y="49"/>
                  </a:moveTo>
                  <a:lnTo>
                    <a:pt x="61" y="74"/>
                  </a:lnTo>
                  <a:lnTo>
                    <a:pt x="44" y="84"/>
                  </a:lnTo>
                  <a:lnTo>
                    <a:pt x="30" y="60"/>
                  </a:lnTo>
                  <a:lnTo>
                    <a:pt x="47" y="49"/>
                  </a:lnTo>
                  <a:close/>
                  <a:moveTo>
                    <a:pt x="18" y="0"/>
                  </a:moveTo>
                  <a:lnTo>
                    <a:pt x="32" y="25"/>
                  </a:lnTo>
                  <a:lnTo>
                    <a:pt x="16" y="35"/>
                  </a:lnTo>
                  <a:lnTo>
                    <a:pt x="0" y="11"/>
                  </a:lnTo>
                  <a:lnTo>
                    <a:pt x="18"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9" name="Freeform 19"/>
            <p:cNvSpPr>
              <a:spLocks/>
            </p:cNvSpPr>
            <p:nvPr/>
          </p:nvSpPr>
          <p:spPr bwMode="auto">
            <a:xfrm>
              <a:off x="3106912" y="2422882"/>
              <a:ext cx="73975" cy="58491"/>
            </a:xfrm>
            <a:custGeom>
              <a:avLst/>
              <a:gdLst>
                <a:gd name="T0" fmla="*/ 18 w 33"/>
                <a:gd name="T1" fmla="*/ 0 h 26"/>
                <a:gd name="T2" fmla="*/ 33 w 33"/>
                <a:gd name="T3" fmla="*/ 26 h 26"/>
                <a:gd name="T4" fmla="*/ 2 w 33"/>
                <a:gd name="T5" fmla="*/ 26 h 26"/>
                <a:gd name="T6" fmla="*/ 2 w 33"/>
                <a:gd name="T7" fmla="*/ 12 h 26"/>
                <a:gd name="T8" fmla="*/ 0 w 33"/>
                <a:gd name="T9" fmla="*/ 9 h 26"/>
                <a:gd name="T10" fmla="*/ 2 w 33"/>
                <a:gd name="T11" fmla="*/ 9 h 26"/>
                <a:gd name="T12" fmla="*/ 2 w 33"/>
                <a:gd name="T13" fmla="*/ 7 h 26"/>
                <a:gd name="T14" fmla="*/ 5 w 33"/>
                <a:gd name="T15" fmla="*/ 7 h 26"/>
                <a:gd name="T16" fmla="*/ 18 w 33"/>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6">
                  <a:moveTo>
                    <a:pt x="18" y="0"/>
                  </a:moveTo>
                  <a:lnTo>
                    <a:pt x="33" y="26"/>
                  </a:lnTo>
                  <a:lnTo>
                    <a:pt x="2" y="26"/>
                  </a:lnTo>
                  <a:lnTo>
                    <a:pt x="2" y="12"/>
                  </a:lnTo>
                  <a:lnTo>
                    <a:pt x="0" y="9"/>
                  </a:lnTo>
                  <a:lnTo>
                    <a:pt x="2" y="9"/>
                  </a:lnTo>
                  <a:lnTo>
                    <a:pt x="2" y="7"/>
                  </a:lnTo>
                  <a:lnTo>
                    <a:pt x="5" y="7"/>
                  </a:lnTo>
                  <a:lnTo>
                    <a:pt x="18"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0" name="Freeform 20"/>
            <p:cNvSpPr>
              <a:spLocks noEditPoints="1"/>
            </p:cNvSpPr>
            <p:nvPr/>
          </p:nvSpPr>
          <p:spPr bwMode="auto">
            <a:xfrm>
              <a:off x="1683471" y="2438630"/>
              <a:ext cx="1369643" cy="42744"/>
            </a:xfrm>
            <a:custGeom>
              <a:avLst/>
              <a:gdLst>
                <a:gd name="T0" fmla="*/ 584 w 611"/>
                <a:gd name="T1" fmla="*/ 0 h 19"/>
                <a:gd name="T2" fmla="*/ 611 w 611"/>
                <a:gd name="T3" fmla="*/ 0 h 19"/>
                <a:gd name="T4" fmla="*/ 611 w 611"/>
                <a:gd name="T5" fmla="*/ 19 h 19"/>
                <a:gd name="T6" fmla="*/ 584 w 611"/>
                <a:gd name="T7" fmla="*/ 19 h 19"/>
                <a:gd name="T8" fmla="*/ 584 w 611"/>
                <a:gd name="T9" fmla="*/ 0 h 19"/>
                <a:gd name="T10" fmla="*/ 530 w 611"/>
                <a:gd name="T11" fmla="*/ 0 h 19"/>
                <a:gd name="T12" fmla="*/ 558 w 611"/>
                <a:gd name="T13" fmla="*/ 0 h 19"/>
                <a:gd name="T14" fmla="*/ 558 w 611"/>
                <a:gd name="T15" fmla="*/ 19 h 19"/>
                <a:gd name="T16" fmla="*/ 530 w 611"/>
                <a:gd name="T17" fmla="*/ 19 h 19"/>
                <a:gd name="T18" fmla="*/ 530 w 611"/>
                <a:gd name="T19" fmla="*/ 0 h 19"/>
                <a:gd name="T20" fmla="*/ 478 w 611"/>
                <a:gd name="T21" fmla="*/ 0 h 19"/>
                <a:gd name="T22" fmla="*/ 504 w 611"/>
                <a:gd name="T23" fmla="*/ 0 h 19"/>
                <a:gd name="T24" fmla="*/ 504 w 611"/>
                <a:gd name="T25" fmla="*/ 19 h 19"/>
                <a:gd name="T26" fmla="*/ 478 w 611"/>
                <a:gd name="T27" fmla="*/ 19 h 19"/>
                <a:gd name="T28" fmla="*/ 478 w 611"/>
                <a:gd name="T29" fmla="*/ 0 h 19"/>
                <a:gd name="T30" fmla="*/ 424 w 611"/>
                <a:gd name="T31" fmla="*/ 0 h 19"/>
                <a:gd name="T32" fmla="*/ 452 w 611"/>
                <a:gd name="T33" fmla="*/ 0 h 19"/>
                <a:gd name="T34" fmla="*/ 452 w 611"/>
                <a:gd name="T35" fmla="*/ 19 h 19"/>
                <a:gd name="T36" fmla="*/ 424 w 611"/>
                <a:gd name="T37" fmla="*/ 19 h 19"/>
                <a:gd name="T38" fmla="*/ 424 w 611"/>
                <a:gd name="T39" fmla="*/ 0 h 19"/>
                <a:gd name="T40" fmla="*/ 371 w 611"/>
                <a:gd name="T41" fmla="*/ 0 h 19"/>
                <a:gd name="T42" fmla="*/ 398 w 611"/>
                <a:gd name="T43" fmla="*/ 0 h 19"/>
                <a:gd name="T44" fmla="*/ 398 w 611"/>
                <a:gd name="T45" fmla="*/ 19 h 19"/>
                <a:gd name="T46" fmla="*/ 371 w 611"/>
                <a:gd name="T47" fmla="*/ 19 h 19"/>
                <a:gd name="T48" fmla="*/ 371 w 611"/>
                <a:gd name="T49" fmla="*/ 0 h 19"/>
                <a:gd name="T50" fmla="*/ 319 w 611"/>
                <a:gd name="T51" fmla="*/ 0 h 19"/>
                <a:gd name="T52" fmla="*/ 345 w 611"/>
                <a:gd name="T53" fmla="*/ 0 h 19"/>
                <a:gd name="T54" fmla="*/ 345 w 611"/>
                <a:gd name="T55" fmla="*/ 19 h 19"/>
                <a:gd name="T56" fmla="*/ 319 w 611"/>
                <a:gd name="T57" fmla="*/ 19 h 19"/>
                <a:gd name="T58" fmla="*/ 319 w 611"/>
                <a:gd name="T59" fmla="*/ 0 h 19"/>
                <a:gd name="T60" fmla="*/ 265 w 611"/>
                <a:gd name="T61" fmla="*/ 0 h 19"/>
                <a:gd name="T62" fmla="*/ 291 w 611"/>
                <a:gd name="T63" fmla="*/ 0 h 19"/>
                <a:gd name="T64" fmla="*/ 291 w 611"/>
                <a:gd name="T65" fmla="*/ 19 h 19"/>
                <a:gd name="T66" fmla="*/ 265 w 611"/>
                <a:gd name="T67" fmla="*/ 19 h 19"/>
                <a:gd name="T68" fmla="*/ 265 w 611"/>
                <a:gd name="T69" fmla="*/ 0 h 19"/>
                <a:gd name="T70" fmla="*/ 213 w 611"/>
                <a:gd name="T71" fmla="*/ 0 h 19"/>
                <a:gd name="T72" fmla="*/ 239 w 611"/>
                <a:gd name="T73" fmla="*/ 0 h 19"/>
                <a:gd name="T74" fmla="*/ 239 w 611"/>
                <a:gd name="T75" fmla="*/ 19 h 19"/>
                <a:gd name="T76" fmla="*/ 213 w 611"/>
                <a:gd name="T77" fmla="*/ 19 h 19"/>
                <a:gd name="T78" fmla="*/ 213 w 611"/>
                <a:gd name="T79" fmla="*/ 0 h 19"/>
                <a:gd name="T80" fmla="*/ 158 w 611"/>
                <a:gd name="T81" fmla="*/ 0 h 19"/>
                <a:gd name="T82" fmla="*/ 185 w 611"/>
                <a:gd name="T83" fmla="*/ 0 h 19"/>
                <a:gd name="T84" fmla="*/ 185 w 611"/>
                <a:gd name="T85" fmla="*/ 19 h 19"/>
                <a:gd name="T86" fmla="*/ 158 w 611"/>
                <a:gd name="T87" fmla="*/ 19 h 19"/>
                <a:gd name="T88" fmla="*/ 158 w 611"/>
                <a:gd name="T89" fmla="*/ 0 h 19"/>
                <a:gd name="T90" fmla="*/ 106 w 611"/>
                <a:gd name="T91" fmla="*/ 0 h 19"/>
                <a:gd name="T92" fmla="*/ 132 w 611"/>
                <a:gd name="T93" fmla="*/ 0 h 19"/>
                <a:gd name="T94" fmla="*/ 132 w 611"/>
                <a:gd name="T95" fmla="*/ 19 h 19"/>
                <a:gd name="T96" fmla="*/ 106 w 611"/>
                <a:gd name="T97" fmla="*/ 19 h 19"/>
                <a:gd name="T98" fmla="*/ 106 w 611"/>
                <a:gd name="T99" fmla="*/ 0 h 19"/>
                <a:gd name="T100" fmla="*/ 52 w 611"/>
                <a:gd name="T101" fmla="*/ 0 h 19"/>
                <a:gd name="T102" fmla="*/ 78 w 611"/>
                <a:gd name="T103" fmla="*/ 0 h 19"/>
                <a:gd name="T104" fmla="*/ 78 w 611"/>
                <a:gd name="T105" fmla="*/ 19 h 19"/>
                <a:gd name="T106" fmla="*/ 52 w 611"/>
                <a:gd name="T107" fmla="*/ 19 h 19"/>
                <a:gd name="T108" fmla="*/ 52 w 611"/>
                <a:gd name="T109" fmla="*/ 0 h 19"/>
                <a:gd name="T110" fmla="*/ 0 w 611"/>
                <a:gd name="T111" fmla="*/ 0 h 19"/>
                <a:gd name="T112" fmla="*/ 26 w 611"/>
                <a:gd name="T113" fmla="*/ 0 h 19"/>
                <a:gd name="T114" fmla="*/ 26 w 611"/>
                <a:gd name="T115" fmla="*/ 19 h 19"/>
                <a:gd name="T116" fmla="*/ 0 w 611"/>
                <a:gd name="T117" fmla="*/ 19 h 19"/>
                <a:gd name="T118" fmla="*/ 0 w 611"/>
                <a:gd name="T1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1" h="19">
                  <a:moveTo>
                    <a:pt x="584" y="0"/>
                  </a:moveTo>
                  <a:lnTo>
                    <a:pt x="611" y="0"/>
                  </a:lnTo>
                  <a:lnTo>
                    <a:pt x="611" y="19"/>
                  </a:lnTo>
                  <a:lnTo>
                    <a:pt x="584" y="19"/>
                  </a:lnTo>
                  <a:lnTo>
                    <a:pt x="584" y="0"/>
                  </a:lnTo>
                  <a:close/>
                  <a:moveTo>
                    <a:pt x="530" y="0"/>
                  </a:moveTo>
                  <a:lnTo>
                    <a:pt x="558" y="0"/>
                  </a:lnTo>
                  <a:lnTo>
                    <a:pt x="558" y="19"/>
                  </a:lnTo>
                  <a:lnTo>
                    <a:pt x="530" y="19"/>
                  </a:lnTo>
                  <a:lnTo>
                    <a:pt x="530" y="0"/>
                  </a:lnTo>
                  <a:close/>
                  <a:moveTo>
                    <a:pt x="478" y="0"/>
                  </a:moveTo>
                  <a:lnTo>
                    <a:pt x="504" y="0"/>
                  </a:lnTo>
                  <a:lnTo>
                    <a:pt x="504" y="19"/>
                  </a:lnTo>
                  <a:lnTo>
                    <a:pt x="478" y="19"/>
                  </a:lnTo>
                  <a:lnTo>
                    <a:pt x="478" y="0"/>
                  </a:lnTo>
                  <a:close/>
                  <a:moveTo>
                    <a:pt x="424" y="0"/>
                  </a:moveTo>
                  <a:lnTo>
                    <a:pt x="452" y="0"/>
                  </a:lnTo>
                  <a:lnTo>
                    <a:pt x="452" y="19"/>
                  </a:lnTo>
                  <a:lnTo>
                    <a:pt x="424" y="19"/>
                  </a:lnTo>
                  <a:lnTo>
                    <a:pt x="424" y="0"/>
                  </a:lnTo>
                  <a:close/>
                  <a:moveTo>
                    <a:pt x="371" y="0"/>
                  </a:moveTo>
                  <a:lnTo>
                    <a:pt x="398" y="0"/>
                  </a:lnTo>
                  <a:lnTo>
                    <a:pt x="398" y="19"/>
                  </a:lnTo>
                  <a:lnTo>
                    <a:pt x="371" y="19"/>
                  </a:lnTo>
                  <a:lnTo>
                    <a:pt x="371" y="0"/>
                  </a:lnTo>
                  <a:close/>
                  <a:moveTo>
                    <a:pt x="319" y="0"/>
                  </a:moveTo>
                  <a:lnTo>
                    <a:pt x="345" y="0"/>
                  </a:lnTo>
                  <a:lnTo>
                    <a:pt x="345" y="19"/>
                  </a:lnTo>
                  <a:lnTo>
                    <a:pt x="319" y="19"/>
                  </a:lnTo>
                  <a:lnTo>
                    <a:pt x="319" y="0"/>
                  </a:lnTo>
                  <a:close/>
                  <a:moveTo>
                    <a:pt x="265" y="0"/>
                  </a:moveTo>
                  <a:lnTo>
                    <a:pt x="291" y="0"/>
                  </a:lnTo>
                  <a:lnTo>
                    <a:pt x="291" y="19"/>
                  </a:lnTo>
                  <a:lnTo>
                    <a:pt x="265" y="19"/>
                  </a:lnTo>
                  <a:lnTo>
                    <a:pt x="265" y="0"/>
                  </a:lnTo>
                  <a:close/>
                  <a:moveTo>
                    <a:pt x="213" y="0"/>
                  </a:moveTo>
                  <a:lnTo>
                    <a:pt x="239" y="0"/>
                  </a:lnTo>
                  <a:lnTo>
                    <a:pt x="239" y="19"/>
                  </a:lnTo>
                  <a:lnTo>
                    <a:pt x="213" y="19"/>
                  </a:lnTo>
                  <a:lnTo>
                    <a:pt x="213" y="0"/>
                  </a:lnTo>
                  <a:close/>
                  <a:moveTo>
                    <a:pt x="158" y="0"/>
                  </a:moveTo>
                  <a:lnTo>
                    <a:pt x="185" y="0"/>
                  </a:lnTo>
                  <a:lnTo>
                    <a:pt x="185" y="19"/>
                  </a:lnTo>
                  <a:lnTo>
                    <a:pt x="158" y="19"/>
                  </a:lnTo>
                  <a:lnTo>
                    <a:pt x="158" y="0"/>
                  </a:lnTo>
                  <a:close/>
                  <a:moveTo>
                    <a:pt x="106" y="0"/>
                  </a:moveTo>
                  <a:lnTo>
                    <a:pt x="132" y="0"/>
                  </a:lnTo>
                  <a:lnTo>
                    <a:pt x="132" y="19"/>
                  </a:lnTo>
                  <a:lnTo>
                    <a:pt x="106" y="19"/>
                  </a:lnTo>
                  <a:lnTo>
                    <a:pt x="106" y="0"/>
                  </a:lnTo>
                  <a:close/>
                  <a:moveTo>
                    <a:pt x="52" y="0"/>
                  </a:moveTo>
                  <a:lnTo>
                    <a:pt x="78" y="0"/>
                  </a:lnTo>
                  <a:lnTo>
                    <a:pt x="78" y="19"/>
                  </a:lnTo>
                  <a:lnTo>
                    <a:pt x="52" y="19"/>
                  </a:lnTo>
                  <a:lnTo>
                    <a:pt x="52" y="0"/>
                  </a:lnTo>
                  <a:close/>
                  <a:moveTo>
                    <a:pt x="0" y="0"/>
                  </a:moveTo>
                  <a:lnTo>
                    <a:pt x="26" y="0"/>
                  </a:lnTo>
                  <a:lnTo>
                    <a:pt x="26" y="19"/>
                  </a:lnTo>
                  <a:lnTo>
                    <a:pt x="0" y="19"/>
                  </a:lnTo>
                  <a:lnTo>
                    <a:pt x="0"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1" name="Freeform 21"/>
            <p:cNvSpPr>
              <a:spLocks/>
            </p:cNvSpPr>
            <p:nvPr/>
          </p:nvSpPr>
          <p:spPr bwMode="auto">
            <a:xfrm>
              <a:off x="1557939" y="2438630"/>
              <a:ext cx="69492" cy="58491"/>
            </a:xfrm>
            <a:custGeom>
              <a:avLst/>
              <a:gdLst>
                <a:gd name="T0" fmla="*/ 1 w 31"/>
                <a:gd name="T1" fmla="*/ 0 h 26"/>
                <a:gd name="T2" fmla="*/ 31 w 31"/>
                <a:gd name="T3" fmla="*/ 0 h 26"/>
                <a:gd name="T4" fmla="*/ 15 w 31"/>
                <a:gd name="T5" fmla="*/ 26 h 26"/>
                <a:gd name="T6" fmla="*/ 3 w 31"/>
                <a:gd name="T7" fmla="*/ 19 h 26"/>
                <a:gd name="T8" fmla="*/ 1 w 31"/>
                <a:gd name="T9" fmla="*/ 19 h 26"/>
                <a:gd name="T10" fmla="*/ 1 w 31"/>
                <a:gd name="T11" fmla="*/ 18 h 26"/>
                <a:gd name="T12" fmla="*/ 0 w 31"/>
                <a:gd name="T13" fmla="*/ 16 h 26"/>
                <a:gd name="T14" fmla="*/ 1 w 31"/>
                <a:gd name="T15" fmla="*/ 14 h 26"/>
                <a:gd name="T16" fmla="*/ 1 w 31"/>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1" y="0"/>
                  </a:moveTo>
                  <a:lnTo>
                    <a:pt x="31" y="0"/>
                  </a:lnTo>
                  <a:lnTo>
                    <a:pt x="15" y="26"/>
                  </a:lnTo>
                  <a:lnTo>
                    <a:pt x="3" y="19"/>
                  </a:lnTo>
                  <a:lnTo>
                    <a:pt x="1" y="19"/>
                  </a:lnTo>
                  <a:lnTo>
                    <a:pt x="1" y="18"/>
                  </a:lnTo>
                  <a:lnTo>
                    <a:pt x="0" y="16"/>
                  </a:lnTo>
                  <a:lnTo>
                    <a:pt x="1" y="14"/>
                  </a:lnTo>
                  <a:lnTo>
                    <a:pt x="1"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2" name="Freeform 22"/>
            <p:cNvSpPr>
              <a:spLocks noEditPoints="1"/>
            </p:cNvSpPr>
            <p:nvPr/>
          </p:nvSpPr>
          <p:spPr bwMode="auto">
            <a:xfrm>
              <a:off x="845098" y="2528616"/>
              <a:ext cx="715084" cy="1169822"/>
            </a:xfrm>
            <a:custGeom>
              <a:avLst/>
              <a:gdLst>
                <a:gd name="T0" fmla="*/ 14 w 319"/>
                <a:gd name="T1" fmla="*/ 487 h 520"/>
                <a:gd name="T2" fmla="*/ 31 w 319"/>
                <a:gd name="T3" fmla="*/ 496 h 520"/>
                <a:gd name="T4" fmla="*/ 16 w 319"/>
                <a:gd name="T5" fmla="*/ 520 h 520"/>
                <a:gd name="T6" fmla="*/ 0 w 319"/>
                <a:gd name="T7" fmla="*/ 512 h 520"/>
                <a:gd name="T8" fmla="*/ 14 w 319"/>
                <a:gd name="T9" fmla="*/ 487 h 520"/>
                <a:gd name="T10" fmla="*/ 44 w 319"/>
                <a:gd name="T11" fmla="*/ 438 h 520"/>
                <a:gd name="T12" fmla="*/ 59 w 319"/>
                <a:gd name="T13" fmla="*/ 449 h 520"/>
                <a:gd name="T14" fmla="*/ 45 w 319"/>
                <a:gd name="T15" fmla="*/ 473 h 520"/>
                <a:gd name="T16" fmla="*/ 28 w 319"/>
                <a:gd name="T17" fmla="*/ 463 h 520"/>
                <a:gd name="T18" fmla="*/ 44 w 319"/>
                <a:gd name="T19" fmla="*/ 438 h 520"/>
                <a:gd name="T20" fmla="*/ 71 w 319"/>
                <a:gd name="T21" fmla="*/ 390 h 520"/>
                <a:gd name="T22" fmla="*/ 89 w 319"/>
                <a:gd name="T23" fmla="*/ 400 h 520"/>
                <a:gd name="T24" fmla="*/ 73 w 319"/>
                <a:gd name="T25" fmla="*/ 424 h 520"/>
                <a:gd name="T26" fmla="*/ 57 w 319"/>
                <a:gd name="T27" fmla="*/ 414 h 520"/>
                <a:gd name="T28" fmla="*/ 71 w 319"/>
                <a:gd name="T29" fmla="*/ 390 h 520"/>
                <a:gd name="T30" fmla="*/ 101 w 319"/>
                <a:gd name="T31" fmla="*/ 341 h 520"/>
                <a:gd name="T32" fmla="*/ 117 w 319"/>
                <a:gd name="T33" fmla="*/ 351 h 520"/>
                <a:gd name="T34" fmla="*/ 103 w 319"/>
                <a:gd name="T35" fmla="*/ 376 h 520"/>
                <a:gd name="T36" fmla="*/ 85 w 319"/>
                <a:gd name="T37" fmla="*/ 365 h 520"/>
                <a:gd name="T38" fmla="*/ 101 w 319"/>
                <a:gd name="T39" fmla="*/ 341 h 520"/>
                <a:gd name="T40" fmla="*/ 129 w 319"/>
                <a:gd name="T41" fmla="*/ 292 h 520"/>
                <a:gd name="T42" fmla="*/ 147 w 319"/>
                <a:gd name="T43" fmla="*/ 302 h 520"/>
                <a:gd name="T44" fmla="*/ 133 w 319"/>
                <a:gd name="T45" fmla="*/ 327 h 520"/>
                <a:gd name="T46" fmla="*/ 115 w 319"/>
                <a:gd name="T47" fmla="*/ 316 h 520"/>
                <a:gd name="T48" fmla="*/ 129 w 319"/>
                <a:gd name="T49" fmla="*/ 292 h 520"/>
                <a:gd name="T50" fmla="*/ 159 w 319"/>
                <a:gd name="T51" fmla="*/ 243 h 520"/>
                <a:gd name="T52" fmla="*/ 174 w 319"/>
                <a:gd name="T53" fmla="*/ 253 h 520"/>
                <a:gd name="T54" fmla="*/ 161 w 319"/>
                <a:gd name="T55" fmla="*/ 278 h 520"/>
                <a:gd name="T56" fmla="*/ 143 w 319"/>
                <a:gd name="T57" fmla="*/ 267 h 520"/>
                <a:gd name="T58" fmla="*/ 159 w 319"/>
                <a:gd name="T59" fmla="*/ 243 h 520"/>
                <a:gd name="T60" fmla="*/ 187 w 319"/>
                <a:gd name="T61" fmla="*/ 196 h 520"/>
                <a:gd name="T62" fmla="*/ 204 w 319"/>
                <a:gd name="T63" fmla="*/ 205 h 520"/>
                <a:gd name="T64" fmla="*/ 190 w 319"/>
                <a:gd name="T65" fmla="*/ 229 h 520"/>
                <a:gd name="T66" fmla="*/ 173 w 319"/>
                <a:gd name="T67" fmla="*/ 220 h 520"/>
                <a:gd name="T68" fmla="*/ 187 w 319"/>
                <a:gd name="T69" fmla="*/ 196 h 520"/>
                <a:gd name="T70" fmla="*/ 216 w 319"/>
                <a:gd name="T71" fmla="*/ 147 h 520"/>
                <a:gd name="T72" fmla="*/ 232 w 319"/>
                <a:gd name="T73" fmla="*/ 156 h 520"/>
                <a:gd name="T74" fmla="*/ 218 w 319"/>
                <a:gd name="T75" fmla="*/ 180 h 520"/>
                <a:gd name="T76" fmla="*/ 202 w 319"/>
                <a:gd name="T77" fmla="*/ 171 h 520"/>
                <a:gd name="T78" fmla="*/ 216 w 319"/>
                <a:gd name="T79" fmla="*/ 147 h 520"/>
                <a:gd name="T80" fmla="*/ 244 w 319"/>
                <a:gd name="T81" fmla="*/ 98 h 520"/>
                <a:gd name="T82" fmla="*/ 262 w 319"/>
                <a:gd name="T83" fmla="*/ 109 h 520"/>
                <a:gd name="T84" fmla="*/ 248 w 319"/>
                <a:gd name="T85" fmla="*/ 133 h 520"/>
                <a:gd name="T86" fmla="*/ 230 w 319"/>
                <a:gd name="T87" fmla="*/ 123 h 520"/>
                <a:gd name="T88" fmla="*/ 244 w 319"/>
                <a:gd name="T89" fmla="*/ 98 h 520"/>
                <a:gd name="T90" fmla="*/ 274 w 319"/>
                <a:gd name="T91" fmla="*/ 49 h 520"/>
                <a:gd name="T92" fmla="*/ 291 w 319"/>
                <a:gd name="T93" fmla="*/ 60 h 520"/>
                <a:gd name="T94" fmla="*/ 276 w 319"/>
                <a:gd name="T95" fmla="*/ 84 h 520"/>
                <a:gd name="T96" fmla="*/ 260 w 319"/>
                <a:gd name="T97" fmla="*/ 74 h 520"/>
                <a:gd name="T98" fmla="*/ 274 w 319"/>
                <a:gd name="T99" fmla="*/ 49 h 520"/>
                <a:gd name="T100" fmla="*/ 302 w 319"/>
                <a:gd name="T101" fmla="*/ 0 h 520"/>
                <a:gd name="T102" fmla="*/ 319 w 319"/>
                <a:gd name="T103" fmla="*/ 11 h 520"/>
                <a:gd name="T104" fmla="*/ 305 w 319"/>
                <a:gd name="T105" fmla="*/ 35 h 520"/>
                <a:gd name="T106" fmla="*/ 288 w 319"/>
                <a:gd name="T107" fmla="*/ 25 h 520"/>
                <a:gd name="T108" fmla="*/ 302 w 319"/>
                <a:gd name="T10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9" h="520">
                  <a:moveTo>
                    <a:pt x="14" y="487"/>
                  </a:moveTo>
                  <a:lnTo>
                    <a:pt x="31" y="496"/>
                  </a:lnTo>
                  <a:lnTo>
                    <a:pt x="16" y="520"/>
                  </a:lnTo>
                  <a:lnTo>
                    <a:pt x="0" y="512"/>
                  </a:lnTo>
                  <a:lnTo>
                    <a:pt x="14" y="487"/>
                  </a:lnTo>
                  <a:close/>
                  <a:moveTo>
                    <a:pt x="44" y="438"/>
                  </a:moveTo>
                  <a:lnTo>
                    <a:pt x="59" y="449"/>
                  </a:lnTo>
                  <a:lnTo>
                    <a:pt x="45" y="473"/>
                  </a:lnTo>
                  <a:lnTo>
                    <a:pt x="28" y="463"/>
                  </a:lnTo>
                  <a:lnTo>
                    <a:pt x="44" y="438"/>
                  </a:lnTo>
                  <a:close/>
                  <a:moveTo>
                    <a:pt x="71" y="390"/>
                  </a:moveTo>
                  <a:lnTo>
                    <a:pt x="89" y="400"/>
                  </a:lnTo>
                  <a:lnTo>
                    <a:pt x="73" y="424"/>
                  </a:lnTo>
                  <a:lnTo>
                    <a:pt x="57" y="414"/>
                  </a:lnTo>
                  <a:lnTo>
                    <a:pt x="71" y="390"/>
                  </a:lnTo>
                  <a:close/>
                  <a:moveTo>
                    <a:pt x="101" y="341"/>
                  </a:moveTo>
                  <a:lnTo>
                    <a:pt x="117" y="351"/>
                  </a:lnTo>
                  <a:lnTo>
                    <a:pt x="103" y="376"/>
                  </a:lnTo>
                  <a:lnTo>
                    <a:pt x="85" y="365"/>
                  </a:lnTo>
                  <a:lnTo>
                    <a:pt x="101" y="341"/>
                  </a:lnTo>
                  <a:close/>
                  <a:moveTo>
                    <a:pt x="129" y="292"/>
                  </a:moveTo>
                  <a:lnTo>
                    <a:pt x="147" y="302"/>
                  </a:lnTo>
                  <a:lnTo>
                    <a:pt x="133" y="327"/>
                  </a:lnTo>
                  <a:lnTo>
                    <a:pt x="115" y="316"/>
                  </a:lnTo>
                  <a:lnTo>
                    <a:pt x="129" y="292"/>
                  </a:lnTo>
                  <a:close/>
                  <a:moveTo>
                    <a:pt x="159" y="243"/>
                  </a:moveTo>
                  <a:lnTo>
                    <a:pt x="174" y="253"/>
                  </a:lnTo>
                  <a:lnTo>
                    <a:pt x="161" y="278"/>
                  </a:lnTo>
                  <a:lnTo>
                    <a:pt x="143" y="267"/>
                  </a:lnTo>
                  <a:lnTo>
                    <a:pt x="159" y="243"/>
                  </a:lnTo>
                  <a:close/>
                  <a:moveTo>
                    <a:pt x="187" y="196"/>
                  </a:moveTo>
                  <a:lnTo>
                    <a:pt x="204" y="205"/>
                  </a:lnTo>
                  <a:lnTo>
                    <a:pt x="190" y="229"/>
                  </a:lnTo>
                  <a:lnTo>
                    <a:pt x="173" y="220"/>
                  </a:lnTo>
                  <a:lnTo>
                    <a:pt x="187" y="196"/>
                  </a:lnTo>
                  <a:close/>
                  <a:moveTo>
                    <a:pt x="216" y="147"/>
                  </a:moveTo>
                  <a:lnTo>
                    <a:pt x="232" y="156"/>
                  </a:lnTo>
                  <a:lnTo>
                    <a:pt x="218" y="180"/>
                  </a:lnTo>
                  <a:lnTo>
                    <a:pt x="202" y="171"/>
                  </a:lnTo>
                  <a:lnTo>
                    <a:pt x="216" y="147"/>
                  </a:lnTo>
                  <a:close/>
                  <a:moveTo>
                    <a:pt x="244" y="98"/>
                  </a:moveTo>
                  <a:lnTo>
                    <a:pt x="262" y="109"/>
                  </a:lnTo>
                  <a:lnTo>
                    <a:pt x="248" y="133"/>
                  </a:lnTo>
                  <a:lnTo>
                    <a:pt x="230" y="123"/>
                  </a:lnTo>
                  <a:lnTo>
                    <a:pt x="244" y="98"/>
                  </a:lnTo>
                  <a:close/>
                  <a:moveTo>
                    <a:pt x="274" y="49"/>
                  </a:moveTo>
                  <a:lnTo>
                    <a:pt x="291" y="60"/>
                  </a:lnTo>
                  <a:lnTo>
                    <a:pt x="276" y="84"/>
                  </a:lnTo>
                  <a:lnTo>
                    <a:pt x="260" y="74"/>
                  </a:lnTo>
                  <a:lnTo>
                    <a:pt x="274" y="49"/>
                  </a:lnTo>
                  <a:close/>
                  <a:moveTo>
                    <a:pt x="302" y="0"/>
                  </a:moveTo>
                  <a:lnTo>
                    <a:pt x="319" y="11"/>
                  </a:lnTo>
                  <a:lnTo>
                    <a:pt x="305" y="35"/>
                  </a:lnTo>
                  <a:lnTo>
                    <a:pt x="288" y="25"/>
                  </a:lnTo>
                  <a:lnTo>
                    <a:pt x="302"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3" name="Freeform 23"/>
            <p:cNvSpPr>
              <a:spLocks/>
            </p:cNvSpPr>
            <p:nvPr/>
          </p:nvSpPr>
          <p:spPr bwMode="auto">
            <a:xfrm>
              <a:off x="777849" y="3734433"/>
              <a:ext cx="71732" cy="78739"/>
            </a:xfrm>
            <a:custGeom>
              <a:avLst/>
              <a:gdLst>
                <a:gd name="T0" fmla="*/ 16 w 32"/>
                <a:gd name="T1" fmla="*/ 0 h 35"/>
                <a:gd name="T2" fmla="*/ 16 w 32"/>
                <a:gd name="T3" fmla="*/ 0 h 35"/>
                <a:gd name="T4" fmla="*/ 18 w 32"/>
                <a:gd name="T5" fmla="*/ 0 h 35"/>
                <a:gd name="T6" fmla="*/ 19 w 32"/>
                <a:gd name="T7" fmla="*/ 2 h 35"/>
                <a:gd name="T8" fmla="*/ 32 w 32"/>
                <a:gd name="T9" fmla="*/ 9 h 35"/>
                <a:gd name="T10" fmla="*/ 16 w 32"/>
                <a:gd name="T11" fmla="*/ 35 h 35"/>
                <a:gd name="T12" fmla="*/ 0 w 32"/>
                <a:gd name="T13" fmla="*/ 9 h 35"/>
                <a:gd name="T14" fmla="*/ 14 w 32"/>
                <a:gd name="T15" fmla="*/ 2 h 35"/>
                <a:gd name="T16" fmla="*/ 16 w 32"/>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5">
                  <a:moveTo>
                    <a:pt x="16" y="0"/>
                  </a:moveTo>
                  <a:lnTo>
                    <a:pt x="16" y="0"/>
                  </a:lnTo>
                  <a:lnTo>
                    <a:pt x="18" y="0"/>
                  </a:lnTo>
                  <a:lnTo>
                    <a:pt x="19" y="2"/>
                  </a:lnTo>
                  <a:lnTo>
                    <a:pt x="32" y="9"/>
                  </a:lnTo>
                  <a:lnTo>
                    <a:pt x="16" y="35"/>
                  </a:lnTo>
                  <a:lnTo>
                    <a:pt x="0" y="9"/>
                  </a:lnTo>
                  <a:lnTo>
                    <a:pt x="14" y="2"/>
                  </a:lnTo>
                  <a:lnTo>
                    <a:pt x="16"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4" name="Freeform 24"/>
            <p:cNvSpPr>
              <a:spLocks noEditPoints="1"/>
            </p:cNvSpPr>
            <p:nvPr/>
          </p:nvSpPr>
          <p:spPr bwMode="auto">
            <a:xfrm>
              <a:off x="65007" y="2528616"/>
              <a:ext cx="721808" cy="1169822"/>
            </a:xfrm>
            <a:custGeom>
              <a:avLst/>
              <a:gdLst>
                <a:gd name="T0" fmla="*/ 306 w 322"/>
                <a:gd name="T1" fmla="*/ 487 h 520"/>
                <a:gd name="T2" fmla="*/ 322 w 322"/>
                <a:gd name="T3" fmla="*/ 512 h 520"/>
                <a:gd name="T4" fmla="*/ 304 w 322"/>
                <a:gd name="T5" fmla="*/ 520 h 520"/>
                <a:gd name="T6" fmla="*/ 290 w 322"/>
                <a:gd name="T7" fmla="*/ 496 h 520"/>
                <a:gd name="T8" fmla="*/ 306 w 322"/>
                <a:gd name="T9" fmla="*/ 487 h 520"/>
                <a:gd name="T10" fmla="*/ 278 w 322"/>
                <a:gd name="T11" fmla="*/ 438 h 520"/>
                <a:gd name="T12" fmla="*/ 292 w 322"/>
                <a:gd name="T13" fmla="*/ 463 h 520"/>
                <a:gd name="T14" fmla="*/ 276 w 322"/>
                <a:gd name="T15" fmla="*/ 473 h 520"/>
                <a:gd name="T16" fmla="*/ 261 w 322"/>
                <a:gd name="T17" fmla="*/ 449 h 520"/>
                <a:gd name="T18" fmla="*/ 278 w 322"/>
                <a:gd name="T19" fmla="*/ 438 h 520"/>
                <a:gd name="T20" fmla="*/ 248 w 322"/>
                <a:gd name="T21" fmla="*/ 390 h 520"/>
                <a:gd name="T22" fmla="*/ 264 w 322"/>
                <a:gd name="T23" fmla="*/ 414 h 520"/>
                <a:gd name="T24" fmla="*/ 247 w 322"/>
                <a:gd name="T25" fmla="*/ 424 h 520"/>
                <a:gd name="T26" fmla="*/ 233 w 322"/>
                <a:gd name="T27" fmla="*/ 400 h 520"/>
                <a:gd name="T28" fmla="*/ 248 w 322"/>
                <a:gd name="T29" fmla="*/ 390 h 520"/>
                <a:gd name="T30" fmla="*/ 220 w 322"/>
                <a:gd name="T31" fmla="*/ 341 h 520"/>
                <a:gd name="T32" fmla="*/ 234 w 322"/>
                <a:gd name="T33" fmla="*/ 365 h 520"/>
                <a:gd name="T34" fmla="*/ 219 w 322"/>
                <a:gd name="T35" fmla="*/ 376 h 520"/>
                <a:gd name="T36" fmla="*/ 203 w 322"/>
                <a:gd name="T37" fmla="*/ 351 h 520"/>
                <a:gd name="T38" fmla="*/ 220 w 322"/>
                <a:gd name="T39" fmla="*/ 341 h 520"/>
                <a:gd name="T40" fmla="*/ 191 w 322"/>
                <a:gd name="T41" fmla="*/ 292 h 520"/>
                <a:gd name="T42" fmla="*/ 206 w 322"/>
                <a:gd name="T43" fmla="*/ 316 h 520"/>
                <a:gd name="T44" fmla="*/ 189 w 322"/>
                <a:gd name="T45" fmla="*/ 327 h 520"/>
                <a:gd name="T46" fmla="*/ 175 w 322"/>
                <a:gd name="T47" fmla="*/ 302 h 520"/>
                <a:gd name="T48" fmla="*/ 191 w 322"/>
                <a:gd name="T49" fmla="*/ 292 h 520"/>
                <a:gd name="T50" fmla="*/ 163 w 322"/>
                <a:gd name="T51" fmla="*/ 243 h 520"/>
                <a:gd name="T52" fmla="*/ 177 w 322"/>
                <a:gd name="T53" fmla="*/ 267 h 520"/>
                <a:gd name="T54" fmla="*/ 159 w 322"/>
                <a:gd name="T55" fmla="*/ 278 h 520"/>
                <a:gd name="T56" fmla="*/ 145 w 322"/>
                <a:gd name="T57" fmla="*/ 253 h 520"/>
                <a:gd name="T58" fmla="*/ 163 w 322"/>
                <a:gd name="T59" fmla="*/ 243 h 520"/>
                <a:gd name="T60" fmla="*/ 133 w 322"/>
                <a:gd name="T61" fmla="*/ 196 h 520"/>
                <a:gd name="T62" fmla="*/ 149 w 322"/>
                <a:gd name="T63" fmla="*/ 220 h 520"/>
                <a:gd name="T64" fmla="*/ 131 w 322"/>
                <a:gd name="T65" fmla="*/ 229 h 520"/>
                <a:gd name="T66" fmla="*/ 117 w 322"/>
                <a:gd name="T67" fmla="*/ 205 h 520"/>
                <a:gd name="T68" fmla="*/ 133 w 322"/>
                <a:gd name="T69" fmla="*/ 196 h 520"/>
                <a:gd name="T70" fmla="*/ 105 w 322"/>
                <a:gd name="T71" fmla="*/ 147 h 520"/>
                <a:gd name="T72" fmla="*/ 119 w 322"/>
                <a:gd name="T73" fmla="*/ 171 h 520"/>
                <a:gd name="T74" fmla="*/ 102 w 322"/>
                <a:gd name="T75" fmla="*/ 180 h 520"/>
                <a:gd name="T76" fmla="*/ 88 w 322"/>
                <a:gd name="T77" fmla="*/ 156 h 520"/>
                <a:gd name="T78" fmla="*/ 105 w 322"/>
                <a:gd name="T79" fmla="*/ 147 h 520"/>
                <a:gd name="T80" fmla="*/ 76 w 322"/>
                <a:gd name="T81" fmla="*/ 98 h 520"/>
                <a:gd name="T82" fmla="*/ 89 w 322"/>
                <a:gd name="T83" fmla="*/ 123 h 520"/>
                <a:gd name="T84" fmla="*/ 74 w 322"/>
                <a:gd name="T85" fmla="*/ 133 h 520"/>
                <a:gd name="T86" fmla="*/ 60 w 322"/>
                <a:gd name="T87" fmla="*/ 109 h 520"/>
                <a:gd name="T88" fmla="*/ 76 w 322"/>
                <a:gd name="T89" fmla="*/ 98 h 520"/>
                <a:gd name="T90" fmla="*/ 48 w 322"/>
                <a:gd name="T91" fmla="*/ 49 h 520"/>
                <a:gd name="T92" fmla="*/ 62 w 322"/>
                <a:gd name="T93" fmla="*/ 74 h 520"/>
                <a:gd name="T94" fmla="*/ 44 w 322"/>
                <a:gd name="T95" fmla="*/ 84 h 520"/>
                <a:gd name="T96" fmla="*/ 30 w 322"/>
                <a:gd name="T97" fmla="*/ 60 h 520"/>
                <a:gd name="T98" fmla="*/ 48 w 322"/>
                <a:gd name="T99" fmla="*/ 49 h 520"/>
                <a:gd name="T100" fmla="*/ 18 w 322"/>
                <a:gd name="T101" fmla="*/ 0 h 520"/>
                <a:gd name="T102" fmla="*/ 32 w 322"/>
                <a:gd name="T103" fmla="*/ 25 h 520"/>
                <a:gd name="T104" fmla="*/ 16 w 322"/>
                <a:gd name="T105" fmla="*/ 35 h 520"/>
                <a:gd name="T106" fmla="*/ 0 w 322"/>
                <a:gd name="T107" fmla="*/ 11 h 520"/>
                <a:gd name="T108" fmla="*/ 18 w 322"/>
                <a:gd name="T10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2" h="520">
                  <a:moveTo>
                    <a:pt x="306" y="487"/>
                  </a:moveTo>
                  <a:lnTo>
                    <a:pt x="322" y="512"/>
                  </a:lnTo>
                  <a:lnTo>
                    <a:pt x="304" y="520"/>
                  </a:lnTo>
                  <a:lnTo>
                    <a:pt x="290" y="496"/>
                  </a:lnTo>
                  <a:lnTo>
                    <a:pt x="306" y="487"/>
                  </a:lnTo>
                  <a:close/>
                  <a:moveTo>
                    <a:pt x="278" y="438"/>
                  </a:moveTo>
                  <a:lnTo>
                    <a:pt x="292" y="463"/>
                  </a:lnTo>
                  <a:lnTo>
                    <a:pt x="276" y="473"/>
                  </a:lnTo>
                  <a:lnTo>
                    <a:pt x="261" y="449"/>
                  </a:lnTo>
                  <a:lnTo>
                    <a:pt x="278" y="438"/>
                  </a:lnTo>
                  <a:close/>
                  <a:moveTo>
                    <a:pt x="248" y="390"/>
                  </a:moveTo>
                  <a:lnTo>
                    <a:pt x="264" y="414"/>
                  </a:lnTo>
                  <a:lnTo>
                    <a:pt x="247" y="424"/>
                  </a:lnTo>
                  <a:lnTo>
                    <a:pt x="233" y="400"/>
                  </a:lnTo>
                  <a:lnTo>
                    <a:pt x="248" y="390"/>
                  </a:lnTo>
                  <a:close/>
                  <a:moveTo>
                    <a:pt x="220" y="341"/>
                  </a:moveTo>
                  <a:lnTo>
                    <a:pt x="234" y="365"/>
                  </a:lnTo>
                  <a:lnTo>
                    <a:pt x="219" y="376"/>
                  </a:lnTo>
                  <a:lnTo>
                    <a:pt x="203" y="351"/>
                  </a:lnTo>
                  <a:lnTo>
                    <a:pt x="220" y="341"/>
                  </a:lnTo>
                  <a:close/>
                  <a:moveTo>
                    <a:pt x="191" y="292"/>
                  </a:moveTo>
                  <a:lnTo>
                    <a:pt x="206" y="316"/>
                  </a:lnTo>
                  <a:lnTo>
                    <a:pt x="189" y="327"/>
                  </a:lnTo>
                  <a:lnTo>
                    <a:pt x="175" y="302"/>
                  </a:lnTo>
                  <a:lnTo>
                    <a:pt x="191" y="292"/>
                  </a:lnTo>
                  <a:close/>
                  <a:moveTo>
                    <a:pt x="163" y="243"/>
                  </a:moveTo>
                  <a:lnTo>
                    <a:pt x="177" y="267"/>
                  </a:lnTo>
                  <a:lnTo>
                    <a:pt x="159" y="278"/>
                  </a:lnTo>
                  <a:lnTo>
                    <a:pt x="145" y="253"/>
                  </a:lnTo>
                  <a:lnTo>
                    <a:pt x="163" y="243"/>
                  </a:lnTo>
                  <a:close/>
                  <a:moveTo>
                    <a:pt x="133" y="196"/>
                  </a:moveTo>
                  <a:lnTo>
                    <a:pt x="149" y="220"/>
                  </a:lnTo>
                  <a:lnTo>
                    <a:pt x="131" y="229"/>
                  </a:lnTo>
                  <a:lnTo>
                    <a:pt x="117" y="205"/>
                  </a:lnTo>
                  <a:lnTo>
                    <a:pt x="133" y="196"/>
                  </a:lnTo>
                  <a:close/>
                  <a:moveTo>
                    <a:pt x="105" y="147"/>
                  </a:moveTo>
                  <a:lnTo>
                    <a:pt x="119" y="171"/>
                  </a:lnTo>
                  <a:lnTo>
                    <a:pt x="102" y="180"/>
                  </a:lnTo>
                  <a:lnTo>
                    <a:pt x="88" y="156"/>
                  </a:lnTo>
                  <a:lnTo>
                    <a:pt x="105" y="147"/>
                  </a:lnTo>
                  <a:close/>
                  <a:moveTo>
                    <a:pt x="76" y="98"/>
                  </a:moveTo>
                  <a:lnTo>
                    <a:pt x="89" y="123"/>
                  </a:lnTo>
                  <a:lnTo>
                    <a:pt x="74" y="133"/>
                  </a:lnTo>
                  <a:lnTo>
                    <a:pt x="60" y="109"/>
                  </a:lnTo>
                  <a:lnTo>
                    <a:pt x="76" y="98"/>
                  </a:lnTo>
                  <a:close/>
                  <a:moveTo>
                    <a:pt x="48" y="49"/>
                  </a:moveTo>
                  <a:lnTo>
                    <a:pt x="62" y="74"/>
                  </a:lnTo>
                  <a:lnTo>
                    <a:pt x="44" y="84"/>
                  </a:lnTo>
                  <a:lnTo>
                    <a:pt x="30" y="60"/>
                  </a:lnTo>
                  <a:lnTo>
                    <a:pt x="48" y="49"/>
                  </a:lnTo>
                  <a:close/>
                  <a:moveTo>
                    <a:pt x="18" y="0"/>
                  </a:moveTo>
                  <a:lnTo>
                    <a:pt x="32" y="25"/>
                  </a:lnTo>
                  <a:lnTo>
                    <a:pt x="16" y="35"/>
                  </a:lnTo>
                  <a:lnTo>
                    <a:pt x="0" y="11"/>
                  </a:lnTo>
                  <a:lnTo>
                    <a:pt x="18"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5" name="Freeform 25"/>
            <p:cNvSpPr>
              <a:spLocks/>
            </p:cNvSpPr>
            <p:nvPr/>
          </p:nvSpPr>
          <p:spPr bwMode="auto">
            <a:xfrm>
              <a:off x="-1" y="2438630"/>
              <a:ext cx="73975" cy="58491"/>
            </a:xfrm>
            <a:custGeom>
              <a:avLst/>
              <a:gdLst>
                <a:gd name="T0" fmla="*/ 0 w 33"/>
                <a:gd name="T1" fmla="*/ 0 h 26"/>
                <a:gd name="T2" fmla="*/ 31 w 33"/>
                <a:gd name="T3" fmla="*/ 0 h 26"/>
                <a:gd name="T4" fmla="*/ 31 w 33"/>
                <a:gd name="T5" fmla="*/ 14 h 26"/>
                <a:gd name="T6" fmla="*/ 33 w 33"/>
                <a:gd name="T7" fmla="*/ 16 h 26"/>
                <a:gd name="T8" fmla="*/ 31 w 33"/>
                <a:gd name="T9" fmla="*/ 18 h 26"/>
                <a:gd name="T10" fmla="*/ 31 w 33"/>
                <a:gd name="T11" fmla="*/ 19 h 26"/>
                <a:gd name="T12" fmla="*/ 28 w 33"/>
                <a:gd name="T13" fmla="*/ 19 h 26"/>
                <a:gd name="T14" fmla="*/ 15 w 33"/>
                <a:gd name="T15" fmla="*/ 26 h 26"/>
                <a:gd name="T16" fmla="*/ 0 w 33"/>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6">
                  <a:moveTo>
                    <a:pt x="0" y="0"/>
                  </a:moveTo>
                  <a:lnTo>
                    <a:pt x="31" y="0"/>
                  </a:lnTo>
                  <a:lnTo>
                    <a:pt x="31" y="14"/>
                  </a:lnTo>
                  <a:lnTo>
                    <a:pt x="33" y="16"/>
                  </a:lnTo>
                  <a:lnTo>
                    <a:pt x="31" y="18"/>
                  </a:lnTo>
                  <a:lnTo>
                    <a:pt x="31" y="19"/>
                  </a:lnTo>
                  <a:lnTo>
                    <a:pt x="28" y="19"/>
                  </a:lnTo>
                  <a:lnTo>
                    <a:pt x="15" y="26"/>
                  </a:lnTo>
                  <a:lnTo>
                    <a:pt x="0"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6" name="Freeform 26"/>
            <p:cNvSpPr>
              <a:spLocks noEditPoints="1"/>
            </p:cNvSpPr>
            <p:nvPr/>
          </p:nvSpPr>
          <p:spPr bwMode="auto">
            <a:xfrm>
              <a:off x="127773" y="2438630"/>
              <a:ext cx="1369643" cy="42744"/>
            </a:xfrm>
            <a:custGeom>
              <a:avLst/>
              <a:gdLst>
                <a:gd name="T0" fmla="*/ 585 w 611"/>
                <a:gd name="T1" fmla="*/ 0 h 19"/>
                <a:gd name="T2" fmla="*/ 611 w 611"/>
                <a:gd name="T3" fmla="*/ 0 h 19"/>
                <a:gd name="T4" fmla="*/ 611 w 611"/>
                <a:gd name="T5" fmla="*/ 19 h 19"/>
                <a:gd name="T6" fmla="*/ 585 w 611"/>
                <a:gd name="T7" fmla="*/ 19 h 19"/>
                <a:gd name="T8" fmla="*/ 585 w 611"/>
                <a:gd name="T9" fmla="*/ 0 h 19"/>
                <a:gd name="T10" fmla="*/ 533 w 611"/>
                <a:gd name="T11" fmla="*/ 0 h 19"/>
                <a:gd name="T12" fmla="*/ 559 w 611"/>
                <a:gd name="T13" fmla="*/ 0 h 19"/>
                <a:gd name="T14" fmla="*/ 559 w 611"/>
                <a:gd name="T15" fmla="*/ 19 h 19"/>
                <a:gd name="T16" fmla="*/ 533 w 611"/>
                <a:gd name="T17" fmla="*/ 19 h 19"/>
                <a:gd name="T18" fmla="*/ 533 w 611"/>
                <a:gd name="T19" fmla="*/ 0 h 19"/>
                <a:gd name="T20" fmla="*/ 479 w 611"/>
                <a:gd name="T21" fmla="*/ 0 h 19"/>
                <a:gd name="T22" fmla="*/ 505 w 611"/>
                <a:gd name="T23" fmla="*/ 0 h 19"/>
                <a:gd name="T24" fmla="*/ 505 w 611"/>
                <a:gd name="T25" fmla="*/ 19 h 19"/>
                <a:gd name="T26" fmla="*/ 479 w 611"/>
                <a:gd name="T27" fmla="*/ 19 h 19"/>
                <a:gd name="T28" fmla="*/ 479 w 611"/>
                <a:gd name="T29" fmla="*/ 0 h 19"/>
                <a:gd name="T30" fmla="*/ 426 w 611"/>
                <a:gd name="T31" fmla="*/ 0 h 19"/>
                <a:gd name="T32" fmla="*/ 453 w 611"/>
                <a:gd name="T33" fmla="*/ 0 h 19"/>
                <a:gd name="T34" fmla="*/ 453 w 611"/>
                <a:gd name="T35" fmla="*/ 19 h 19"/>
                <a:gd name="T36" fmla="*/ 426 w 611"/>
                <a:gd name="T37" fmla="*/ 19 h 19"/>
                <a:gd name="T38" fmla="*/ 426 w 611"/>
                <a:gd name="T39" fmla="*/ 0 h 19"/>
                <a:gd name="T40" fmla="*/ 372 w 611"/>
                <a:gd name="T41" fmla="*/ 0 h 19"/>
                <a:gd name="T42" fmla="*/ 400 w 611"/>
                <a:gd name="T43" fmla="*/ 0 h 19"/>
                <a:gd name="T44" fmla="*/ 400 w 611"/>
                <a:gd name="T45" fmla="*/ 19 h 19"/>
                <a:gd name="T46" fmla="*/ 372 w 611"/>
                <a:gd name="T47" fmla="*/ 19 h 19"/>
                <a:gd name="T48" fmla="*/ 372 w 611"/>
                <a:gd name="T49" fmla="*/ 0 h 19"/>
                <a:gd name="T50" fmla="*/ 320 w 611"/>
                <a:gd name="T51" fmla="*/ 0 h 19"/>
                <a:gd name="T52" fmla="*/ 346 w 611"/>
                <a:gd name="T53" fmla="*/ 0 h 19"/>
                <a:gd name="T54" fmla="*/ 346 w 611"/>
                <a:gd name="T55" fmla="*/ 19 h 19"/>
                <a:gd name="T56" fmla="*/ 320 w 611"/>
                <a:gd name="T57" fmla="*/ 19 h 19"/>
                <a:gd name="T58" fmla="*/ 320 w 611"/>
                <a:gd name="T59" fmla="*/ 0 h 19"/>
                <a:gd name="T60" fmla="*/ 266 w 611"/>
                <a:gd name="T61" fmla="*/ 0 h 19"/>
                <a:gd name="T62" fmla="*/ 294 w 611"/>
                <a:gd name="T63" fmla="*/ 0 h 19"/>
                <a:gd name="T64" fmla="*/ 294 w 611"/>
                <a:gd name="T65" fmla="*/ 19 h 19"/>
                <a:gd name="T66" fmla="*/ 266 w 611"/>
                <a:gd name="T67" fmla="*/ 19 h 19"/>
                <a:gd name="T68" fmla="*/ 266 w 611"/>
                <a:gd name="T69" fmla="*/ 0 h 19"/>
                <a:gd name="T70" fmla="*/ 213 w 611"/>
                <a:gd name="T71" fmla="*/ 0 h 19"/>
                <a:gd name="T72" fmla="*/ 240 w 611"/>
                <a:gd name="T73" fmla="*/ 0 h 19"/>
                <a:gd name="T74" fmla="*/ 240 w 611"/>
                <a:gd name="T75" fmla="*/ 19 h 19"/>
                <a:gd name="T76" fmla="*/ 213 w 611"/>
                <a:gd name="T77" fmla="*/ 19 h 19"/>
                <a:gd name="T78" fmla="*/ 213 w 611"/>
                <a:gd name="T79" fmla="*/ 0 h 19"/>
                <a:gd name="T80" fmla="*/ 161 w 611"/>
                <a:gd name="T81" fmla="*/ 0 h 19"/>
                <a:gd name="T82" fmla="*/ 187 w 611"/>
                <a:gd name="T83" fmla="*/ 0 h 19"/>
                <a:gd name="T84" fmla="*/ 187 w 611"/>
                <a:gd name="T85" fmla="*/ 19 h 19"/>
                <a:gd name="T86" fmla="*/ 161 w 611"/>
                <a:gd name="T87" fmla="*/ 19 h 19"/>
                <a:gd name="T88" fmla="*/ 161 w 611"/>
                <a:gd name="T89" fmla="*/ 0 h 19"/>
                <a:gd name="T90" fmla="*/ 107 w 611"/>
                <a:gd name="T91" fmla="*/ 0 h 19"/>
                <a:gd name="T92" fmla="*/ 133 w 611"/>
                <a:gd name="T93" fmla="*/ 0 h 19"/>
                <a:gd name="T94" fmla="*/ 133 w 611"/>
                <a:gd name="T95" fmla="*/ 19 h 19"/>
                <a:gd name="T96" fmla="*/ 107 w 611"/>
                <a:gd name="T97" fmla="*/ 19 h 19"/>
                <a:gd name="T98" fmla="*/ 107 w 611"/>
                <a:gd name="T99" fmla="*/ 0 h 19"/>
                <a:gd name="T100" fmla="*/ 54 w 611"/>
                <a:gd name="T101" fmla="*/ 0 h 19"/>
                <a:gd name="T102" fmla="*/ 81 w 611"/>
                <a:gd name="T103" fmla="*/ 0 h 19"/>
                <a:gd name="T104" fmla="*/ 81 w 611"/>
                <a:gd name="T105" fmla="*/ 19 h 19"/>
                <a:gd name="T106" fmla="*/ 54 w 611"/>
                <a:gd name="T107" fmla="*/ 19 h 19"/>
                <a:gd name="T108" fmla="*/ 54 w 611"/>
                <a:gd name="T109" fmla="*/ 0 h 19"/>
                <a:gd name="T110" fmla="*/ 0 w 611"/>
                <a:gd name="T111" fmla="*/ 0 h 19"/>
                <a:gd name="T112" fmla="*/ 27 w 611"/>
                <a:gd name="T113" fmla="*/ 0 h 19"/>
                <a:gd name="T114" fmla="*/ 27 w 611"/>
                <a:gd name="T115" fmla="*/ 19 h 19"/>
                <a:gd name="T116" fmla="*/ 0 w 611"/>
                <a:gd name="T117" fmla="*/ 19 h 19"/>
                <a:gd name="T118" fmla="*/ 0 w 611"/>
                <a:gd name="T1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1" h="19">
                  <a:moveTo>
                    <a:pt x="585" y="0"/>
                  </a:moveTo>
                  <a:lnTo>
                    <a:pt x="611" y="0"/>
                  </a:lnTo>
                  <a:lnTo>
                    <a:pt x="611" y="19"/>
                  </a:lnTo>
                  <a:lnTo>
                    <a:pt x="585" y="19"/>
                  </a:lnTo>
                  <a:lnTo>
                    <a:pt x="585" y="0"/>
                  </a:lnTo>
                  <a:close/>
                  <a:moveTo>
                    <a:pt x="533" y="0"/>
                  </a:moveTo>
                  <a:lnTo>
                    <a:pt x="559" y="0"/>
                  </a:lnTo>
                  <a:lnTo>
                    <a:pt x="559" y="19"/>
                  </a:lnTo>
                  <a:lnTo>
                    <a:pt x="533" y="19"/>
                  </a:lnTo>
                  <a:lnTo>
                    <a:pt x="533" y="0"/>
                  </a:lnTo>
                  <a:close/>
                  <a:moveTo>
                    <a:pt x="479" y="0"/>
                  </a:moveTo>
                  <a:lnTo>
                    <a:pt x="505" y="0"/>
                  </a:lnTo>
                  <a:lnTo>
                    <a:pt x="505" y="19"/>
                  </a:lnTo>
                  <a:lnTo>
                    <a:pt x="479" y="19"/>
                  </a:lnTo>
                  <a:lnTo>
                    <a:pt x="479" y="0"/>
                  </a:lnTo>
                  <a:close/>
                  <a:moveTo>
                    <a:pt x="426" y="0"/>
                  </a:moveTo>
                  <a:lnTo>
                    <a:pt x="453" y="0"/>
                  </a:lnTo>
                  <a:lnTo>
                    <a:pt x="453" y="19"/>
                  </a:lnTo>
                  <a:lnTo>
                    <a:pt x="426" y="19"/>
                  </a:lnTo>
                  <a:lnTo>
                    <a:pt x="426" y="0"/>
                  </a:lnTo>
                  <a:close/>
                  <a:moveTo>
                    <a:pt x="372" y="0"/>
                  </a:moveTo>
                  <a:lnTo>
                    <a:pt x="400" y="0"/>
                  </a:lnTo>
                  <a:lnTo>
                    <a:pt x="400" y="19"/>
                  </a:lnTo>
                  <a:lnTo>
                    <a:pt x="372" y="19"/>
                  </a:lnTo>
                  <a:lnTo>
                    <a:pt x="372" y="0"/>
                  </a:lnTo>
                  <a:close/>
                  <a:moveTo>
                    <a:pt x="320" y="0"/>
                  </a:moveTo>
                  <a:lnTo>
                    <a:pt x="346" y="0"/>
                  </a:lnTo>
                  <a:lnTo>
                    <a:pt x="346" y="19"/>
                  </a:lnTo>
                  <a:lnTo>
                    <a:pt x="320" y="19"/>
                  </a:lnTo>
                  <a:lnTo>
                    <a:pt x="320" y="0"/>
                  </a:lnTo>
                  <a:close/>
                  <a:moveTo>
                    <a:pt x="266" y="0"/>
                  </a:moveTo>
                  <a:lnTo>
                    <a:pt x="294" y="0"/>
                  </a:lnTo>
                  <a:lnTo>
                    <a:pt x="294" y="19"/>
                  </a:lnTo>
                  <a:lnTo>
                    <a:pt x="266" y="19"/>
                  </a:lnTo>
                  <a:lnTo>
                    <a:pt x="266" y="0"/>
                  </a:lnTo>
                  <a:close/>
                  <a:moveTo>
                    <a:pt x="213" y="0"/>
                  </a:moveTo>
                  <a:lnTo>
                    <a:pt x="240" y="0"/>
                  </a:lnTo>
                  <a:lnTo>
                    <a:pt x="240" y="19"/>
                  </a:lnTo>
                  <a:lnTo>
                    <a:pt x="213" y="19"/>
                  </a:lnTo>
                  <a:lnTo>
                    <a:pt x="213" y="0"/>
                  </a:lnTo>
                  <a:close/>
                  <a:moveTo>
                    <a:pt x="161" y="0"/>
                  </a:moveTo>
                  <a:lnTo>
                    <a:pt x="187" y="0"/>
                  </a:lnTo>
                  <a:lnTo>
                    <a:pt x="187" y="19"/>
                  </a:lnTo>
                  <a:lnTo>
                    <a:pt x="161" y="19"/>
                  </a:lnTo>
                  <a:lnTo>
                    <a:pt x="161" y="0"/>
                  </a:lnTo>
                  <a:close/>
                  <a:moveTo>
                    <a:pt x="107" y="0"/>
                  </a:moveTo>
                  <a:lnTo>
                    <a:pt x="133" y="0"/>
                  </a:lnTo>
                  <a:lnTo>
                    <a:pt x="133" y="19"/>
                  </a:lnTo>
                  <a:lnTo>
                    <a:pt x="107" y="19"/>
                  </a:lnTo>
                  <a:lnTo>
                    <a:pt x="107" y="0"/>
                  </a:lnTo>
                  <a:close/>
                  <a:moveTo>
                    <a:pt x="54" y="0"/>
                  </a:moveTo>
                  <a:lnTo>
                    <a:pt x="81" y="0"/>
                  </a:lnTo>
                  <a:lnTo>
                    <a:pt x="81" y="19"/>
                  </a:lnTo>
                  <a:lnTo>
                    <a:pt x="54" y="19"/>
                  </a:lnTo>
                  <a:lnTo>
                    <a:pt x="54" y="0"/>
                  </a:lnTo>
                  <a:close/>
                  <a:moveTo>
                    <a:pt x="0" y="0"/>
                  </a:moveTo>
                  <a:lnTo>
                    <a:pt x="27" y="0"/>
                  </a:lnTo>
                  <a:lnTo>
                    <a:pt x="27" y="19"/>
                  </a:lnTo>
                  <a:lnTo>
                    <a:pt x="0" y="19"/>
                  </a:lnTo>
                  <a:lnTo>
                    <a:pt x="0"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7" name="Freeform 27"/>
            <p:cNvSpPr>
              <a:spLocks/>
            </p:cNvSpPr>
            <p:nvPr/>
          </p:nvSpPr>
          <p:spPr bwMode="auto">
            <a:xfrm>
              <a:off x="773365" y="3734433"/>
              <a:ext cx="76216" cy="58491"/>
            </a:xfrm>
            <a:custGeom>
              <a:avLst/>
              <a:gdLst>
                <a:gd name="T0" fmla="*/ 18 w 34"/>
                <a:gd name="T1" fmla="*/ 0 h 26"/>
                <a:gd name="T2" fmla="*/ 28 w 34"/>
                <a:gd name="T3" fmla="*/ 7 h 26"/>
                <a:gd name="T4" fmla="*/ 32 w 34"/>
                <a:gd name="T5" fmla="*/ 7 h 26"/>
                <a:gd name="T6" fmla="*/ 32 w 34"/>
                <a:gd name="T7" fmla="*/ 9 h 26"/>
                <a:gd name="T8" fmla="*/ 34 w 34"/>
                <a:gd name="T9" fmla="*/ 9 h 26"/>
                <a:gd name="T10" fmla="*/ 32 w 34"/>
                <a:gd name="T11" fmla="*/ 12 h 26"/>
                <a:gd name="T12" fmla="*/ 32 w 34"/>
                <a:gd name="T13" fmla="*/ 26 h 26"/>
                <a:gd name="T14" fmla="*/ 0 w 34"/>
                <a:gd name="T15" fmla="*/ 26 h 26"/>
                <a:gd name="T16" fmla="*/ 18 w 34"/>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6">
                  <a:moveTo>
                    <a:pt x="18" y="0"/>
                  </a:moveTo>
                  <a:lnTo>
                    <a:pt x="28" y="7"/>
                  </a:lnTo>
                  <a:lnTo>
                    <a:pt x="32" y="7"/>
                  </a:lnTo>
                  <a:lnTo>
                    <a:pt x="32" y="9"/>
                  </a:lnTo>
                  <a:lnTo>
                    <a:pt x="34" y="9"/>
                  </a:lnTo>
                  <a:lnTo>
                    <a:pt x="32" y="12"/>
                  </a:lnTo>
                  <a:lnTo>
                    <a:pt x="32" y="26"/>
                  </a:lnTo>
                  <a:lnTo>
                    <a:pt x="0" y="26"/>
                  </a:lnTo>
                  <a:lnTo>
                    <a:pt x="18"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8" name="Freeform 28"/>
            <p:cNvSpPr>
              <a:spLocks noEditPoints="1"/>
            </p:cNvSpPr>
            <p:nvPr/>
          </p:nvSpPr>
          <p:spPr bwMode="auto">
            <a:xfrm>
              <a:off x="845098" y="2528616"/>
              <a:ext cx="715084" cy="1169822"/>
            </a:xfrm>
            <a:custGeom>
              <a:avLst/>
              <a:gdLst>
                <a:gd name="T0" fmla="*/ 14 w 319"/>
                <a:gd name="T1" fmla="*/ 487 h 520"/>
                <a:gd name="T2" fmla="*/ 31 w 319"/>
                <a:gd name="T3" fmla="*/ 496 h 520"/>
                <a:gd name="T4" fmla="*/ 16 w 319"/>
                <a:gd name="T5" fmla="*/ 520 h 520"/>
                <a:gd name="T6" fmla="*/ 0 w 319"/>
                <a:gd name="T7" fmla="*/ 512 h 520"/>
                <a:gd name="T8" fmla="*/ 14 w 319"/>
                <a:gd name="T9" fmla="*/ 487 h 520"/>
                <a:gd name="T10" fmla="*/ 44 w 319"/>
                <a:gd name="T11" fmla="*/ 438 h 520"/>
                <a:gd name="T12" fmla="*/ 59 w 319"/>
                <a:gd name="T13" fmla="*/ 449 h 520"/>
                <a:gd name="T14" fmla="*/ 45 w 319"/>
                <a:gd name="T15" fmla="*/ 473 h 520"/>
                <a:gd name="T16" fmla="*/ 28 w 319"/>
                <a:gd name="T17" fmla="*/ 463 h 520"/>
                <a:gd name="T18" fmla="*/ 44 w 319"/>
                <a:gd name="T19" fmla="*/ 438 h 520"/>
                <a:gd name="T20" fmla="*/ 71 w 319"/>
                <a:gd name="T21" fmla="*/ 390 h 520"/>
                <a:gd name="T22" fmla="*/ 89 w 319"/>
                <a:gd name="T23" fmla="*/ 400 h 520"/>
                <a:gd name="T24" fmla="*/ 73 w 319"/>
                <a:gd name="T25" fmla="*/ 424 h 520"/>
                <a:gd name="T26" fmla="*/ 57 w 319"/>
                <a:gd name="T27" fmla="*/ 414 h 520"/>
                <a:gd name="T28" fmla="*/ 71 w 319"/>
                <a:gd name="T29" fmla="*/ 390 h 520"/>
                <a:gd name="T30" fmla="*/ 101 w 319"/>
                <a:gd name="T31" fmla="*/ 341 h 520"/>
                <a:gd name="T32" fmla="*/ 117 w 319"/>
                <a:gd name="T33" fmla="*/ 351 h 520"/>
                <a:gd name="T34" fmla="*/ 103 w 319"/>
                <a:gd name="T35" fmla="*/ 376 h 520"/>
                <a:gd name="T36" fmla="*/ 85 w 319"/>
                <a:gd name="T37" fmla="*/ 365 h 520"/>
                <a:gd name="T38" fmla="*/ 101 w 319"/>
                <a:gd name="T39" fmla="*/ 341 h 520"/>
                <a:gd name="T40" fmla="*/ 129 w 319"/>
                <a:gd name="T41" fmla="*/ 292 h 520"/>
                <a:gd name="T42" fmla="*/ 147 w 319"/>
                <a:gd name="T43" fmla="*/ 302 h 520"/>
                <a:gd name="T44" fmla="*/ 133 w 319"/>
                <a:gd name="T45" fmla="*/ 327 h 520"/>
                <a:gd name="T46" fmla="*/ 115 w 319"/>
                <a:gd name="T47" fmla="*/ 316 h 520"/>
                <a:gd name="T48" fmla="*/ 129 w 319"/>
                <a:gd name="T49" fmla="*/ 292 h 520"/>
                <a:gd name="T50" fmla="*/ 159 w 319"/>
                <a:gd name="T51" fmla="*/ 243 h 520"/>
                <a:gd name="T52" fmla="*/ 174 w 319"/>
                <a:gd name="T53" fmla="*/ 253 h 520"/>
                <a:gd name="T54" fmla="*/ 161 w 319"/>
                <a:gd name="T55" fmla="*/ 278 h 520"/>
                <a:gd name="T56" fmla="*/ 143 w 319"/>
                <a:gd name="T57" fmla="*/ 267 h 520"/>
                <a:gd name="T58" fmla="*/ 159 w 319"/>
                <a:gd name="T59" fmla="*/ 243 h 520"/>
                <a:gd name="T60" fmla="*/ 187 w 319"/>
                <a:gd name="T61" fmla="*/ 196 h 520"/>
                <a:gd name="T62" fmla="*/ 204 w 319"/>
                <a:gd name="T63" fmla="*/ 205 h 520"/>
                <a:gd name="T64" fmla="*/ 190 w 319"/>
                <a:gd name="T65" fmla="*/ 229 h 520"/>
                <a:gd name="T66" fmla="*/ 173 w 319"/>
                <a:gd name="T67" fmla="*/ 220 h 520"/>
                <a:gd name="T68" fmla="*/ 187 w 319"/>
                <a:gd name="T69" fmla="*/ 196 h 520"/>
                <a:gd name="T70" fmla="*/ 216 w 319"/>
                <a:gd name="T71" fmla="*/ 147 h 520"/>
                <a:gd name="T72" fmla="*/ 232 w 319"/>
                <a:gd name="T73" fmla="*/ 156 h 520"/>
                <a:gd name="T74" fmla="*/ 218 w 319"/>
                <a:gd name="T75" fmla="*/ 180 h 520"/>
                <a:gd name="T76" fmla="*/ 202 w 319"/>
                <a:gd name="T77" fmla="*/ 171 h 520"/>
                <a:gd name="T78" fmla="*/ 216 w 319"/>
                <a:gd name="T79" fmla="*/ 147 h 520"/>
                <a:gd name="T80" fmla="*/ 244 w 319"/>
                <a:gd name="T81" fmla="*/ 98 h 520"/>
                <a:gd name="T82" fmla="*/ 262 w 319"/>
                <a:gd name="T83" fmla="*/ 109 h 520"/>
                <a:gd name="T84" fmla="*/ 248 w 319"/>
                <a:gd name="T85" fmla="*/ 133 h 520"/>
                <a:gd name="T86" fmla="*/ 230 w 319"/>
                <a:gd name="T87" fmla="*/ 123 h 520"/>
                <a:gd name="T88" fmla="*/ 244 w 319"/>
                <a:gd name="T89" fmla="*/ 98 h 520"/>
                <a:gd name="T90" fmla="*/ 274 w 319"/>
                <a:gd name="T91" fmla="*/ 49 h 520"/>
                <a:gd name="T92" fmla="*/ 291 w 319"/>
                <a:gd name="T93" fmla="*/ 60 h 520"/>
                <a:gd name="T94" fmla="*/ 276 w 319"/>
                <a:gd name="T95" fmla="*/ 84 h 520"/>
                <a:gd name="T96" fmla="*/ 260 w 319"/>
                <a:gd name="T97" fmla="*/ 74 h 520"/>
                <a:gd name="T98" fmla="*/ 274 w 319"/>
                <a:gd name="T99" fmla="*/ 49 h 520"/>
                <a:gd name="T100" fmla="*/ 302 w 319"/>
                <a:gd name="T101" fmla="*/ 0 h 520"/>
                <a:gd name="T102" fmla="*/ 319 w 319"/>
                <a:gd name="T103" fmla="*/ 11 h 520"/>
                <a:gd name="T104" fmla="*/ 305 w 319"/>
                <a:gd name="T105" fmla="*/ 35 h 520"/>
                <a:gd name="T106" fmla="*/ 288 w 319"/>
                <a:gd name="T107" fmla="*/ 25 h 520"/>
                <a:gd name="T108" fmla="*/ 302 w 319"/>
                <a:gd name="T10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9" h="520">
                  <a:moveTo>
                    <a:pt x="14" y="487"/>
                  </a:moveTo>
                  <a:lnTo>
                    <a:pt x="31" y="496"/>
                  </a:lnTo>
                  <a:lnTo>
                    <a:pt x="16" y="520"/>
                  </a:lnTo>
                  <a:lnTo>
                    <a:pt x="0" y="512"/>
                  </a:lnTo>
                  <a:lnTo>
                    <a:pt x="14" y="487"/>
                  </a:lnTo>
                  <a:close/>
                  <a:moveTo>
                    <a:pt x="44" y="438"/>
                  </a:moveTo>
                  <a:lnTo>
                    <a:pt x="59" y="449"/>
                  </a:lnTo>
                  <a:lnTo>
                    <a:pt x="45" y="473"/>
                  </a:lnTo>
                  <a:lnTo>
                    <a:pt x="28" y="463"/>
                  </a:lnTo>
                  <a:lnTo>
                    <a:pt x="44" y="438"/>
                  </a:lnTo>
                  <a:close/>
                  <a:moveTo>
                    <a:pt x="71" y="390"/>
                  </a:moveTo>
                  <a:lnTo>
                    <a:pt x="89" y="400"/>
                  </a:lnTo>
                  <a:lnTo>
                    <a:pt x="73" y="424"/>
                  </a:lnTo>
                  <a:lnTo>
                    <a:pt x="57" y="414"/>
                  </a:lnTo>
                  <a:lnTo>
                    <a:pt x="71" y="390"/>
                  </a:lnTo>
                  <a:close/>
                  <a:moveTo>
                    <a:pt x="101" y="341"/>
                  </a:moveTo>
                  <a:lnTo>
                    <a:pt x="117" y="351"/>
                  </a:lnTo>
                  <a:lnTo>
                    <a:pt x="103" y="376"/>
                  </a:lnTo>
                  <a:lnTo>
                    <a:pt x="85" y="365"/>
                  </a:lnTo>
                  <a:lnTo>
                    <a:pt x="101" y="341"/>
                  </a:lnTo>
                  <a:close/>
                  <a:moveTo>
                    <a:pt x="129" y="292"/>
                  </a:moveTo>
                  <a:lnTo>
                    <a:pt x="147" y="302"/>
                  </a:lnTo>
                  <a:lnTo>
                    <a:pt x="133" y="327"/>
                  </a:lnTo>
                  <a:lnTo>
                    <a:pt x="115" y="316"/>
                  </a:lnTo>
                  <a:lnTo>
                    <a:pt x="129" y="292"/>
                  </a:lnTo>
                  <a:close/>
                  <a:moveTo>
                    <a:pt x="159" y="243"/>
                  </a:moveTo>
                  <a:lnTo>
                    <a:pt x="174" y="253"/>
                  </a:lnTo>
                  <a:lnTo>
                    <a:pt x="161" y="278"/>
                  </a:lnTo>
                  <a:lnTo>
                    <a:pt x="143" y="267"/>
                  </a:lnTo>
                  <a:lnTo>
                    <a:pt x="159" y="243"/>
                  </a:lnTo>
                  <a:close/>
                  <a:moveTo>
                    <a:pt x="187" y="196"/>
                  </a:moveTo>
                  <a:lnTo>
                    <a:pt x="204" y="205"/>
                  </a:lnTo>
                  <a:lnTo>
                    <a:pt x="190" y="229"/>
                  </a:lnTo>
                  <a:lnTo>
                    <a:pt x="173" y="220"/>
                  </a:lnTo>
                  <a:lnTo>
                    <a:pt x="187" y="196"/>
                  </a:lnTo>
                  <a:close/>
                  <a:moveTo>
                    <a:pt x="216" y="147"/>
                  </a:moveTo>
                  <a:lnTo>
                    <a:pt x="232" y="156"/>
                  </a:lnTo>
                  <a:lnTo>
                    <a:pt x="218" y="180"/>
                  </a:lnTo>
                  <a:lnTo>
                    <a:pt x="202" y="171"/>
                  </a:lnTo>
                  <a:lnTo>
                    <a:pt x="216" y="147"/>
                  </a:lnTo>
                  <a:close/>
                  <a:moveTo>
                    <a:pt x="244" y="98"/>
                  </a:moveTo>
                  <a:lnTo>
                    <a:pt x="262" y="109"/>
                  </a:lnTo>
                  <a:lnTo>
                    <a:pt x="248" y="133"/>
                  </a:lnTo>
                  <a:lnTo>
                    <a:pt x="230" y="123"/>
                  </a:lnTo>
                  <a:lnTo>
                    <a:pt x="244" y="98"/>
                  </a:lnTo>
                  <a:close/>
                  <a:moveTo>
                    <a:pt x="274" y="49"/>
                  </a:moveTo>
                  <a:lnTo>
                    <a:pt x="291" y="60"/>
                  </a:lnTo>
                  <a:lnTo>
                    <a:pt x="276" y="84"/>
                  </a:lnTo>
                  <a:lnTo>
                    <a:pt x="260" y="74"/>
                  </a:lnTo>
                  <a:lnTo>
                    <a:pt x="274" y="49"/>
                  </a:lnTo>
                  <a:close/>
                  <a:moveTo>
                    <a:pt x="302" y="0"/>
                  </a:moveTo>
                  <a:lnTo>
                    <a:pt x="319" y="11"/>
                  </a:lnTo>
                  <a:lnTo>
                    <a:pt x="305" y="35"/>
                  </a:lnTo>
                  <a:lnTo>
                    <a:pt x="288" y="25"/>
                  </a:lnTo>
                  <a:lnTo>
                    <a:pt x="302"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9" name="Freeform 29"/>
            <p:cNvSpPr>
              <a:spLocks/>
            </p:cNvSpPr>
            <p:nvPr/>
          </p:nvSpPr>
          <p:spPr bwMode="auto">
            <a:xfrm>
              <a:off x="1557939" y="2416133"/>
              <a:ext cx="65008" cy="80988"/>
            </a:xfrm>
            <a:custGeom>
              <a:avLst/>
              <a:gdLst>
                <a:gd name="T0" fmla="*/ 15 w 29"/>
                <a:gd name="T1" fmla="*/ 0 h 36"/>
                <a:gd name="T2" fmla="*/ 29 w 29"/>
                <a:gd name="T3" fmla="*/ 26 h 36"/>
                <a:gd name="T4" fmla="*/ 17 w 29"/>
                <a:gd name="T5" fmla="*/ 35 h 36"/>
                <a:gd name="T6" fmla="*/ 15 w 29"/>
                <a:gd name="T7" fmla="*/ 36 h 36"/>
                <a:gd name="T8" fmla="*/ 15 w 29"/>
                <a:gd name="T9" fmla="*/ 36 h 36"/>
                <a:gd name="T10" fmla="*/ 14 w 29"/>
                <a:gd name="T11" fmla="*/ 36 h 36"/>
                <a:gd name="T12" fmla="*/ 12 w 29"/>
                <a:gd name="T13" fmla="*/ 35 h 36"/>
                <a:gd name="T14" fmla="*/ 0 w 29"/>
                <a:gd name="T15" fmla="*/ 26 h 36"/>
                <a:gd name="T16" fmla="*/ 15 w 29"/>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36">
                  <a:moveTo>
                    <a:pt x="15" y="0"/>
                  </a:moveTo>
                  <a:lnTo>
                    <a:pt x="29" y="26"/>
                  </a:lnTo>
                  <a:lnTo>
                    <a:pt x="17" y="35"/>
                  </a:lnTo>
                  <a:lnTo>
                    <a:pt x="15" y="36"/>
                  </a:lnTo>
                  <a:lnTo>
                    <a:pt x="15" y="36"/>
                  </a:lnTo>
                  <a:lnTo>
                    <a:pt x="14" y="36"/>
                  </a:lnTo>
                  <a:lnTo>
                    <a:pt x="12" y="35"/>
                  </a:lnTo>
                  <a:lnTo>
                    <a:pt x="0" y="26"/>
                  </a:lnTo>
                  <a:lnTo>
                    <a:pt x="15"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30" name="Freeform 30"/>
            <p:cNvSpPr>
              <a:spLocks noEditPoints="1"/>
            </p:cNvSpPr>
            <p:nvPr/>
          </p:nvSpPr>
          <p:spPr bwMode="auto">
            <a:xfrm>
              <a:off x="1620705" y="2528616"/>
              <a:ext cx="715084" cy="1169822"/>
            </a:xfrm>
            <a:custGeom>
              <a:avLst/>
              <a:gdLst>
                <a:gd name="T0" fmla="*/ 305 w 319"/>
                <a:gd name="T1" fmla="*/ 487 h 520"/>
                <a:gd name="T2" fmla="*/ 319 w 319"/>
                <a:gd name="T3" fmla="*/ 512 h 520"/>
                <a:gd name="T4" fmla="*/ 303 w 319"/>
                <a:gd name="T5" fmla="*/ 520 h 520"/>
                <a:gd name="T6" fmla="*/ 289 w 319"/>
                <a:gd name="T7" fmla="*/ 496 h 520"/>
                <a:gd name="T8" fmla="*/ 305 w 319"/>
                <a:gd name="T9" fmla="*/ 487 h 520"/>
                <a:gd name="T10" fmla="*/ 277 w 319"/>
                <a:gd name="T11" fmla="*/ 438 h 520"/>
                <a:gd name="T12" fmla="*/ 291 w 319"/>
                <a:gd name="T13" fmla="*/ 463 h 520"/>
                <a:gd name="T14" fmla="*/ 274 w 319"/>
                <a:gd name="T15" fmla="*/ 473 h 520"/>
                <a:gd name="T16" fmla="*/ 260 w 319"/>
                <a:gd name="T17" fmla="*/ 449 h 520"/>
                <a:gd name="T18" fmla="*/ 277 w 319"/>
                <a:gd name="T19" fmla="*/ 438 h 520"/>
                <a:gd name="T20" fmla="*/ 248 w 319"/>
                <a:gd name="T21" fmla="*/ 390 h 520"/>
                <a:gd name="T22" fmla="*/ 261 w 319"/>
                <a:gd name="T23" fmla="*/ 414 h 520"/>
                <a:gd name="T24" fmla="*/ 246 w 319"/>
                <a:gd name="T25" fmla="*/ 424 h 520"/>
                <a:gd name="T26" fmla="*/ 230 w 319"/>
                <a:gd name="T27" fmla="*/ 400 h 520"/>
                <a:gd name="T28" fmla="*/ 248 w 319"/>
                <a:gd name="T29" fmla="*/ 390 h 520"/>
                <a:gd name="T30" fmla="*/ 218 w 319"/>
                <a:gd name="T31" fmla="*/ 341 h 520"/>
                <a:gd name="T32" fmla="*/ 234 w 319"/>
                <a:gd name="T33" fmla="*/ 365 h 520"/>
                <a:gd name="T34" fmla="*/ 216 w 319"/>
                <a:gd name="T35" fmla="*/ 376 h 520"/>
                <a:gd name="T36" fmla="*/ 202 w 319"/>
                <a:gd name="T37" fmla="*/ 351 h 520"/>
                <a:gd name="T38" fmla="*/ 218 w 319"/>
                <a:gd name="T39" fmla="*/ 341 h 520"/>
                <a:gd name="T40" fmla="*/ 190 w 319"/>
                <a:gd name="T41" fmla="*/ 292 h 520"/>
                <a:gd name="T42" fmla="*/ 204 w 319"/>
                <a:gd name="T43" fmla="*/ 316 h 520"/>
                <a:gd name="T44" fmla="*/ 188 w 319"/>
                <a:gd name="T45" fmla="*/ 327 h 520"/>
                <a:gd name="T46" fmla="*/ 172 w 319"/>
                <a:gd name="T47" fmla="*/ 302 h 520"/>
                <a:gd name="T48" fmla="*/ 190 w 319"/>
                <a:gd name="T49" fmla="*/ 292 h 520"/>
                <a:gd name="T50" fmla="*/ 160 w 319"/>
                <a:gd name="T51" fmla="*/ 243 h 520"/>
                <a:gd name="T52" fmla="*/ 176 w 319"/>
                <a:gd name="T53" fmla="*/ 267 h 520"/>
                <a:gd name="T54" fmla="*/ 158 w 319"/>
                <a:gd name="T55" fmla="*/ 278 h 520"/>
                <a:gd name="T56" fmla="*/ 144 w 319"/>
                <a:gd name="T57" fmla="*/ 253 h 520"/>
                <a:gd name="T58" fmla="*/ 160 w 319"/>
                <a:gd name="T59" fmla="*/ 243 h 520"/>
                <a:gd name="T60" fmla="*/ 132 w 319"/>
                <a:gd name="T61" fmla="*/ 196 h 520"/>
                <a:gd name="T62" fmla="*/ 146 w 319"/>
                <a:gd name="T63" fmla="*/ 220 h 520"/>
                <a:gd name="T64" fmla="*/ 131 w 319"/>
                <a:gd name="T65" fmla="*/ 229 h 520"/>
                <a:gd name="T66" fmla="*/ 115 w 319"/>
                <a:gd name="T67" fmla="*/ 205 h 520"/>
                <a:gd name="T68" fmla="*/ 132 w 319"/>
                <a:gd name="T69" fmla="*/ 196 h 520"/>
                <a:gd name="T70" fmla="*/ 103 w 319"/>
                <a:gd name="T71" fmla="*/ 147 h 520"/>
                <a:gd name="T72" fmla="*/ 118 w 319"/>
                <a:gd name="T73" fmla="*/ 171 h 520"/>
                <a:gd name="T74" fmla="*/ 101 w 319"/>
                <a:gd name="T75" fmla="*/ 180 h 520"/>
                <a:gd name="T76" fmla="*/ 87 w 319"/>
                <a:gd name="T77" fmla="*/ 156 h 520"/>
                <a:gd name="T78" fmla="*/ 103 w 319"/>
                <a:gd name="T79" fmla="*/ 147 h 520"/>
                <a:gd name="T80" fmla="*/ 75 w 319"/>
                <a:gd name="T81" fmla="*/ 98 h 520"/>
                <a:gd name="T82" fmla="*/ 89 w 319"/>
                <a:gd name="T83" fmla="*/ 123 h 520"/>
                <a:gd name="T84" fmla="*/ 71 w 319"/>
                <a:gd name="T85" fmla="*/ 133 h 520"/>
                <a:gd name="T86" fmla="*/ 57 w 319"/>
                <a:gd name="T87" fmla="*/ 109 h 520"/>
                <a:gd name="T88" fmla="*/ 75 w 319"/>
                <a:gd name="T89" fmla="*/ 98 h 520"/>
                <a:gd name="T90" fmla="*/ 45 w 319"/>
                <a:gd name="T91" fmla="*/ 49 h 520"/>
                <a:gd name="T92" fmla="*/ 61 w 319"/>
                <a:gd name="T93" fmla="*/ 74 h 520"/>
                <a:gd name="T94" fmla="*/ 43 w 319"/>
                <a:gd name="T95" fmla="*/ 84 h 520"/>
                <a:gd name="T96" fmla="*/ 29 w 319"/>
                <a:gd name="T97" fmla="*/ 60 h 520"/>
                <a:gd name="T98" fmla="*/ 45 w 319"/>
                <a:gd name="T99" fmla="*/ 49 h 520"/>
                <a:gd name="T100" fmla="*/ 17 w 319"/>
                <a:gd name="T101" fmla="*/ 0 h 520"/>
                <a:gd name="T102" fmla="*/ 31 w 319"/>
                <a:gd name="T103" fmla="*/ 25 h 520"/>
                <a:gd name="T104" fmla="*/ 14 w 319"/>
                <a:gd name="T105" fmla="*/ 35 h 520"/>
                <a:gd name="T106" fmla="*/ 0 w 319"/>
                <a:gd name="T107" fmla="*/ 11 h 520"/>
                <a:gd name="T108" fmla="*/ 17 w 319"/>
                <a:gd name="T10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9" h="520">
                  <a:moveTo>
                    <a:pt x="305" y="487"/>
                  </a:moveTo>
                  <a:lnTo>
                    <a:pt x="319" y="512"/>
                  </a:lnTo>
                  <a:lnTo>
                    <a:pt x="303" y="520"/>
                  </a:lnTo>
                  <a:lnTo>
                    <a:pt x="289" y="496"/>
                  </a:lnTo>
                  <a:lnTo>
                    <a:pt x="305" y="487"/>
                  </a:lnTo>
                  <a:close/>
                  <a:moveTo>
                    <a:pt x="277" y="438"/>
                  </a:moveTo>
                  <a:lnTo>
                    <a:pt x="291" y="463"/>
                  </a:lnTo>
                  <a:lnTo>
                    <a:pt x="274" y="473"/>
                  </a:lnTo>
                  <a:lnTo>
                    <a:pt x="260" y="449"/>
                  </a:lnTo>
                  <a:lnTo>
                    <a:pt x="277" y="438"/>
                  </a:lnTo>
                  <a:close/>
                  <a:moveTo>
                    <a:pt x="248" y="390"/>
                  </a:moveTo>
                  <a:lnTo>
                    <a:pt x="261" y="414"/>
                  </a:lnTo>
                  <a:lnTo>
                    <a:pt x="246" y="424"/>
                  </a:lnTo>
                  <a:lnTo>
                    <a:pt x="230" y="400"/>
                  </a:lnTo>
                  <a:lnTo>
                    <a:pt x="248" y="390"/>
                  </a:lnTo>
                  <a:close/>
                  <a:moveTo>
                    <a:pt x="218" y="341"/>
                  </a:moveTo>
                  <a:lnTo>
                    <a:pt x="234" y="365"/>
                  </a:lnTo>
                  <a:lnTo>
                    <a:pt x="216" y="376"/>
                  </a:lnTo>
                  <a:lnTo>
                    <a:pt x="202" y="351"/>
                  </a:lnTo>
                  <a:lnTo>
                    <a:pt x="218" y="341"/>
                  </a:lnTo>
                  <a:close/>
                  <a:moveTo>
                    <a:pt x="190" y="292"/>
                  </a:moveTo>
                  <a:lnTo>
                    <a:pt x="204" y="316"/>
                  </a:lnTo>
                  <a:lnTo>
                    <a:pt x="188" y="327"/>
                  </a:lnTo>
                  <a:lnTo>
                    <a:pt x="172" y="302"/>
                  </a:lnTo>
                  <a:lnTo>
                    <a:pt x="190" y="292"/>
                  </a:lnTo>
                  <a:close/>
                  <a:moveTo>
                    <a:pt x="160" y="243"/>
                  </a:moveTo>
                  <a:lnTo>
                    <a:pt x="176" y="267"/>
                  </a:lnTo>
                  <a:lnTo>
                    <a:pt x="158" y="278"/>
                  </a:lnTo>
                  <a:lnTo>
                    <a:pt x="144" y="253"/>
                  </a:lnTo>
                  <a:lnTo>
                    <a:pt x="160" y="243"/>
                  </a:lnTo>
                  <a:close/>
                  <a:moveTo>
                    <a:pt x="132" y="196"/>
                  </a:moveTo>
                  <a:lnTo>
                    <a:pt x="146" y="220"/>
                  </a:lnTo>
                  <a:lnTo>
                    <a:pt x="131" y="229"/>
                  </a:lnTo>
                  <a:lnTo>
                    <a:pt x="115" y="205"/>
                  </a:lnTo>
                  <a:lnTo>
                    <a:pt x="132" y="196"/>
                  </a:lnTo>
                  <a:close/>
                  <a:moveTo>
                    <a:pt x="103" y="147"/>
                  </a:moveTo>
                  <a:lnTo>
                    <a:pt x="118" y="171"/>
                  </a:lnTo>
                  <a:lnTo>
                    <a:pt x="101" y="180"/>
                  </a:lnTo>
                  <a:lnTo>
                    <a:pt x="87" y="156"/>
                  </a:lnTo>
                  <a:lnTo>
                    <a:pt x="103" y="147"/>
                  </a:lnTo>
                  <a:close/>
                  <a:moveTo>
                    <a:pt x="75" y="98"/>
                  </a:moveTo>
                  <a:lnTo>
                    <a:pt x="89" y="123"/>
                  </a:lnTo>
                  <a:lnTo>
                    <a:pt x="71" y="133"/>
                  </a:lnTo>
                  <a:lnTo>
                    <a:pt x="57" y="109"/>
                  </a:lnTo>
                  <a:lnTo>
                    <a:pt x="75" y="98"/>
                  </a:lnTo>
                  <a:close/>
                  <a:moveTo>
                    <a:pt x="45" y="49"/>
                  </a:moveTo>
                  <a:lnTo>
                    <a:pt x="61" y="74"/>
                  </a:lnTo>
                  <a:lnTo>
                    <a:pt x="43" y="84"/>
                  </a:lnTo>
                  <a:lnTo>
                    <a:pt x="29" y="60"/>
                  </a:lnTo>
                  <a:lnTo>
                    <a:pt x="45" y="49"/>
                  </a:lnTo>
                  <a:close/>
                  <a:moveTo>
                    <a:pt x="17" y="0"/>
                  </a:moveTo>
                  <a:lnTo>
                    <a:pt x="31" y="25"/>
                  </a:lnTo>
                  <a:lnTo>
                    <a:pt x="14" y="35"/>
                  </a:lnTo>
                  <a:lnTo>
                    <a:pt x="0" y="11"/>
                  </a:lnTo>
                  <a:lnTo>
                    <a:pt x="17"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31" name="Freeform 31"/>
            <p:cNvSpPr>
              <a:spLocks/>
            </p:cNvSpPr>
            <p:nvPr/>
          </p:nvSpPr>
          <p:spPr bwMode="auto">
            <a:xfrm>
              <a:off x="2331304" y="3734433"/>
              <a:ext cx="76216" cy="58491"/>
            </a:xfrm>
            <a:custGeom>
              <a:avLst/>
              <a:gdLst>
                <a:gd name="T0" fmla="*/ 18 w 34"/>
                <a:gd name="T1" fmla="*/ 0 h 26"/>
                <a:gd name="T2" fmla="*/ 34 w 34"/>
                <a:gd name="T3" fmla="*/ 26 h 26"/>
                <a:gd name="T4" fmla="*/ 2 w 34"/>
                <a:gd name="T5" fmla="*/ 26 h 26"/>
                <a:gd name="T6" fmla="*/ 2 w 34"/>
                <a:gd name="T7" fmla="*/ 12 h 26"/>
                <a:gd name="T8" fmla="*/ 0 w 34"/>
                <a:gd name="T9" fmla="*/ 9 h 26"/>
                <a:gd name="T10" fmla="*/ 2 w 34"/>
                <a:gd name="T11" fmla="*/ 9 h 26"/>
                <a:gd name="T12" fmla="*/ 2 w 34"/>
                <a:gd name="T13" fmla="*/ 7 h 26"/>
                <a:gd name="T14" fmla="*/ 6 w 34"/>
                <a:gd name="T15" fmla="*/ 7 h 26"/>
                <a:gd name="T16" fmla="*/ 18 w 34"/>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6">
                  <a:moveTo>
                    <a:pt x="18" y="0"/>
                  </a:moveTo>
                  <a:lnTo>
                    <a:pt x="34" y="26"/>
                  </a:lnTo>
                  <a:lnTo>
                    <a:pt x="2" y="26"/>
                  </a:lnTo>
                  <a:lnTo>
                    <a:pt x="2" y="12"/>
                  </a:lnTo>
                  <a:lnTo>
                    <a:pt x="0" y="9"/>
                  </a:lnTo>
                  <a:lnTo>
                    <a:pt x="2" y="9"/>
                  </a:lnTo>
                  <a:lnTo>
                    <a:pt x="2" y="7"/>
                  </a:lnTo>
                  <a:lnTo>
                    <a:pt x="6" y="7"/>
                  </a:lnTo>
                  <a:lnTo>
                    <a:pt x="18"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32" name="Freeform 32"/>
            <p:cNvSpPr>
              <a:spLocks noEditPoints="1"/>
            </p:cNvSpPr>
            <p:nvPr/>
          </p:nvSpPr>
          <p:spPr bwMode="auto">
            <a:xfrm>
              <a:off x="903381" y="3750180"/>
              <a:ext cx="1374126" cy="42744"/>
            </a:xfrm>
            <a:custGeom>
              <a:avLst/>
              <a:gdLst>
                <a:gd name="T0" fmla="*/ 587 w 613"/>
                <a:gd name="T1" fmla="*/ 0 h 19"/>
                <a:gd name="T2" fmla="*/ 613 w 613"/>
                <a:gd name="T3" fmla="*/ 0 h 19"/>
                <a:gd name="T4" fmla="*/ 613 w 613"/>
                <a:gd name="T5" fmla="*/ 19 h 19"/>
                <a:gd name="T6" fmla="*/ 587 w 613"/>
                <a:gd name="T7" fmla="*/ 19 h 19"/>
                <a:gd name="T8" fmla="*/ 587 w 613"/>
                <a:gd name="T9" fmla="*/ 0 h 19"/>
                <a:gd name="T10" fmla="*/ 533 w 613"/>
                <a:gd name="T11" fmla="*/ 0 h 19"/>
                <a:gd name="T12" fmla="*/ 559 w 613"/>
                <a:gd name="T13" fmla="*/ 0 h 19"/>
                <a:gd name="T14" fmla="*/ 559 w 613"/>
                <a:gd name="T15" fmla="*/ 19 h 19"/>
                <a:gd name="T16" fmla="*/ 533 w 613"/>
                <a:gd name="T17" fmla="*/ 19 h 19"/>
                <a:gd name="T18" fmla="*/ 533 w 613"/>
                <a:gd name="T19" fmla="*/ 0 h 19"/>
                <a:gd name="T20" fmla="*/ 480 w 613"/>
                <a:gd name="T21" fmla="*/ 0 h 19"/>
                <a:gd name="T22" fmla="*/ 506 w 613"/>
                <a:gd name="T23" fmla="*/ 0 h 19"/>
                <a:gd name="T24" fmla="*/ 506 w 613"/>
                <a:gd name="T25" fmla="*/ 19 h 19"/>
                <a:gd name="T26" fmla="*/ 480 w 613"/>
                <a:gd name="T27" fmla="*/ 19 h 19"/>
                <a:gd name="T28" fmla="*/ 480 w 613"/>
                <a:gd name="T29" fmla="*/ 0 h 19"/>
                <a:gd name="T30" fmla="*/ 426 w 613"/>
                <a:gd name="T31" fmla="*/ 0 h 19"/>
                <a:gd name="T32" fmla="*/ 452 w 613"/>
                <a:gd name="T33" fmla="*/ 0 h 19"/>
                <a:gd name="T34" fmla="*/ 452 w 613"/>
                <a:gd name="T35" fmla="*/ 19 h 19"/>
                <a:gd name="T36" fmla="*/ 426 w 613"/>
                <a:gd name="T37" fmla="*/ 19 h 19"/>
                <a:gd name="T38" fmla="*/ 426 w 613"/>
                <a:gd name="T39" fmla="*/ 0 h 19"/>
                <a:gd name="T40" fmla="*/ 374 w 613"/>
                <a:gd name="T41" fmla="*/ 0 h 19"/>
                <a:gd name="T42" fmla="*/ 400 w 613"/>
                <a:gd name="T43" fmla="*/ 0 h 19"/>
                <a:gd name="T44" fmla="*/ 400 w 613"/>
                <a:gd name="T45" fmla="*/ 19 h 19"/>
                <a:gd name="T46" fmla="*/ 374 w 613"/>
                <a:gd name="T47" fmla="*/ 19 h 19"/>
                <a:gd name="T48" fmla="*/ 374 w 613"/>
                <a:gd name="T49" fmla="*/ 0 h 19"/>
                <a:gd name="T50" fmla="*/ 320 w 613"/>
                <a:gd name="T51" fmla="*/ 0 h 19"/>
                <a:gd name="T52" fmla="*/ 346 w 613"/>
                <a:gd name="T53" fmla="*/ 0 h 19"/>
                <a:gd name="T54" fmla="*/ 346 w 613"/>
                <a:gd name="T55" fmla="*/ 19 h 19"/>
                <a:gd name="T56" fmla="*/ 320 w 613"/>
                <a:gd name="T57" fmla="*/ 19 h 19"/>
                <a:gd name="T58" fmla="*/ 320 w 613"/>
                <a:gd name="T59" fmla="*/ 0 h 19"/>
                <a:gd name="T60" fmla="*/ 267 w 613"/>
                <a:gd name="T61" fmla="*/ 0 h 19"/>
                <a:gd name="T62" fmla="*/ 293 w 613"/>
                <a:gd name="T63" fmla="*/ 0 h 19"/>
                <a:gd name="T64" fmla="*/ 293 w 613"/>
                <a:gd name="T65" fmla="*/ 19 h 19"/>
                <a:gd name="T66" fmla="*/ 267 w 613"/>
                <a:gd name="T67" fmla="*/ 19 h 19"/>
                <a:gd name="T68" fmla="*/ 267 w 613"/>
                <a:gd name="T69" fmla="*/ 0 h 19"/>
                <a:gd name="T70" fmla="*/ 213 w 613"/>
                <a:gd name="T71" fmla="*/ 0 h 19"/>
                <a:gd name="T72" fmla="*/ 241 w 613"/>
                <a:gd name="T73" fmla="*/ 0 h 19"/>
                <a:gd name="T74" fmla="*/ 241 w 613"/>
                <a:gd name="T75" fmla="*/ 19 h 19"/>
                <a:gd name="T76" fmla="*/ 213 w 613"/>
                <a:gd name="T77" fmla="*/ 19 h 19"/>
                <a:gd name="T78" fmla="*/ 213 w 613"/>
                <a:gd name="T79" fmla="*/ 0 h 19"/>
                <a:gd name="T80" fmla="*/ 161 w 613"/>
                <a:gd name="T81" fmla="*/ 0 h 19"/>
                <a:gd name="T82" fmla="*/ 187 w 613"/>
                <a:gd name="T83" fmla="*/ 0 h 19"/>
                <a:gd name="T84" fmla="*/ 187 w 613"/>
                <a:gd name="T85" fmla="*/ 19 h 19"/>
                <a:gd name="T86" fmla="*/ 161 w 613"/>
                <a:gd name="T87" fmla="*/ 19 h 19"/>
                <a:gd name="T88" fmla="*/ 161 w 613"/>
                <a:gd name="T89" fmla="*/ 0 h 19"/>
                <a:gd name="T90" fmla="*/ 107 w 613"/>
                <a:gd name="T91" fmla="*/ 0 h 19"/>
                <a:gd name="T92" fmla="*/ 135 w 613"/>
                <a:gd name="T93" fmla="*/ 0 h 19"/>
                <a:gd name="T94" fmla="*/ 135 w 613"/>
                <a:gd name="T95" fmla="*/ 19 h 19"/>
                <a:gd name="T96" fmla="*/ 107 w 613"/>
                <a:gd name="T97" fmla="*/ 19 h 19"/>
                <a:gd name="T98" fmla="*/ 107 w 613"/>
                <a:gd name="T99" fmla="*/ 0 h 19"/>
                <a:gd name="T100" fmla="*/ 54 w 613"/>
                <a:gd name="T101" fmla="*/ 0 h 19"/>
                <a:gd name="T102" fmla="*/ 80 w 613"/>
                <a:gd name="T103" fmla="*/ 0 h 19"/>
                <a:gd name="T104" fmla="*/ 80 w 613"/>
                <a:gd name="T105" fmla="*/ 19 h 19"/>
                <a:gd name="T106" fmla="*/ 54 w 613"/>
                <a:gd name="T107" fmla="*/ 19 h 19"/>
                <a:gd name="T108" fmla="*/ 54 w 613"/>
                <a:gd name="T109" fmla="*/ 0 h 19"/>
                <a:gd name="T110" fmla="*/ 0 w 613"/>
                <a:gd name="T111" fmla="*/ 0 h 19"/>
                <a:gd name="T112" fmla="*/ 28 w 613"/>
                <a:gd name="T113" fmla="*/ 0 h 19"/>
                <a:gd name="T114" fmla="*/ 28 w 613"/>
                <a:gd name="T115" fmla="*/ 19 h 19"/>
                <a:gd name="T116" fmla="*/ 0 w 613"/>
                <a:gd name="T117" fmla="*/ 19 h 19"/>
                <a:gd name="T118" fmla="*/ 0 w 613"/>
                <a:gd name="T1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3" h="19">
                  <a:moveTo>
                    <a:pt x="587" y="0"/>
                  </a:moveTo>
                  <a:lnTo>
                    <a:pt x="613" y="0"/>
                  </a:lnTo>
                  <a:lnTo>
                    <a:pt x="613" y="19"/>
                  </a:lnTo>
                  <a:lnTo>
                    <a:pt x="587" y="19"/>
                  </a:lnTo>
                  <a:lnTo>
                    <a:pt x="587" y="0"/>
                  </a:lnTo>
                  <a:close/>
                  <a:moveTo>
                    <a:pt x="533" y="0"/>
                  </a:moveTo>
                  <a:lnTo>
                    <a:pt x="559" y="0"/>
                  </a:lnTo>
                  <a:lnTo>
                    <a:pt x="559" y="19"/>
                  </a:lnTo>
                  <a:lnTo>
                    <a:pt x="533" y="19"/>
                  </a:lnTo>
                  <a:lnTo>
                    <a:pt x="533" y="0"/>
                  </a:lnTo>
                  <a:close/>
                  <a:moveTo>
                    <a:pt x="480" y="0"/>
                  </a:moveTo>
                  <a:lnTo>
                    <a:pt x="506" y="0"/>
                  </a:lnTo>
                  <a:lnTo>
                    <a:pt x="506" y="19"/>
                  </a:lnTo>
                  <a:lnTo>
                    <a:pt x="480" y="19"/>
                  </a:lnTo>
                  <a:lnTo>
                    <a:pt x="480" y="0"/>
                  </a:lnTo>
                  <a:close/>
                  <a:moveTo>
                    <a:pt x="426" y="0"/>
                  </a:moveTo>
                  <a:lnTo>
                    <a:pt x="452" y="0"/>
                  </a:lnTo>
                  <a:lnTo>
                    <a:pt x="452" y="19"/>
                  </a:lnTo>
                  <a:lnTo>
                    <a:pt x="426" y="19"/>
                  </a:lnTo>
                  <a:lnTo>
                    <a:pt x="426" y="0"/>
                  </a:lnTo>
                  <a:close/>
                  <a:moveTo>
                    <a:pt x="374" y="0"/>
                  </a:moveTo>
                  <a:lnTo>
                    <a:pt x="400" y="0"/>
                  </a:lnTo>
                  <a:lnTo>
                    <a:pt x="400" y="19"/>
                  </a:lnTo>
                  <a:lnTo>
                    <a:pt x="374" y="19"/>
                  </a:lnTo>
                  <a:lnTo>
                    <a:pt x="374" y="0"/>
                  </a:lnTo>
                  <a:close/>
                  <a:moveTo>
                    <a:pt x="320" y="0"/>
                  </a:moveTo>
                  <a:lnTo>
                    <a:pt x="346" y="0"/>
                  </a:lnTo>
                  <a:lnTo>
                    <a:pt x="346" y="19"/>
                  </a:lnTo>
                  <a:lnTo>
                    <a:pt x="320" y="19"/>
                  </a:lnTo>
                  <a:lnTo>
                    <a:pt x="320" y="0"/>
                  </a:lnTo>
                  <a:close/>
                  <a:moveTo>
                    <a:pt x="267" y="0"/>
                  </a:moveTo>
                  <a:lnTo>
                    <a:pt x="293" y="0"/>
                  </a:lnTo>
                  <a:lnTo>
                    <a:pt x="293" y="19"/>
                  </a:lnTo>
                  <a:lnTo>
                    <a:pt x="267" y="19"/>
                  </a:lnTo>
                  <a:lnTo>
                    <a:pt x="267" y="0"/>
                  </a:lnTo>
                  <a:close/>
                  <a:moveTo>
                    <a:pt x="213" y="0"/>
                  </a:moveTo>
                  <a:lnTo>
                    <a:pt x="241" y="0"/>
                  </a:lnTo>
                  <a:lnTo>
                    <a:pt x="241" y="19"/>
                  </a:lnTo>
                  <a:lnTo>
                    <a:pt x="213" y="19"/>
                  </a:lnTo>
                  <a:lnTo>
                    <a:pt x="213" y="0"/>
                  </a:lnTo>
                  <a:close/>
                  <a:moveTo>
                    <a:pt x="161" y="0"/>
                  </a:moveTo>
                  <a:lnTo>
                    <a:pt x="187" y="0"/>
                  </a:lnTo>
                  <a:lnTo>
                    <a:pt x="187" y="19"/>
                  </a:lnTo>
                  <a:lnTo>
                    <a:pt x="161" y="19"/>
                  </a:lnTo>
                  <a:lnTo>
                    <a:pt x="161" y="0"/>
                  </a:lnTo>
                  <a:close/>
                  <a:moveTo>
                    <a:pt x="107" y="0"/>
                  </a:moveTo>
                  <a:lnTo>
                    <a:pt x="135" y="0"/>
                  </a:lnTo>
                  <a:lnTo>
                    <a:pt x="135" y="19"/>
                  </a:lnTo>
                  <a:lnTo>
                    <a:pt x="107" y="19"/>
                  </a:lnTo>
                  <a:lnTo>
                    <a:pt x="107" y="0"/>
                  </a:lnTo>
                  <a:close/>
                  <a:moveTo>
                    <a:pt x="54" y="0"/>
                  </a:moveTo>
                  <a:lnTo>
                    <a:pt x="80" y="0"/>
                  </a:lnTo>
                  <a:lnTo>
                    <a:pt x="80" y="19"/>
                  </a:lnTo>
                  <a:lnTo>
                    <a:pt x="54" y="19"/>
                  </a:lnTo>
                  <a:lnTo>
                    <a:pt x="54" y="0"/>
                  </a:lnTo>
                  <a:close/>
                  <a:moveTo>
                    <a:pt x="0" y="0"/>
                  </a:moveTo>
                  <a:lnTo>
                    <a:pt x="28" y="0"/>
                  </a:lnTo>
                  <a:lnTo>
                    <a:pt x="28" y="19"/>
                  </a:lnTo>
                  <a:lnTo>
                    <a:pt x="0" y="19"/>
                  </a:lnTo>
                  <a:lnTo>
                    <a:pt x="0"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33" name="Freeform 33"/>
            <p:cNvSpPr>
              <a:spLocks/>
            </p:cNvSpPr>
            <p:nvPr/>
          </p:nvSpPr>
          <p:spPr bwMode="auto">
            <a:xfrm>
              <a:off x="2329064" y="3734433"/>
              <a:ext cx="73975" cy="58491"/>
            </a:xfrm>
            <a:custGeom>
              <a:avLst/>
              <a:gdLst>
                <a:gd name="T0" fmla="*/ 15 w 33"/>
                <a:gd name="T1" fmla="*/ 0 h 26"/>
                <a:gd name="T2" fmla="*/ 28 w 33"/>
                <a:gd name="T3" fmla="*/ 7 h 26"/>
                <a:gd name="T4" fmla="*/ 31 w 33"/>
                <a:gd name="T5" fmla="*/ 7 h 26"/>
                <a:gd name="T6" fmla="*/ 31 w 33"/>
                <a:gd name="T7" fmla="*/ 9 h 26"/>
                <a:gd name="T8" fmla="*/ 33 w 33"/>
                <a:gd name="T9" fmla="*/ 9 h 26"/>
                <a:gd name="T10" fmla="*/ 31 w 33"/>
                <a:gd name="T11" fmla="*/ 12 h 26"/>
                <a:gd name="T12" fmla="*/ 31 w 33"/>
                <a:gd name="T13" fmla="*/ 26 h 26"/>
                <a:gd name="T14" fmla="*/ 0 w 33"/>
                <a:gd name="T15" fmla="*/ 26 h 26"/>
                <a:gd name="T16" fmla="*/ 15 w 33"/>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6">
                  <a:moveTo>
                    <a:pt x="15" y="0"/>
                  </a:moveTo>
                  <a:lnTo>
                    <a:pt x="28" y="7"/>
                  </a:lnTo>
                  <a:lnTo>
                    <a:pt x="31" y="7"/>
                  </a:lnTo>
                  <a:lnTo>
                    <a:pt x="31" y="9"/>
                  </a:lnTo>
                  <a:lnTo>
                    <a:pt x="33" y="9"/>
                  </a:lnTo>
                  <a:lnTo>
                    <a:pt x="31" y="12"/>
                  </a:lnTo>
                  <a:lnTo>
                    <a:pt x="31" y="26"/>
                  </a:lnTo>
                  <a:lnTo>
                    <a:pt x="0" y="26"/>
                  </a:lnTo>
                  <a:lnTo>
                    <a:pt x="15"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34" name="Freeform 34"/>
            <p:cNvSpPr>
              <a:spLocks noEditPoints="1"/>
            </p:cNvSpPr>
            <p:nvPr/>
          </p:nvSpPr>
          <p:spPr bwMode="auto">
            <a:xfrm>
              <a:off x="2394070" y="2528616"/>
              <a:ext cx="721808" cy="1169822"/>
            </a:xfrm>
            <a:custGeom>
              <a:avLst/>
              <a:gdLst>
                <a:gd name="T0" fmla="*/ 16 w 322"/>
                <a:gd name="T1" fmla="*/ 487 h 520"/>
                <a:gd name="T2" fmla="*/ 32 w 322"/>
                <a:gd name="T3" fmla="*/ 496 h 520"/>
                <a:gd name="T4" fmla="*/ 18 w 322"/>
                <a:gd name="T5" fmla="*/ 520 h 520"/>
                <a:gd name="T6" fmla="*/ 0 w 322"/>
                <a:gd name="T7" fmla="*/ 512 h 520"/>
                <a:gd name="T8" fmla="*/ 16 w 322"/>
                <a:gd name="T9" fmla="*/ 487 h 520"/>
                <a:gd name="T10" fmla="*/ 44 w 322"/>
                <a:gd name="T11" fmla="*/ 438 h 520"/>
                <a:gd name="T12" fmla="*/ 61 w 322"/>
                <a:gd name="T13" fmla="*/ 449 h 520"/>
                <a:gd name="T14" fmla="*/ 47 w 322"/>
                <a:gd name="T15" fmla="*/ 473 h 520"/>
                <a:gd name="T16" fmla="*/ 30 w 322"/>
                <a:gd name="T17" fmla="*/ 463 h 520"/>
                <a:gd name="T18" fmla="*/ 44 w 322"/>
                <a:gd name="T19" fmla="*/ 438 h 520"/>
                <a:gd name="T20" fmla="*/ 74 w 322"/>
                <a:gd name="T21" fmla="*/ 390 h 520"/>
                <a:gd name="T22" fmla="*/ 89 w 322"/>
                <a:gd name="T23" fmla="*/ 400 h 520"/>
                <a:gd name="T24" fmla="*/ 75 w 322"/>
                <a:gd name="T25" fmla="*/ 424 h 520"/>
                <a:gd name="T26" fmla="*/ 60 w 322"/>
                <a:gd name="T27" fmla="*/ 414 h 520"/>
                <a:gd name="T28" fmla="*/ 74 w 322"/>
                <a:gd name="T29" fmla="*/ 390 h 520"/>
                <a:gd name="T30" fmla="*/ 102 w 322"/>
                <a:gd name="T31" fmla="*/ 341 h 520"/>
                <a:gd name="T32" fmla="*/ 119 w 322"/>
                <a:gd name="T33" fmla="*/ 351 h 520"/>
                <a:gd name="T34" fmla="*/ 105 w 322"/>
                <a:gd name="T35" fmla="*/ 376 h 520"/>
                <a:gd name="T36" fmla="*/ 88 w 322"/>
                <a:gd name="T37" fmla="*/ 365 h 520"/>
                <a:gd name="T38" fmla="*/ 102 w 322"/>
                <a:gd name="T39" fmla="*/ 341 h 520"/>
                <a:gd name="T40" fmla="*/ 131 w 322"/>
                <a:gd name="T41" fmla="*/ 292 h 520"/>
                <a:gd name="T42" fmla="*/ 147 w 322"/>
                <a:gd name="T43" fmla="*/ 302 h 520"/>
                <a:gd name="T44" fmla="*/ 133 w 322"/>
                <a:gd name="T45" fmla="*/ 327 h 520"/>
                <a:gd name="T46" fmla="*/ 117 w 322"/>
                <a:gd name="T47" fmla="*/ 316 h 520"/>
                <a:gd name="T48" fmla="*/ 131 w 322"/>
                <a:gd name="T49" fmla="*/ 292 h 520"/>
                <a:gd name="T50" fmla="*/ 159 w 322"/>
                <a:gd name="T51" fmla="*/ 243 h 520"/>
                <a:gd name="T52" fmla="*/ 177 w 322"/>
                <a:gd name="T53" fmla="*/ 253 h 520"/>
                <a:gd name="T54" fmla="*/ 163 w 322"/>
                <a:gd name="T55" fmla="*/ 278 h 520"/>
                <a:gd name="T56" fmla="*/ 145 w 322"/>
                <a:gd name="T57" fmla="*/ 267 h 520"/>
                <a:gd name="T58" fmla="*/ 159 w 322"/>
                <a:gd name="T59" fmla="*/ 243 h 520"/>
                <a:gd name="T60" fmla="*/ 189 w 322"/>
                <a:gd name="T61" fmla="*/ 196 h 520"/>
                <a:gd name="T62" fmla="*/ 206 w 322"/>
                <a:gd name="T63" fmla="*/ 205 h 520"/>
                <a:gd name="T64" fmla="*/ 191 w 322"/>
                <a:gd name="T65" fmla="*/ 229 h 520"/>
                <a:gd name="T66" fmla="*/ 175 w 322"/>
                <a:gd name="T67" fmla="*/ 220 h 520"/>
                <a:gd name="T68" fmla="*/ 189 w 322"/>
                <a:gd name="T69" fmla="*/ 196 h 520"/>
                <a:gd name="T70" fmla="*/ 217 w 322"/>
                <a:gd name="T71" fmla="*/ 147 h 520"/>
                <a:gd name="T72" fmla="*/ 234 w 322"/>
                <a:gd name="T73" fmla="*/ 156 h 520"/>
                <a:gd name="T74" fmla="*/ 220 w 322"/>
                <a:gd name="T75" fmla="*/ 180 h 520"/>
                <a:gd name="T76" fmla="*/ 203 w 322"/>
                <a:gd name="T77" fmla="*/ 171 h 520"/>
                <a:gd name="T78" fmla="*/ 217 w 322"/>
                <a:gd name="T79" fmla="*/ 147 h 520"/>
                <a:gd name="T80" fmla="*/ 246 w 322"/>
                <a:gd name="T81" fmla="*/ 98 h 520"/>
                <a:gd name="T82" fmla="*/ 264 w 322"/>
                <a:gd name="T83" fmla="*/ 109 h 520"/>
                <a:gd name="T84" fmla="*/ 248 w 322"/>
                <a:gd name="T85" fmla="*/ 133 h 520"/>
                <a:gd name="T86" fmla="*/ 233 w 322"/>
                <a:gd name="T87" fmla="*/ 123 h 520"/>
                <a:gd name="T88" fmla="*/ 246 w 322"/>
                <a:gd name="T89" fmla="*/ 98 h 520"/>
                <a:gd name="T90" fmla="*/ 276 w 322"/>
                <a:gd name="T91" fmla="*/ 49 h 520"/>
                <a:gd name="T92" fmla="*/ 292 w 322"/>
                <a:gd name="T93" fmla="*/ 60 h 520"/>
                <a:gd name="T94" fmla="*/ 278 w 322"/>
                <a:gd name="T95" fmla="*/ 84 h 520"/>
                <a:gd name="T96" fmla="*/ 260 w 322"/>
                <a:gd name="T97" fmla="*/ 74 h 520"/>
                <a:gd name="T98" fmla="*/ 276 w 322"/>
                <a:gd name="T99" fmla="*/ 49 h 520"/>
                <a:gd name="T100" fmla="*/ 304 w 322"/>
                <a:gd name="T101" fmla="*/ 0 h 520"/>
                <a:gd name="T102" fmla="*/ 322 w 322"/>
                <a:gd name="T103" fmla="*/ 11 h 520"/>
                <a:gd name="T104" fmla="*/ 306 w 322"/>
                <a:gd name="T105" fmla="*/ 35 h 520"/>
                <a:gd name="T106" fmla="*/ 290 w 322"/>
                <a:gd name="T107" fmla="*/ 25 h 520"/>
                <a:gd name="T108" fmla="*/ 304 w 322"/>
                <a:gd name="T10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2" h="520">
                  <a:moveTo>
                    <a:pt x="16" y="487"/>
                  </a:moveTo>
                  <a:lnTo>
                    <a:pt x="32" y="496"/>
                  </a:lnTo>
                  <a:lnTo>
                    <a:pt x="18" y="520"/>
                  </a:lnTo>
                  <a:lnTo>
                    <a:pt x="0" y="512"/>
                  </a:lnTo>
                  <a:lnTo>
                    <a:pt x="16" y="487"/>
                  </a:lnTo>
                  <a:close/>
                  <a:moveTo>
                    <a:pt x="44" y="438"/>
                  </a:moveTo>
                  <a:lnTo>
                    <a:pt x="61" y="449"/>
                  </a:lnTo>
                  <a:lnTo>
                    <a:pt x="47" y="473"/>
                  </a:lnTo>
                  <a:lnTo>
                    <a:pt x="30" y="463"/>
                  </a:lnTo>
                  <a:lnTo>
                    <a:pt x="44" y="438"/>
                  </a:lnTo>
                  <a:close/>
                  <a:moveTo>
                    <a:pt x="74" y="390"/>
                  </a:moveTo>
                  <a:lnTo>
                    <a:pt x="89" y="400"/>
                  </a:lnTo>
                  <a:lnTo>
                    <a:pt x="75" y="424"/>
                  </a:lnTo>
                  <a:lnTo>
                    <a:pt x="60" y="414"/>
                  </a:lnTo>
                  <a:lnTo>
                    <a:pt x="74" y="390"/>
                  </a:lnTo>
                  <a:close/>
                  <a:moveTo>
                    <a:pt x="102" y="341"/>
                  </a:moveTo>
                  <a:lnTo>
                    <a:pt x="119" y="351"/>
                  </a:lnTo>
                  <a:lnTo>
                    <a:pt x="105" y="376"/>
                  </a:lnTo>
                  <a:lnTo>
                    <a:pt x="88" y="365"/>
                  </a:lnTo>
                  <a:lnTo>
                    <a:pt x="102" y="341"/>
                  </a:lnTo>
                  <a:close/>
                  <a:moveTo>
                    <a:pt x="131" y="292"/>
                  </a:moveTo>
                  <a:lnTo>
                    <a:pt x="147" y="302"/>
                  </a:lnTo>
                  <a:lnTo>
                    <a:pt x="133" y="327"/>
                  </a:lnTo>
                  <a:lnTo>
                    <a:pt x="117" y="316"/>
                  </a:lnTo>
                  <a:lnTo>
                    <a:pt x="131" y="292"/>
                  </a:lnTo>
                  <a:close/>
                  <a:moveTo>
                    <a:pt x="159" y="243"/>
                  </a:moveTo>
                  <a:lnTo>
                    <a:pt x="177" y="253"/>
                  </a:lnTo>
                  <a:lnTo>
                    <a:pt x="163" y="278"/>
                  </a:lnTo>
                  <a:lnTo>
                    <a:pt x="145" y="267"/>
                  </a:lnTo>
                  <a:lnTo>
                    <a:pt x="159" y="243"/>
                  </a:lnTo>
                  <a:close/>
                  <a:moveTo>
                    <a:pt x="189" y="196"/>
                  </a:moveTo>
                  <a:lnTo>
                    <a:pt x="206" y="205"/>
                  </a:lnTo>
                  <a:lnTo>
                    <a:pt x="191" y="229"/>
                  </a:lnTo>
                  <a:lnTo>
                    <a:pt x="175" y="220"/>
                  </a:lnTo>
                  <a:lnTo>
                    <a:pt x="189" y="196"/>
                  </a:lnTo>
                  <a:close/>
                  <a:moveTo>
                    <a:pt x="217" y="147"/>
                  </a:moveTo>
                  <a:lnTo>
                    <a:pt x="234" y="156"/>
                  </a:lnTo>
                  <a:lnTo>
                    <a:pt x="220" y="180"/>
                  </a:lnTo>
                  <a:lnTo>
                    <a:pt x="203" y="171"/>
                  </a:lnTo>
                  <a:lnTo>
                    <a:pt x="217" y="147"/>
                  </a:lnTo>
                  <a:close/>
                  <a:moveTo>
                    <a:pt x="246" y="98"/>
                  </a:moveTo>
                  <a:lnTo>
                    <a:pt x="264" y="109"/>
                  </a:lnTo>
                  <a:lnTo>
                    <a:pt x="248" y="133"/>
                  </a:lnTo>
                  <a:lnTo>
                    <a:pt x="233" y="123"/>
                  </a:lnTo>
                  <a:lnTo>
                    <a:pt x="246" y="98"/>
                  </a:lnTo>
                  <a:close/>
                  <a:moveTo>
                    <a:pt x="276" y="49"/>
                  </a:moveTo>
                  <a:lnTo>
                    <a:pt x="292" y="60"/>
                  </a:lnTo>
                  <a:lnTo>
                    <a:pt x="278" y="84"/>
                  </a:lnTo>
                  <a:lnTo>
                    <a:pt x="260" y="74"/>
                  </a:lnTo>
                  <a:lnTo>
                    <a:pt x="276" y="49"/>
                  </a:lnTo>
                  <a:close/>
                  <a:moveTo>
                    <a:pt x="304" y="0"/>
                  </a:moveTo>
                  <a:lnTo>
                    <a:pt x="322" y="11"/>
                  </a:lnTo>
                  <a:lnTo>
                    <a:pt x="306" y="35"/>
                  </a:lnTo>
                  <a:lnTo>
                    <a:pt x="290" y="25"/>
                  </a:lnTo>
                  <a:lnTo>
                    <a:pt x="304"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35" name="Freeform 35"/>
            <p:cNvSpPr>
              <a:spLocks/>
            </p:cNvSpPr>
            <p:nvPr/>
          </p:nvSpPr>
          <p:spPr bwMode="auto">
            <a:xfrm>
              <a:off x="3106912" y="2416133"/>
              <a:ext cx="69492" cy="80988"/>
            </a:xfrm>
            <a:custGeom>
              <a:avLst/>
              <a:gdLst>
                <a:gd name="T0" fmla="*/ 16 w 31"/>
                <a:gd name="T1" fmla="*/ 0 h 36"/>
                <a:gd name="T2" fmla="*/ 31 w 31"/>
                <a:gd name="T3" fmla="*/ 26 h 36"/>
                <a:gd name="T4" fmla="*/ 19 w 31"/>
                <a:gd name="T5" fmla="*/ 35 h 36"/>
                <a:gd name="T6" fmla="*/ 18 w 31"/>
                <a:gd name="T7" fmla="*/ 36 h 36"/>
                <a:gd name="T8" fmla="*/ 16 w 31"/>
                <a:gd name="T9" fmla="*/ 36 h 36"/>
                <a:gd name="T10" fmla="*/ 14 w 31"/>
                <a:gd name="T11" fmla="*/ 36 h 36"/>
                <a:gd name="T12" fmla="*/ 14 w 31"/>
                <a:gd name="T13" fmla="*/ 35 h 36"/>
                <a:gd name="T14" fmla="*/ 0 w 31"/>
                <a:gd name="T15" fmla="*/ 26 h 36"/>
                <a:gd name="T16" fmla="*/ 16 w 31"/>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6">
                  <a:moveTo>
                    <a:pt x="16" y="0"/>
                  </a:moveTo>
                  <a:lnTo>
                    <a:pt x="31" y="26"/>
                  </a:lnTo>
                  <a:lnTo>
                    <a:pt x="19" y="35"/>
                  </a:lnTo>
                  <a:lnTo>
                    <a:pt x="18" y="36"/>
                  </a:lnTo>
                  <a:lnTo>
                    <a:pt x="16" y="36"/>
                  </a:lnTo>
                  <a:lnTo>
                    <a:pt x="14" y="36"/>
                  </a:lnTo>
                  <a:lnTo>
                    <a:pt x="14" y="35"/>
                  </a:lnTo>
                  <a:lnTo>
                    <a:pt x="0" y="26"/>
                  </a:lnTo>
                  <a:lnTo>
                    <a:pt x="16"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36" name="Freeform 36"/>
            <p:cNvSpPr>
              <a:spLocks noEditPoints="1"/>
            </p:cNvSpPr>
            <p:nvPr/>
          </p:nvSpPr>
          <p:spPr bwMode="auto">
            <a:xfrm>
              <a:off x="3174161" y="2528616"/>
              <a:ext cx="715084" cy="1169822"/>
            </a:xfrm>
            <a:custGeom>
              <a:avLst/>
              <a:gdLst>
                <a:gd name="T0" fmla="*/ 305 w 319"/>
                <a:gd name="T1" fmla="*/ 487 h 520"/>
                <a:gd name="T2" fmla="*/ 319 w 319"/>
                <a:gd name="T3" fmla="*/ 512 h 520"/>
                <a:gd name="T4" fmla="*/ 302 w 319"/>
                <a:gd name="T5" fmla="*/ 520 h 520"/>
                <a:gd name="T6" fmla="*/ 288 w 319"/>
                <a:gd name="T7" fmla="*/ 496 h 520"/>
                <a:gd name="T8" fmla="*/ 305 w 319"/>
                <a:gd name="T9" fmla="*/ 487 h 520"/>
                <a:gd name="T10" fmla="*/ 276 w 319"/>
                <a:gd name="T11" fmla="*/ 438 h 520"/>
                <a:gd name="T12" fmla="*/ 290 w 319"/>
                <a:gd name="T13" fmla="*/ 463 h 520"/>
                <a:gd name="T14" fmla="*/ 274 w 319"/>
                <a:gd name="T15" fmla="*/ 473 h 520"/>
                <a:gd name="T16" fmla="*/ 260 w 319"/>
                <a:gd name="T17" fmla="*/ 449 h 520"/>
                <a:gd name="T18" fmla="*/ 276 w 319"/>
                <a:gd name="T19" fmla="*/ 438 h 520"/>
                <a:gd name="T20" fmla="*/ 248 w 319"/>
                <a:gd name="T21" fmla="*/ 390 h 520"/>
                <a:gd name="T22" fmla="*/ 262 w 319"/>
                <a:gd name="T23" fmla="*/ 414 h 520"/>
                <a:gd name="T24" fmla="*/ 244 w 319"/>
                <a:gd name="T25" fmla="*/ 424 h 520"/>
                <a:gd name="T26" fmla="*/ 230 w 319"/>
                <a:gd name="T27" fmla="*/ 400 h 520"/>
                <a:gd name="T28" fmla="*/ 248 w 319"/>
                <a:gd name="T29" fmla="*/ 390 h 520"/>
                <a:gd name="T30" fmla="*/ 218 w 319"/>
                <a:gd name="T31" fmla="*/ 341 h 520"/>
                <a:gd name="T32" fmla="*/ 232 w 319"/>
                <a:gd name="T33" fmla="*/ 365 h 520"/>
                <a:gd name="T34" fmla="*/ 216 w 319"/>
                <a:gd name="T35" fmla="*/ 376 h 520"/>
                <a:gd name="T36" fmla="*/ 202 w 319"/>
                <a:gd name="T37" fmla="*/ 351 h 520"/>
                <a:gd name="T38" fmla="*/ 218 w 319"/>
                <a:gd name="T39" fmla="*/ 341 h 520"/>
                <a:gd name="T40" fmla="*/ 190 w 319"/>
                <a:gd name="T41" fmla="*/ 292 h 520"/>
                <a:gd name="T42" fmla="*/ 204 w 319"/>
                <a:gd name="T43" fmla="*/ 316 h 520"/>
                <a:gd name="T44" fmla="*/ 187 w 319"/>
                <a:gd name="T45" fmla="*/ 327 h 520"/>
                <a:gd name="T46" fmla="*/ 173 w 319"/>
                <a:gd name="T47" fmla="*/ 302 h 520"/>
                <a:gd name="T48" fmla="*/ 190 w 319"/>
                <a:gd name="T49" fmla="*/ 292 h 520"/>
                <a:gd name="T50" fmla="*/ 160 w 319"/>
                <a:gd name="T51" fmla="*/ 243 h 520"/>
                <a:gd name="T52" fmla="*/ 174 w 319"/>
                <a:gd name="T53" fmla="*/ 267 h 520"/>
                <a:gd name="T54" fmla="*/ 159 w 319"/>
                <a:gd name="T55" fmla="*/ 278 h 520"/>
                <a:gd name="T56" fmla="*/ 143 w 319"/>
                <a:gd name="T57" fmla="*/ 253 h 520"/>
                <a:gd name="T58" fmla="*/ 160 w 319"/>
                <a:gd name="T59" fmla="*/ 243 h 520"/>
                <a:gd name="T60" fmla="*/ 131 w 319"/>
                <a:gd name="T61" fmla="*/ 196 h 520"/>
                <a:gd name="T62" fmla="*/ 146 w 319"/>
                <a:gd name="T63" fmla="*/ 220 h 520"/>
                <a:gd name="T64" fmla="*/ 129 w 319"/>
                <a:gd name="T65" fmla="*/ 229 h 520"/>
                <a:gd name="T66" fmla="*/ 115 w 319"/>
                <a:gd name="T67" fmla="*/ 205 h 520"/>
                <a:gd name="T68" fmla="*/ 131 w 319"/>
                <a:gd name="T69" fmla="*/ 196 h 520"/>
                <a:gd name="T70" fmla="*/ 103 w 319"/>
                <a:gd name="T71" fmla="*/ 147 h 520"/>
                <a:gd name="T72" fmla="*/ 117 w 319"/>
                <a:gd name="T73" fmla="*/ 171 h 520"/>
                <a:gd name="T74" fmla="*/ 101 w 319"/>
                <a:gd name="T75" fmla="*/ 180 h 520"/>
                <a:gd name="T76" fmla="*/ 85 w 319"/>
                <a:gd name="T77" fmla="*/ 156 h 520"/>
                <a:gd name="T78" fmla="*/ 103 w 319"/>
                <a:gd name="T79" fmla="*/ 147 h 520"/>
                <a:gd name="T80" fmla="*/ 73 w 319"/>
                <a:gd name="T81" fmla="*/ 98 h 520"/>
                <a:gd name="T82" fmla="*/ 89 w 319"/>
                <a:gd name="T83" fmla="*/ 123 h 520"/>
                <a:gd name="T84" fmla="*/ 71 w 319"/>
                <a:gd name="T85" fmla="*/ 133 h 520"/>
                <a:gd name="T86" fmla="*/ 57 w 319"/>
                <a:gd name="T87" fmla="*/ 109 h 520"/>
                <a:gd name="T88" fmla="*/ 73 w 319"/>
                <a:gd name="T89" fmla="*/ 98 h 520"/>
                <a:gd name="T90" fmla="*/ 45 w 319"/>
                <a:gd name="T91" fmla="*/ 49 h 520"/>
                <a:gd name="T92" fmla="*/ 59 w 319"/>
                <a:gd name="T93" fmla="*/ 74 h 520"/>
                <a:gd name="T94" fmla="*/ 43 w 319"/>
                <a:gd name="T95" fmla="*/ 84 h 520"/>
                <a:gd name="T96" fmla="*/ 28 w 319"/>
                <a:gd name="T97" fmla="*/ 60 h 520"/>
                <a:gd name="T98" fmla="*/ 45 w 319"/>
                <a:gd name="T99" fmla="*/ 49 h 520"/>
                <a:gd name="T100" fmla="*/ 15 w 319"/>
                <a:gd name="T101" fmla="*/ 0 h 520"/>
                <a:gd name="T102" fmla="*/ 31 w 319"/>
                <a:gd name="T103" fmla="*/ 25 h 520"/>
                <a:gd name="T104" fmla="*/ 14 w 319"/>
                <a:gd name="T105" fmla="*/ 35 h 520"/>
                <a:gd name="T106" fmla="*/ 0 w 319"/>
                <a:gd name="T107" fmla="*/ 11 h 520"/>
                <a:gd name="T108" fmla="*/ 15 w 319"/>
                <a:gd name="T10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9" h="520">
                  <a:moveTo>
                    <a:pt x="305" y="487"/>
                  </a:moveTo>
                  <a:lnTo>
                    <a:pt x="319" y="512"/>
                  </a:lnTo>
                  <a:lnTo>
                    <a:pt x="302" y="520"/>
                  </a:lnTo>
                  <a:lnTo>
                    <a:pt x="288" y="496"/>
                  </a:lnTo>
                  <a:lnTo>
                    <a:pt x="305" y="487"/>
                  </a:lnTo>
                  <a:close/>
                  <a:moveTo>
                    <a:pt x="276" y="438"/>
                  </a:moveTo>
                  <a:lnTo>
                    <a:pt x="290" y="463"/>
                  </a:lnTo>
                  <a:lnTo>
                    <a:pt x="274" y="473"/>
                  </a:lnTo>
                  <a:lnTo>
                    <a:pt x="260" y="449"/>
                  </a:lnTo>
                  <a:lnTo>
                    <a:pt x="276" y="438"/>
                  </a:lnTo>
                  <a:close/>
                  <a:moveTo>
                    <a:pt x="248" y="390"/>
                  </a:moveTo>
                  <a:lnTo>
                    <a:pt x="262" y="414"/>
                  </a:lnTo>
                  <a:lnTo>
                    <a:pt x="244" y="424"/>
                  </a:lnTo>
                  <a:lnTo>
                    <a:pt x="230" y="400"/>
                  </a:lnTo>
                  <a:lnTo>
                    <a:pt x="248" y="390"/>
                  </a:lnTo>
                  <a:close/>
                  <a:moveTo>
                    <a:pt x="218" y="341"/>
                  </a:moveTo>
                  <a:lnTo>
                    <a:pt x="232" y="365"/>
                  </a:lnTo>
                  <a:lnTo>
                    <a:pt x="216" y="376"/>
                  </a:lnTo>
                  <a:lnTo>
                    <a:pt x="202" y="351"/>
                  </a:lnTo>
                  <a:lnTo>
                    <a:pt x="218" y="341"/>
                  </a:lnTo>
                  <a:close/>
                  <a:moveTo>
                    <a:pt x="190" y="292"/>
                  </a:moveTo>
                  <a:lnTo>
                    <a:pt x="204" y="316"/>
                  </a:lnTo>
                  <a:lnTo>
                    <a:pt x="187" y="327"/>
                  </a:lnTo>
                  <a:lnTo>
                    <a:pt x="173" y="302"/>
                  </a:lnTo>
                  <a:lnTo>
                    <a:pt x="190" y="292"/>
                  </a:lnTo>
                  <a:close/>
                  <a:moveTo>
                    <a:pt x="160" y="243"/>
                  </a:moveTo>
                  <a:lnTo>
                    <a:pt x="174" y="267"/>
                  </a:lnTo>
                  <a:lnTo>
                    <a:pt x="159" y="278"/>
                  </a:lnTo>
                  <a:lnTo>
                    <a:pt x="143" y="253"/>
                  </a:lnTo>
                  <a:lnTo>
                    <a:pt x="160" y="243"/>
                  </a:lnTo>
                  <a:close/>
                  <a:moveTo>
                    <a:pt x="131" y="196"/>
                  </a:moveTo>
                  <a:lnTo>
                    <a:pt x="146" y="220"/>
                  </a:lnTo>
                  <a:lnTo>
                    <a:pt x="129" y="229"/>
                  </a:lnTo>
                  <a:lnTo>
                    <a:pt x="115" y="205"/>
                  </a:lnTo>
                  <a:lnTo>
                    <a:pt x="131" y="196"/>
                  </a:lnTo>
                  <a:close/>
                  <a:moveTo>
                    <a:pt x="103" y="147"/>
                  </a:moveTo>
                  <a:lnTo>
                    <a:pt x="117" y="171"/>
                  </a:lnTo>
                  <a:lnTo>
                    <a:pt x="101" y="180"/>
                  </a:lnTo>
                  <a:lnTo>
                    <a:pt x="85" y="156"/>
                  </a:lnTo>
                  <a:lnTo>
                    <a:pt x="103" y="147"/>
                  </a:lnTo>
                  <a:close/>
                  <a:moveTo>
                    <a:pt x="73" y="98"/>
                  </a:moveTo>
                  <a:lnTo>
                    <a:pt x="89" y="123"/>
                  </a:lnTo>
                  <a:lnTo>
                    <a:pt x="71" y="133"/>
                  </a:lnTo>
                  <a:lnTo>
                    <a:pt x="57" y="109"/>
                  </a:lnTo>
                  <a:lnTo>
                    <a:pt x="73" y="98"/>
                  </a:lnTo>
                  <a:close/>
                  <a:moveTo>
                    <a:pt x="45" y="49"/>
                  </a:moveTo>
                  <a:lnTo>
                    <a:pt x="59" y="74"/>
                  </a:lnTo>
                  <a:lnTo>
                    <a:pt x="43" y="84"/>
                  </a:lnTo>
                  <a:lnTo>
                    <a:pt x="28" y="60"/>
                  </a:lnTo>
                  <a:lnTo>
                    <a:pt x="45" y="49"/>
                  </a:lnTo>
                  <a:close/>
                  <a:moveTo>
                    <a:pt x="15" y="0"/>
                  </a:moveTo>
                  <a:lnTo>
                    <a:pt x="31" y="25"/>
                  </a:lnTo>
                  <a:lnTo>
                    <a:pt x="14" y="35"/>
                  </a:lnTo>
                  <a:lnTo>
                    <a:pt x="0" y="11"/>
                  </a:lnTo>
                  <a:lnTo>
                    <a:pt x="15"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37" name="Freeform 37"/>
            <p:cNvSpPr>
              <a:spLocks/>
            </p:cNvSpPr>
            <p:nvPr/>
          </p:nvSpPr>
          <p:spPr bwMode="auto">
            <a:xfrm>
              <a:off x="3887003" y="3734433"/>
              <a:ext cx="69492" cy="58491"/>
            </a:xfrm>
            <a:custGeom>
              <a:avLst/>
              <a:gdLst>
                <a:gd name="T0" fmla="*/ 15 w 31"/>
                <a:gd name="T1" fmla="*/ 0 h 26"/>
                <a:gd name="T2" fmla="*/ 31 w 31"/>
                <a:gd name="T3" fmla="*/ 26 h 26"/>
                <a:gd name="T4" fmla="*/ 1 w 31"/>
                <a:gd name="T5" fmla="*/ 26 h 26"/>
                <a:gd name="T6" fmla="*/ 1 w 31"/>
                <a:gd name="T7" fmla="*/ 12 h 26"/>
                <a:gd name="T8" fmla="*/ 0 w 31"/>
                <a:gd name="T9" fmla="*/ 9 h 26"/>
                <a:gd name="T10" fmla="*/ 1 w 31"/>
                <a:gd name="T11" fmla="*/ 9 h 26"/>
                <a:gd name="T12" fmla="*/ 1 w 31"/>
                <a:gd name="T13" fmla="*/ 7 h 26"/>
                <a:gd name="T14" fmla="*/ 3 w 31"/>
                <a:gd name="T15" fmla="*/ 7 h 26"/>
                <a:gd name="T16" fmla="*/ 15 w 31"/>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15" y="0"/>
                  </a:moveTo>
                  <a:lnTo>
                    <a:pt x="31" y="26"/>
                  </a:lnTo>
                  <a:lnTo>
                    <a:pt x="1" y="26"/>
                  </a:lnTo>
                  <a:lnTo>
                    <a:pt x="1" y="12"/>
                  </a:lnTo>
                  <a:lnTo>
                    <a:pt x="0" y="9"/>
                  </a:lnTo>
                  <a:lnTo>
                    <a:pt x="1" y="9"/>
                  </a:lnTo>
                  <a:lnTo>
                    <a:pt x="1" y="7"/>
                  </a:lnTo>
                  <a:lnTo>
                    <a:pt x="3" y="7"/>
                  </a:lnTo>
                  <a:lnTo>
                    <a:pt x="15"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38" name="Freeform 38"/>
            <p:cNvSpPr>
              <a:spLocks noEditPoints="1"/>
            </p:cNvSpPr>
            <p:nvPr/>
          </p:nvSpPr>
          <p:spPr bwMode="auto">
            <a:xfrm>
              <a:off x="2456836" y="3750180"/>
              <a:ext cx="1369643" cy="42744"/>
            </a:xfrm>
            <a:custGeom>
              <a:avLst/>
              <a:gdLst>
                <a:gd name="T0" fmla="*/ 585 w 611"/>
                <a:gd name="T1" fmla="*/ 0 h 19"/>
                <a:gd name="T2" fmla="*/ 611 w 611"/>
                <a:gd name="T3" fmla="*/ 0 h 19"/>
                <a:gd name="T4" fmla="*/ 611 w 611"/>
                <a:gd name="T5" fmla="*/ 19 h 19"/>
                <a:gd name="T6" fmla="*/ 585 w 611"/>
                <a:gd name="T7" fmla="*/ 19 h 19"/>
                <a:gd name="T8" fmla="*/ 585 w 611"/>
                <a:gd name="T9" fmla="*/ 0 h 19"/>
                <a:gd name="T10" fmla="*/ 533 w 611"/>
                <a:gd name="T11" fmla="*/ 0 h 19"/>
                <a:gd name="T12" fmla="*/ 559 w 611"/>
                <a:gd name="T13" fmla="*/ 0 h 19"/>
                <a:gd name="T14" fmla="*/ 559 w 611"/>
                <a:gd name="T15" fmla="*/ 19 h 19"/>
                <a:gd name="T16" fmla="*/ 533 w 611"/>
                <a:gd name="T17" fmla="*/ 19 h 19"/>
                <a:gd name="T18" fmla="*/ 533 w 611"/>
                <a:gd name="T19" fmla="*/ 0 h 19"/>
                <a:gd name="T20" fmla="*/ 479 w 611"/>
                <a:gd name="T21" fmla="*/ 0 h 19"/>
                <a:gd name="T22" fmla="*/ 505 w 611"/>
                <a:gd name="T23" fmla="*/ 0 h 19"/>
                <a:gd name="T24" fmla="*/ 505 w 611"/>
                <a:gd name="T25" fmla="*/ 19 h 19"/>
                <a:gd name="T26" fmla="*/ 479 w 611"/>
                <a:gd name="T27" fmla="*/ 19 h 19"/>
                <a:gd name="T28" fmla="*/ 479 w 611"/>
                <a:gd name="T29" fmla="*/ 0 h 19"/>
                <a:gd name="T30" fmla="*/ 426 w 611"/>
                <a:gd name="T31" fmla="*/ 0 h 19"/>
                <a:gd name="T32" fmla="*/ 452 w 611"/>
                <a:gd name="T33" fmla="*/ 0 h 19"/>
                <a:gd name="T34" fmla="*/ 452 w 611"/>
                <a:gd name="T35" fmla="*/ 19 h 19"/>
                <a:gd name="T36" fmla="*/ 426 w 611"/>
                <a:gd name="T37" fmla="*/ 19 h 19"/>
                <a:gd name="T38" fmla="*/ 426 w 611"/>
                <a:gd name="T39" fmla="*/ 0 h 19"/>
                <a:gd name="T40" fmla="*/ 372 w 611"/>
                <a:gd name="T41" fmla="*/ 0 h 19"/>
                <a:gd name="T42" fmla="*/ 400 w 611"/>
                <a:gd name="T43" fmla="*/ 0 h 19"/>
                <a:gd name="T44" fmla="*/ 400 w 611"/>
                <a:gd name="T45" fmla="*/ 19 h 19"/>
                <a:gd name="T46" fmla="*/ 372 w 611"/>
                <a:gd name="T47" fmla="*/ 19 h 19"/>
                <a:gd name="T48" fmla="*/ 372 w 611"/>
                <a:gd name="T49" fmla="*/ 0 h 19"/>
                <a:gd name="T50" fmla="*/ 320 w 611"/>
                <a:gd name="T51" fmla="*/ 0 h 19"/>
                <a:gd name="T52" fmla="*/ 346 w 611"/>
                <a:gd name="T53" fmla="*/ 0 h 19"/>
                <a:gd name="T54" fmla="*/ 346 w 611"/>
                <a:gd name="T55" fmla="*/ 19 h 19"/>
                <a:gd name="T56" fmla="*/ 320 w 611"/>
                <a:gd name="T57" fmla="*/ 19 h 19"/>
                <a:gd name="T58" fmla="*/ 320 w 611"/>
                <a:gd name="T59" fmla="*/ 0 h 19"/>
                <a:gd name="T60" fmla="*/ 266 w 611"/>
                <a:gd name="T61" fmla="*/ 0 h 19"/>
                <a:gd name="T62" fmla="*/ 294 w 611"/>
                <a:gd name="T63" fmla="*/ 0 h 19"/>
                <a:gd name="T64" fmla="*/ 294 w 611"/>
                <a:gd name="T65" fmla="*/ 19 h 19"/>
                <a:gd name="T66" fmla="*/ 266 w 611"/>
                <a:gd name="T67" fmla="*/ 19 h 19"/>
                <a:gd name="T68" fmla="*/ 266 w 611"/>
                <a:gd name="T69" fmla="*/ 0 h 19"/>
                <a:gd name="T70" fmla="*/ 213 w 611"/>
                <a:gd name="T71" fmla="*/ 0 h 19"/>
                <a:gd name="T72" fmla="*/ 239 w 611"/>
                <a:gd name="T73" fmla="*/ 0 h 19"/>
                <a:gd name="T74" fmla="*/ 239 w 611"/>
                <a:gd name="T75" fmla="*/ 19 h 19"/>
                <a:gd name="T76" fmla="*/ 213 w 611"/>
                <a:gd name="T77" fmla="*/ 19 h 19"/>
                <a:gd name="T78" fmla="*/ 213 w 611"/>
                <a:gd name="T79" fmla="*/ 0 h 19"/>
                <a:gd name="T80" fmla="*/ 159 w 611"/>
                <a:gd name="T81" fmla="*/ 0 h 19"/>
                <a:gd name="T82" fmla="*/ 187 w 611"/>
                <a:gd name="T83" fmla="*/ 0 h 19"/>
                <a:gd name="T84" fmla="*/ 187 w 611"/>
                <a:gd name="T85" fmla="*/ 19 h 19"/>
                <a:gd name="T86" fmla="*/ 159 w 611"/>
                <a:gd name="T87" fmla="*/ 19 h 19"/>
                <a:gd name="T88" fmla="*/ 159 w 611"/>
                <a:gd name="T89" fmla="*/ 0 h 19"/>
                <a:gd name="T90" fmla="*/ 107 w 611"/>
                <a:gd name="T91" fmla="*/ 0 h 19"/>
                <a:gd name="T92" fmla="*/ 133 w 611"/>
                <a:gd name="T93" fmla="*/ 0 h 19"/>
                <a:gd name="T94" fmla="*/ 133 w 611"/>
                <a:gd name="T95" fmla="*/ 19 h 19"/>
                <a:gd name="T96" fmla="*/ 107 w 611"/>
                <a:gd name="T97" fmla="*/ 19 h 19"/>
                <a:gd name="T98" fmla="*/ 107 w 611"/>
                <a:gd name="T99" fmla="*/ 0 h 19"/>
                <a:gd name="T100" fmla="*/ 54 w 611"/>
                <a:gd name="T101" fmla="*/ 0 h 19"/>
                <a:gd name="T102" fmla="*/ 81 w 611"/>
                <a:gd name="T103" fmla="*/ 0 h 19"/>
                <a:gd name="T104" fmla="*/ 81 w 611"/>
                <a:gd name="T105" fmla="*/ 19 h 19"/>
                <a:gd name="T106" fmla="*/ 54 w 611"/>
                <a:gd name="T107" fmla="*/ 19 h 19"/>
                <a:gd name="T108" fmla="*/ 54 w 611"/>
                <a:gd name="T109" fmla="*/ 0 h 19"/>
                <a:gd name="T110" fmla="*/ 0 w 611"/>
                <a:gd name="T111" fmla="*/ 0 h 19"/>
                <a:gd name="T112" fmla="*/ 26 w 611"/>
                <a:gd name="T113" fmla="*/ 0 h 19"/>
                <a:gd name="T114" fmla="*/ 26 w 611"/>
                <a:gd name="T115" fmla="*/ 19 h 19"/>
                <a:gd name="T116" fmla="*/ 0 w 611"/>
                <a:gd name="T117" fmla="*/ 19 h 19"/>
                <a:gd name="T118" fmla="*/ 0 w 611"/>
                <a:gd name="T1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1" h="19">
                  <a:moveTo>
                    <a:pt x="585" y="0"/>
                  </a:moveTo>
                  <a:lnTo>
                    <a:pt x="611" y="0"/>
                  </a:lnTo>
                  <a:lnTo>
                    <a:pt x="611" y="19"/>
                  </a:lnTo>
                  <a:lnTo>
                    <a:pt x="585" y="19"/>
                  </a:lnTo>
                  <a:lnTo>
                    <a:pt x="585" y="0"/>
                  </a:lnTo>
                  <a:close/>
                  <a:moveTo>
                    <a:pt x="533" y="0"/>
                  </a:moveTo>
                  <a:lnTo>
                    <a:pt x="559" y="0"/>
                  </a:lnTo>
                  <a:lnTo>
                    <a:pt x="559" y="19"/>
                  </a:lnTo>
                  <a:lnTo>
                    <a:pt x="533" y="19"/>
                  </a:lnTo>
                  <a:lnTo>
                    <a:pt x="533" y="0"/>
                  </a:lnTo>
                  <a:close/>
                  <a:moveTo>
                    <a:pt x="479" y="0"/>
                  </a:moveTo>
                  <a:lnTo>
                    <a:pt x="505" y="0"/>
                  </a:lnTo>
                  <a:lnTo>
                    <a:pt x="505" y="19"/>
                  </a:lnTo>
                  <a:lnTo>
                    <a:pt x="479" y="19"/>
                  </a:lnTo>
                  <a:lnTo>
                    <a:pt x="479" y="0"/>
                  </a:lnTo>
                  <a:close/>
                  <a:moveTo>
                    <a:pt x="426" y="0"/>
                  </a:moveTo>
                  <a:lnTo>
                    <a:pt x="452" y="0"/>
                  </a:lnTo>
                  <a:lnTo>
                    <a:pt x="452" y="19"/>
                  </a:lnTo>
                  <a:lnTo>
                    <a:pt x="426" y="19"/>
                  </a:lnTo>
                  <a:lnTo>
                    <a:pt x="426" y="0"/>
                  </a:lnTo>
                  <a:close/>
                  <a:moveTo>
                    <a:pt x="372" y="0"/>
                  </a:moveTo>
                  <a:lnTo>
                    <a:pt x="400" y="0"/>
                  </a:lnTo>
                  <a:lnTo>
                    <a:pt x="400" y="19"/>
                  </a:lnTo>
                  <a:lnTo>
                    <a:pt x="372" y="19"/>
                  </a:lnTo>
                  <a:lnTo>
                    <a:pt x="372" y="0"/>
                  </a:lnTo>
                  <a:close/>
                  <a:moveTo>
                    <a:pt x="320" y="0"/>
                  </a:moveTo>
                  <a:lnTo>
                    <a:pt x="346" y="0"/>
                  </a:lnTo>
                  <a:lnTo>
                    <a:pt x="346" y="19"/>
                  </a:lnTo>
                  <a:lnTo>
                    <a:pt x="320" y="19"/>
                  </a:lnTo>
                  <a:lnTo>
                    <a:pt x="320" y="0"/>
                  </a:lnTo>
                  <a:close/>
                  <a:moveTo>
                    <a:pt x="266" y="0"/>
                  </a:moveTo>
                  <a:lnTo>
                    <a:pt x="294" y="0"/>
                  </a:lnTo>
                  <a:lnTo>
                    <a:pt x="294" y="19"/>
                  </a:lnTo>
                  <a:lnTo>
                    <a:pt x="266" y="19"/>
                  </a:lnTo>
                  <a:lnTo>
                    <a:pt x="266" y="0"/>
                  </a:lnTo>
                  <a:close/>
                  <a:moveTo>
                    <a:pt x="213" y="0"/>
                  </a:moveTo>
                  <a:lnTo>
                    <a:pt x="239" y="0"/>
                  </a:lnTo>
                  <a:lnTo>
                    <a:pt x="239" y="19"/>
                  </a:lnTo>
                  <a:lnTo>
                    <a:pt x="213" y="19"/>
                  </a:lnTo>
                  <a:lnTo>
                    <a:pt x="213" y="0"/>
                  </a:lnTo>
                  <a:close/>
                  <a:moveTo>
                    <a:pt x="159" y="0"/>
                  </a:moveTo>
                  <a:lnTo>
                    <a:pt x="187" y="0"/>
                  </a:lnTo>
                  <a:lnTo>
                    <a:pt x="187" y="19"/>
                  </a:lnTo>
                  <a:lnTo>
                    <a:pt x="159" y="19"/>
                  </a:lnTo>
                  <a:lnTo>
                    <a:pt x="159" y="0"/>
                  </a:lnTo>
                  <a:close/>
                  <a:moveTo>
                    <a:pt x="107" y="0"/>
                  </a:moveTo>
                  <a:lnTo>
                    <a:pt x="133" y="0"/>
                  </a:lnTo>
                  <a:lnTo>
                    <a:pt x="133" y="19"/>
                  </a:lnTo>
                  <a:lnTo>
                    <a:pt x="107" y="19"/>
                  </a:lnTo>
                  <a:lnTo>
                    <a:pt x="107" y="0"/>
                  </a:lnTo>
                  <a:close/>
                  <a:moveTo>
                    <a:pt x="54" y="0"/>
                  </a:moveTo>
                  <a:lnTo>
                    <a:pt x="81" y="0"/>
                  </a:lnTo>
                  <a:lnTo>
                    <a:pt x="81" y="19"/>
                  </a:lnTo>
                  <a:lnTo>
                    <a:pt x="54" y="19"/>
                  </a:lnTo>
                  <a:lnTo>
                    <a:pt x="54" y="0"/>
                  </a:lnTo>
                  <a:close/>
                  <a:moveTo>
                    <a:pt x="0" y="0"/>
                  </a:moveTo>
                  <a:lnTo>
                    <a:pt x="26" y="0"/>
                  </a:lnTo>
                  <a:lnTo>
                    <a:pt x="26" y="19"/>
                  </a:lnTo>
                  <a:lnTo>
                    <a:pt x="0" y="19"/>
                  </a:lnTo>
                  <a:lnTo>
                    <a:pt x="0"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41" name="Freeform 41"/>
            <p:cNvSpPr>
              <a:spLocks/>
            </p:cNvSpPr>
            <p:nvPr/>
          </p:nvSpPr>
          <p:spPr bwMode="auto">
            <a:xfrm>
              <a:off x="2331304" y="3727683"/>
              <a:ext cx="71732" cy="80988"/>
            </a:xfrm>
            <a:custGeom>
              <a:avLst/>
              <a:gdLst>
                <a:gd name="T0" fmla="*/ 16 w 32"/>
                <a:gd name="T1" fmla="*/ 0 h 36"/>
                <a:gd name="T2" fmla="*/ 32 w 32"/>
                <a:gd name="T3" fmla="*/ 26 h 36"/>
                <a:gd name="T4" fmla="*/ 20 w 32"/>
                <a:gd name="T5" fmla="*/ 35 h 36"/>
                <a:gd name="T6" fmla="*/ 18 w 32"/>
                <a:gd name="T7" fmla="*/ 36 h 36"/>
                <a:gd name="T8" fmla="*/ 16 w 32"/>
                <a:gd name="T9" fmla="*/ 35 h 36"/>
                <a:gd name="T10" fmla="*/ 14 w 32"/>
                <a:gd name="T11" fmla="*/ 36 h 36"/>
                <a:gd name="T12" fmla="*/ 13 w 32"/>
                <a:gd name="T13" fmla="*/ 35 h 36"/>
                <a:gd name="T14" fmla="*/ 0 w 32"/>
                <a:gd name="T15" fmla="*/ 26 h 36"/>
                <a:gd name="T16" fmla="*/ 16 w 32"/>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6">
                  <a:moveTo>
                    <a:pt x="16" y="0"/>
                  </a:moveTo>
                  <a:lnTo>
                    <a:pt x="32" y="26"/>
                  </a:lnTo>
                  <a:lnTo>
                    <a:pt x="20" y="35"/>
                  </a:lnTo>
                  <a:lnTo>
                    <a:pt x="18" y="36"/>
                  </a:lnTo>
                  <a:lnTo>
                    <a:pt x="16" y="35"/>
                  </a:lnTo>
                  <a:lnTo>
                    <a:pt x="14" y="36"/>
                  </a:lnTo>
                  <a:lnTo>
                    <a:pt x="13" y="35"/>
                  </a:lnTo>
                  <a:lnTo>
                    <a:pt x="0" y="26"/>
                  </a:lnTo>
                  <a:lnTo>
                    <a:pt x="16"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grpSp>
      <p:grpSp>
        <p:nvGrpSpPr>
          <p:cNvPr id="3" name="组合 3"/>
          <p:cNvGrpSpPr/>
          <p:nvPr/>
        </p:nvGrpSpPr>
        <p:grpSpPr>
          <a:xfrm>
            <a:off x="773365" y="3840166"/>
            <a:ext cx="2407522" cy="2596106"/>
            <a:chOff x="773365" y="3840166"/>
            <a:chExt cx="2407522" cy="2596106"/>
          </a:xfrm>
        </p:grpSpPr>
        <p:sp>
          <p:nvSpPr>
            <p:cNvPr id="39" name="Freeform 39"/>
            <p:cNvSpPr>
              <a:spLocks/>
            </p:cNvSpPr>
            <p:nvPr/>
          </p:nvSpPr>
          <p:spPr bwMode="auto">
            <a:xfrm>
              <a:off x="1553456" y="5045982"/>
              <a:ext cx="69492" cy="58491"/>
            </a:xfrm>
            <a:custGeom>
              <a:avLst/>
              <a:gdLst>
                <a:gd name="T0" fmla="*/ 16 w 31"/>
                <a:gd name="T1" fmla="*/ 0 h 26"/>
                <a:gd name="T2" fmla="*/ 28 w 31"/>
                <a:gd name="T3" fmla="*/ 7 h 26"/>
                <a:gd name="T4" fmla="*/ 31 w 31"/>
                <a:gd name="T5" fmla="*/ 7 h 26"/>
                <a:gd name="T6" fmla="*/ 31 w 31"/>
                <a:gd name="T7" fmla="*/ 9 h 26"/>
                <a:gd name="T8" fmla="*/ 31 w 31"/>
                <a:gd name="T9" fmla="*/ 9 h 26"/>
                <a:gd name="T10" fmla="*/ 31 w 31"/>
                <a:gd name="T11" fmla="*/ 12 h 26"/>
                <a:gd name="T12" fmla="*/ 31 w 31"/>
                <a:gd name="T13" fmla="*/ 26 h 26"/>
                <a:gd name="T14" fmla="*/ 0 w 31"/>
                <a:gd name="T15" fmla="*/ 26 h 26"/>
                <a:gd name="T16" fmla="*/ 16 w 31"/>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16" y="0"/>
                  </a:moveTo>
                  <a:lnTo>
                    <a:pt x="28" y="7"/>
                  </a:lnTo>
                  <a:lnTo>
                    <a:pt x="31" y="7"/>
                  </a:lnTo>
                  <a:lnTo>
                    <a:pt x="31" y="9"/>
                  </a:lnTo>
                  <a:lnTo>
                    <a:pt x="31" y="9"/>
                  </a:lnTo>
                  <a:lnTo>
                    <a:pt x="31" y="12"/>
                  </a:lnTo>
                  <a:lnTo>
                    <a:pt x="31" y="26"/>
                  </a:lnTo>
                  <a:lnTo>
                    <a:pt x="0" y="26"/>
                  </a:lnTo>
                  <a:lnTo>
                    <a:pt x="16"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40" name="Freeform 40"/>
            <p:cNvSpPr>
              <a:spLocks noEditPoints="1"/>
            </p:cNvSpPr>
            <p:nvPr/>
          </p:nvSpPr>
          <p:spPr bwMode="auto">
            <a:xfrm>
              <a:off x="1620705" y="3840166"/>
              <a:ext cx="715084" cy="1169822"/>
            </a:xfrm>
            <a:custGeom>
              <a:avLst/>
              <a:gdLst>
                <a:gd name="T0" fmla="*/ 14 w 319"/>
                <a:gd name="T1" fmla="*/ 487 h 520"/>
                <a:gd name="T2" fmla="*/ 31 w 319"/>
                <a:gd name="T3" fmla="*/ 496 h 520"/>
                <a:gd name="T4" fmla="*/ 17 w 319"/>
                <a:gd name="T5" fmla="*/ 520 h 520"/>
                <a:gd name="T6" fmla="*/ 0 w 319"/>
                <a:gd name="T7" fmla="*/ 512 h 520"/>
                <a:gd name="T8" fmla="*/ 14 w 319"/>
                <a:gd name="T9" fmla="*/ 487 h 520"/>
                <a:gd name="T10" fmla="*/ 43 w 319"/>
                <a:gd name="T11" fmla="*/ 438 h 520"/>
                <a:gd name="T12" fmla="*/ 61 w 319"/>
                <a:gd name="T13" fmla="*/ 449 h 520"/>
                <a:gd name="T14" fmla="*/ 45 w 319"/>
                <a:gd name="T15" fmla="*/ 471 h 520"/>
                <a:gd name="T16" fmla="*/ 29 w 319"/>
                <a:gd name="T17" fmla="*/ 463 h 520"/>
                <a:gd name="T18" fmla="*/ 43 w 319"/>
                <a:gd name="T19" fmla="*/ 438 h 520"/>
                <a:gd name="T20" fmla="*/ 71 w 319"/>
                <a:gd name="T21" fmla="*/ 389 h 520"/>
                <a:gd name="T22" fmla="*/ 89 w 319"/>
                <a:gd name="T23" fmla="*/ 400 h 520"/>
                <a:gd name="T24" fmla="*/ 75 w 319"/>
                <a:gd name="T25" fmla="*/ 424 h 520"/>
                <a:gd name="T26" fmla="*/ 57 w 319"/>
                <a:gd name="T27" fmla="*/ 414 h 520"/>
                <a:gd name="T28" fmla="*/ 71 w 319"/>
                <a:gd name="T29" fmla="*/ 389 h 520"/>
                <a:gd name="T30" fmla="*/ 101 w 319"/>
                <a:gd name="T31" fmla="*/ 341 h 520"/>
                <a:gd name="T32" fmla="*/ 118 w 319"/>
                <a:gd name="T33" fmla="*/ 351 h 520"/>
                <a:gd name="T34" fmla="*/ 103 w 319"/>
                <a:gd name="T35" fmla="*/ 375 h 520"/>
                <a:gd name="T36" fmla="*/ 87 w 319"/>
                <a:gd name="T37" fmla="*/ 365 h 520"/>
                <a:gd name="T38" fmla="*/ 101 w 319"/>
                <a:gd name="T39" fmla="*/ 341 h 520"/>
                <a:gd name="T40" fmla="*/ 131 w 319"/>
                <a:gd name="T41" fmla="*/ 292 h 520"/>
                <a:gd name="T42" fmla="*/ 146 w 319"/>
                <a:gd name="T43" fmla="*/ 302 h 520"/>
                <a:gd name="T44" fmla="*/ 132 w 319"/>
                <a:gd name="T45" fmla="*/ 327 h 520"/>
                <a:gd name="T46" fmla="*/ 115 w 319"/>
                <a:gd name="T47" fmla="*/ 316 h 520"/>
                <a:gd name="T48" fmla="*/ 131 w 319"/>
                <a:gd name="T49" fmla="*/ 292 h 520"/>
                <a:gd name="T50" fmla="*/ 158 w 319"/>
                <a:gd name="T51" fmla="*/ 243 h 520"/>
                <a:gd name="T52" fmla="*/ 176 w 319"/>
                <a:gd name="T53" fmla="*/ 253 h 520"/>
                <a:gd name="T54" fmla="*/ 160 w 319"/>
                <a:gd name="T55" fmla="*/ 278 h 520"/>
                <a:gd name="T56" fmla="*/ 144 w 319"/>
                <a:gd name="T57" fmla="*/ 267 h 520"/>
                <a:gd name="T58" fmla="*/ 158 w 319"/>
                <a:gd name="T59" fmla="*/ 243 h 520"/>
                <a:gd name="T60" fmla="*/ 188 w 319"/>
                <a:gd name="T61" fmla="*/ 196 h 520"/>
                <a:gd name="T62" fmla="*/ 204 w 319"/>
                <a:gd name="T63" fmla="*/ 204 h 520"/>
                <a:gd name="T64" fmla="*/ 190 w 319"/>
                <a:gd name="T65" fmla="*/ 229 h 520"/>
                <a:gd name="T66" fmla="*/ 172 w 319"/>
                <a:gd name="T67" fmla="*/ 218 h 520"/>
                <a:gd name="T68" fmla="*/ 188 w 319"/>
                <a:gd name="T69" fmla="*/ 196 h 520"/>
                <a:gd name="T70" fmla="*/ 216 w 319"/>
                <a:gd name="T71" fmla="*/ 147 h 520"/>
                <a:gd name="T72" fmla="*/ 234 w 319"/>
                <a:gd name="T73" fmla="*/ 156 h 520"/>
                <a:gd name="T74" fmla="*/ 218 w 319"/>
                <a:gd name="T75" fmla="*/ 180 h 520"/>
                <a:gd name="T76" fmla="*/ 202 w 319"/>
                <a:gd name="T77" fmla="*/ 171 h 520"/>
                <a:gd name="T78" fmla="*/ 216 w 319"/>
                <a:gd name="T79" fmla="*/ 147 h 520"/>
                <a:gd name="T80" fmla="*/ 246 w 319"/>
                <a:gd name="T81" fmla="*/ 98 h 520"/>
                <a:gd name="T82" fmla="*/ 261 w 319"/>
                <a:gd name="T83" fmla="*/ 108 h 520"/>
                <a:gd name="T84" fmla="*/ 248 w 319"/>
                <a:gd name="T85" fmla="*/ 131 h 520"/>
                <a:gd name="T86" fmla="*/ 230 w 319"/>
                <a:gd name="T87" fmla="*/ 122 h 520"/>
                <a:gd name="T88" fmla="*/ 246 w 319"/>
                <a:gd name="T89" fmla="*/ 98 h 520"/>
                <a:gd name="T90" fmla="*/ 274 w 319"/>
                <a:gd name="T91" fmla="*/ 49 h 520"/>
                <a:gd name="T92" fmla="*/ 291 w 319"/>
                <a:gd name="T93" fmla="*/ 60 h 520"/>
                <a:gd name="T94" fmla="*/ 277 w 319"/>
                <a:gd name="T95" fmla="*/ 84 h 520"/>
                <a:gd name="T96" fmla="*/ 260 w 319"/>
                <a:gd name="T97" fmla="*/ 74 h 520"/>
                <a:gd name="T98" fmla="*/ 274 w 319"/>
                <a:gd name="T99" fmla="*/ 49 h 520"/>
                <a:gd name="T100" fmla="*/ 303 w 319"/>
                <a:gd name="T101" fmla="*/ 0 h 520"/>
                <a:gd name="T102" fmla="*/ 319 w 319"/>
                <a:gd name="T103" fmla="*/ 11 h 520"/>
                <a:gd name="T104" fmla="*/ 305 w 319"/>
                <a:gd name="T105" fmla="*/ 35 h 520"/>
                <a:gd name="T106" fmla="*/ 289 w 319"/>
                <a:gd name="T107" fmla="*/ 25 h 520"/>
                <a:gd name="T108" fmla="*/ 303 w 319"/>
                <a:gd name="T10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9" h="520">
                  <a:moveTo>
                    <a:pt x="14" y="487"/>
                  </a:moveTo>
                  <a:lnTo>
                    <a:pt x="31" y="496"/>
                  </a:lnTo>
                  <a:lnTo>
                    <a:pt x="17" y="520"/>
                  </a:lnTo>
                  <a:lnTo>
                    <a:pt x="0" y="512"/>
                  </a:lnTo>
                  <a:lnTo>
                    <a:pt x="14" y="487"/>
                  </a:lnTo>
                  <a:close/>
                  <a:moveTo>
                    <a:pt x="43" y="438"/>
                  </a:moveTo>
                  <a:lnTo>
                    <a:pt x="61" y="449"/>
                  </a:lnTo>
                  <a:lnTo>
                    <a:pt x="45" y="471"/>
                  </a:lnTo>
                  <a:lnTo>
                    <a:pt x="29" y="463"/>
                  </a:lnTo>
                  <a:lnTo>
                    <a:pt x="43" y="438"/>
                  </a:lnTo>
                  <a:close/>
                  <a:moveTo>
                    <a:pt x="71" y="389"/>
                  </a:moveTo>
                  <a:lnTo>
                    <a:pt x="89" y="400"/>
                  </a:lnTo>
                  <a:lnTo>
                    <a:pt x="75" y="424"/>
                  </a:lnTo>
                  <a:lnTo>
                    <a:pt x="57" y="414"/>
                  </a:lnTo>
                  <a:lnTo>
                    <a:pt x="71" y="389"/>
                  </a:lnTo>
                  <a:close/>
                  <a:moveTo>
                    <a:pt x="101" y="341"/>
                  </a:moveTo>
                  <a:lnTo>
                    <a:pt x="118" y="351"/>
                  </a:lnTo>
                  <a:lnTo>
                    <a:pt x="103" y="375"/>
                  </a:lnTo>
                  <a:lnTo>
                    <a:pt x="87" y="365"/>
                  </a:lnTo>
                  <a:lnTo>
                    <a:pt x="101" y="341"/>
                  </a:lnTo>
                  <a:close/>
                  <a:moveTo>
                    <a:pt x="131" y="292"/>
                  </a:moveTo>
                  <a:lnTo>
                    <a:pt x="146" y="302"/>
                  </a:lnTo>
                  <a:lnTo>
                    <a:pt x="132" y="327"/>
                  </a:lnTo>
                  <a:lnTo>
                    <a:pt x="115" y="316"/>
                  </a:lnTo>
                  <a:lnTo>
                    <a:pt x="131" y="292"/>
                  </a:lnTo>
                  <a:close/>
                  <a:moveTo>
                    <a:pt x="158" y="243"/>
                  </a:moveTo>
                  <a:lnTo>
                    <a:pt x="176" y="253"/>
                  </a:lnTo>
                  <a:lnTo>
                    <a:pt x="160" y="278"/>
                  </a:lnTo>
                  <a:lnTo>
                    <a:pt x="144" y="267"/>
                  </a:lnTo>
                  <a:lnTo>
                    <a:pt x="158" y="243"/>
                  </a:lnTo>
                  <a:close/>
                  <a:moveTo>
                    <a:pt x="188" y="196"/>
                  </a:moveTo>
                  <a:lnTo>
                    <a:pt x="204" y="204"/>
                  </a:lnTo>
                  <a:lnTo>
                    <a:pt x="190" y="229"/>
                  </a:lnTo>
                  <a:lnTo>
                    <a:pt x="172" y="218"/>
                  </a:lnTo>
                  <a:lnTo>
                    <a:pt x="188" y="196"/>
                  </a:lnTo>
                  <a:close/>
                  <a:moveTo>
                    <a:pt x="216" y="147"/>
                  </a:moveTo>
                  <a:lnTo>
                    <a:pt x="234" y="156"/>
                  </a:lnTo>
                  <a:lnTo>
                    <a:pt x="218" y="180"/>
                  </a:lnTo>
                  <a:lnTo>
                    <a:pt x="202" y="171"/>
                  </a:lnTo>
                  <a:lnTo>
                    <a:pt x="216" y="147"/>
                  </a:lnTo>
                  <a:close/>
                  <a:moveTo>
                    <a:pt x="246" y="98"/>
                  </a:moveTo>
                  <a:lnTo>
                    <a:pt x="261" y="108"/>
                  </a:lnTo>
                  <a:lnTo>
                    <a:pt x="248" y="131"/>
                  </a:lnTo>
                  <a:lnTo>
                    <a:pt x="230" y="122"/>
                  </a:lnTo>
                  <a:lnTo>
                    <a:pt x="246" y="98"/>
                  </a:lnTo>
                  <a:close/>
                  <a:moveTo>
                    <a:pt x="274" y="49"/>
                  </a:moveTo>
                  <a:lnTo>
                    <a:pt x="291" y="60"/>
                  </a:lnTo>
                  <a:lnTo>
                    <a:pt x="277" y="84"/>
                  </a:lnTo>
                  <a:lnTo>
                    <a:pt x="260" y="74"/>
                  </a:lnTo>
                  <a:lnTo>
                    <a:pt x="274" y="49"/>
                  </a:lnTo>
                  <a:close/>
                  <a:moveTo>
                    <a:pt x="303" y="0"/>
                  </a:moveTo>
                  <a:lnTo>
                    <a:pt x="319" y="11"/>
                  </a:lnTo>
                  <a:lnTo>
                    <a:pt x="305" y="35"/>
                  </a:lnTo>
                  <a:lnTo>
                    <a:pt x="289" y="25"/>
                  </a:lnTo>
                  <a:lnTo>
                    <a:pt x="303"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42" name="Freeform 42"/>
            <p:cNvSpPr>
              <a:spLocks noEditPoints="1"/>
            </p:cNvSpPr>
            <p:nvPr/>
          </p:nvSpPr>
          <p:spPr bwMode="auto">
            <a:xfrm>
              <a:off x="2394070" y="3840166"/>
              <a:ext cx="721808" cy="1169822"/>
            </a:xfrm>
            <a:custGeom>
              <a:avLst/>
              <a:gdLst>
                <a:gd name="T0" fmla="*/ 306 w 322"/>
                <a:gd name="T1" fmla="*/ 487 h 520"/>
                <a:gd name="T2" fmla="*/ 322 w 322"/>
                <a:gd name="T3" fmla="*/ 512 h 520"/>
                <a:gd name="T4" fmla="*/ 304 w 322"/>
                <a:gd name="T5" fmla="*/ 520 h 520"/>
                <a:gd name="T6" fmla="*/ 290 w 322"/>
                <a:gd name="T7" fmla="*/ 496 h 520"/>
                <a:gd name="T8" fmla="*/ 306 w 322"/>
                <a:gd name="T9" fmla="*/ 487 h 520"/>
                <a:gd name="T10" fmla="*/ 278 w 322"/>
                <a:gd name="T11" fmla="*/ 438 h 520"/>
                <a:gd name="T12" fmla="*/ 292 w 322"/>
                <a:gd name="T13" fmla="*/ 463 h 520"/>
                <a:gd name="T14" fmla="*/ 276 w 322"/>
                <a:gd name="T15" fmla="*/ 471 h 520"/>
                <a:gd name="T16" fmla="*/ 260 w 322"/>
                <a:gd name="T17" fmla="*/ 449 h 520"/>
                <a:gd name="T18" fmla="*/ 278 w 322"/>
                <a:gd name="T19" fmla="*/ 438 h 520"/>
                <a:gd name="T20" fmla="*/ 248 w 322"/>
                <a:gd name="T21" fmla="*/ 389 h 520"/>
                <a:gd name="T22" fmla="*/ 264 w 322"/>
                <a:gd name="T23" fmla="*/ 414 h 520"/>
                <a:gd name="T24" fmla="*/ 246 w 322"/>
                <a:gd name="T25" fmla="*/ 424 h 520"/>
                <a:gd name="T26" fmla="*/ 233 w 322"/>
                <a:gd name="T27" fmla="*/ 400 h 520"/>
                <a:gd name="T28" fmla="*/ 248 w 322"/>
                <a:gd name="T29" fmla="*/ 389 h 520"/>
                <a:gd name="T30" fmla="*/ 220 w 322"/>
                <a:gd name="T31" fmla="*/ 341 h 520"/>
                <a:gd name="T32" fmla="*/ 234 w 322"/>
                <a:gd name="T33" fmla="*/ 365 h 520"/>
                <a:gd name="T34" fmla="*/ 217 w 322"/>
                <a:gd name="T35" fmla="*/ 375 h 520"/>
                <a:gd name="T36" fmla="*/ 203 w 322"/>
                <a:gd name="T37" fmla="*/ 351 h 520"/>
                <a:gd name="T38" fmla="*/ 220 w 322"/>
                <a:gd name="T39" fmla="*/ 341 h 520"/>
                <a:gd name="T40" fmla="*/ 191 w 322"/>
                <a:gd name="T41" fmla="*/ 292 h 520"/>
                <a:gd name="T42" fmla="*/ 206 w 322"/>
                <a:gd name="T43" fmla="*/ 316 h 520"/>
                <a:gd name="T44" fmla="*/ 189 w 322"/>
                <a:gd name="T45" fmla="*/ 327 h 520"/>
                <a:gd name="T46" fmla="*/ 175 w 322"/>
                <a:gd name="T47" fmla="*/ 302 h 520"/>
                <a:gd name="T48" fmla="*/ 191 w 322"/>
                <a:gd name="T49" fmla="*/ 292 h 520"/>
                <a:gd name="T50" fmla="*/ 163 w 322"/>
                <a:gd name="T51" fmla="*/ 243 h 520"/>
                <a:gd name="T52" fmla="*/ 177 w 322"/>
                <a:gd name="T53" fmla="*/ 267 h 520"/>
                <a:gd name="T54" fmla="*/ 159 w 322"/>
                <a:gd name="T55" fmla="*/ 278 h 520"/>
                <a:gd name="T56" fmla="*/ 145 w 322"/>
                <a:gd name="T57" fmla="*/ 253 h 520"/>
                <a:gd name="T58" fmla="*/ 163 w 322"/>
                <a:gd name="T59" fmla="*/ 243 h 520"/>
                <a:gd name="T60" fmla="*/ 133 w 322"/>
                <a:gd name="T61" fmla="*/ 196 h 520"/>
                <a:gd name="T62" fmla="*/ 147 w 322"/>
                <a:gd name="T63" fmla="*/ 218 h 520"/>
                <a:gd name="T64" fmla="*/ 131 w 322"/>
                <a:gd name="T65" fmla="*/ 229 h 520"/>
                <a:gd name="T66" fmla="*/ 117 w 322"/>
                <a:gd name="T67" fmla="*/ 204 h 520"/>
                <a:gd name="T68" fmla="*/ 133 w 322"/>
                <a:gd name="T69" fmla="*/ 196 h 520"/>
                <a:gd name="T70" fmla="*/ 105 w 322"/>
                <a:gd name="T71" fmla="*/ 147 h 520"/>
                <a:gd name="T72" fmla="*/ 119 w 322"/>
                <a:gd name="T73" fmla="*/ 171 h 520"/>
                <a:gd name="T74" fmla="*/ 102 w 322"/>
                <a:gd name="T75" fmla="*/ 180 h 520"/>
                <a:gd name="T76" fmla="*/ 88 w 322"/>
                <a:gd name="T77" fmla="*/ 156 h 520"/>
                <a:gd name="T78" fmla="*/ 105 w 322"/>
                <a:gd name="T79" fmla="*/ 147 h 520"/>
                <a:gd name="T80" fmla="*/ 75 w 322"/>
                <a:gd name="T81" fmla="*/ 98 h 520"/>
                <a:gd name="T82" fmla="*/ 89 w 322"/>
                <a:gd name="T83" fmla="*/ 122 h 520"/>
                <a:gd name="T84" fmla="*/ 74 w 322"/>
                <a:gd name="T85" fmla="*/ 131 h 520"/>
                <a:gd name="T86" fmla="*/ 60 w 322"/>
                <a:gd name="T87" fmla="*/ 108 h 520"/>
                <a:gd name="T88" fmla="*/ 75 w 322"/>
                <a:gd name="T89" fmla="*/ 98 h 520"/>
                <a:gd name="T90" fmla="*/ 47 w 322"/>
                <a:gd name="T91" fmla="*/ 49 h 520"/>
                <a:gd name="T92" fmla="*/ 61 w 322"/>
                <a:gd name="T93" fmla="*/ 74 h 520"/>
                <a:gd name="T94" fmla="*/ 44 w 322"/>
                <a:gd name="T95" fmla="*/ 84 h 520"/>
                <a:gd name="T96" fmla="*/ 30 w 322"/>
                <a:gd name="T97" fmla="*/ 60 h 520"/>
                <a:gd name="T98" fmla="*/ 47 w 322"/>
                <a:gd name="T99" fmla="*/ 49 h 520"/>
                <a:gd name="T100" fmla="*/ 18 w 322"/>
                <a:gd name="T101" fmla="*/ 0 h 520"/>
                <a:gd name="T102" fmla="*/ 32 w 322"/>
                <a:gd name="T103" fmla="*/ 25 h 520"/>
                <a:gd name="T104" fmla="*/ 16 w 322"/>
                <a:gd name="T105" fmla="*/ 35 h 520"/>
                <a:gd name="T106" fmla="*/ 0 w 322"/>
                <a:gd name="T107" fmla="*/ 11 h 520"/>
                <a:gd name="T108" fmla="*/ 18 w 322"/>
                <a:gd name="T10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2" h="520">
                  <a:moveTo>
                    <a:pt x="306" y="487"/>
                  </a:moveTo>
                  <a:lnTo>
                    <a:pt x="322" y="512"/>
                  </a:lnTo>
                  <a:lnTo>
                    <a:pt x="304" y="520"/>
                  </a:lnTo>
                  <a:lnTo>
                    <a:pt x="290" y="496"/>
                  </a:lnTo>
                  <a:lnTo>
                    <a:pt x="306" y="487"/>
                  </a:lnTo>
                  <a:close/>
                  <a:moveTo>
                    <a:pt x="278" y="438"/>
                  </a:moveTo>
                  <a:lnTo>
                    <a:pt x="292" y="463"/>
                  </a:lnTo>
                  <a:lnTo>
                    <a:pt x="276" y="471"/>
                  </a:lnTo>
                  <a:lnTo>
                    <a:pt x="260" y="449"/>
                  </a:lnTo>
                  <a:lnTo>
                    <a:pt x="278" y="438"/>
                  </a:lnTo>
                  <a:close/>
                  <a:moveTo>
                    <a:pt x="248" y="389"/>
                  </a:moveTo>
                  <a:lnTo>
                    <a:pt x="264" y="414"/>
                  </a:lnTo>
                  <a:lnTo>
                    <a:pt x="246" y="424"/>
                  </a:lnTo>
                  <a:lnTo>
                    <a:pt x="233" y="400"/>
                  </a:lnTo>
                  <a:lnTo>
                    <a:pt x="248" y="389"/>
                  </a:lnTo>
                  <a:close/>
                  <a:moveTo>
                    <a:pt x="220" y="341"/>
                  </a:moveTo>
                  <a:lnTo>
                    <a:pt x="234" y="365"/>
                  </a:lnTo>
                  <a:lnTo>
                    <a:pt x="217" y="375"/>
                  </a:lnTo>
                  <a:lnTo>
                    <a:pt x="203" y="351"/>
                  </a:lnTo>
                  <a:lnTo>
                    <a:pt x="220" y="341"/>
                  </a:lnTo>
                  <a:close/>
                  <a:moveTo>
                    <a:pt x="191" y="292"/>
                  </a:moveTo>
                  <a:lnTo>
                    <a:pt x="206" y="316"/>
                  </a:lnTo>
                  <a:lnTo>
                    <a:pt x="189" y="327"/>
                  </a:lnTo>
                  <a:lnTo>
                    <a:pt x="175" y="302"/>
                  </a:lnTo>
                  <a:lnTo>
                    <a:pt x="191" y="292"/>
                  </a:lnTo>
                  <a:close/>
                  <a:moveTo>
                    <a:pt x="163" y="243"/>
                  </a:moveTo>
                  <a:lnTo>
                    <a:pt x="177" y="267"/>
                  </a:lnTo>
                  <a:lnTo>
                    <a:pt x="159" y="278"/>
                  </a:lnTo>
                  <a:lnTo>
                    <a:pt x="145" y="253"/>
                  </a:lnTo>
                  <a:lnTo>
                    <a:pt x="163" y="243"/>
                  </a:lnTo>
                  <a:close/>
                  <a:moveTo>
                    <a:pt x="133" y="196"/>
                  </a:moveTo>
                  <a:lnTo>
                    <a:pt x="147" y="218"/>
                  </a:lnTo>
                  <a:lnTo>
                    <a:pt x="131" y="229"/>
                  </a:lnTo>
                  <a:lnTo>
                    <a:pt x="117" y="204"/>
                  </a:lnTo>
                  <a:lnTo>
                    <a:pt x="133" y="196"/>
                  </a:lnTo>
                  <a:close/>
                  <a:moveTo>
                    <a:pt x="105" y="147"/>
                  </a:moveTo>
                  <a:lnTo>
                    <a:pt x="119" y="171"/>
                  </a:lnTo>
                  <a:lnTo>
                    <a:pt x="102" y="180"/>
                  </a:lnTo>
                  <a:lnTo>
                    <a:pt x="88" y="156"/>
                  </a:lnTo>
                  <a:lnTo>
                    <a:pt x="105" y="147"/>
                  </a:lnTo>
                  <a:close/>
                  <a:moveTo>
                    <a:pt x="75" y="98"/>
                  </a:moveTo>
                  <a:lnTo>
                    <a:pt x="89" y="122"/>
                  </a:lnTo>
                  <a:lnTo>
                    <a:pt x="74" y="131"/>
                  </a:lnTo>
                  <a:lnTo>
                    <a:pt x="60" y="108"/>
                  </a:lnTo>
                  <a:lnTo>
                    <a:pt x="75" y="98"/>
                  </a:lnTo>
                  <a:close/>
                  <a:moveTo>
                    <a:pt x="47" y="49"/>
                  </a:moveTo>
                  <a:lnTo>
                    <a:pt x="61" y="74"/>
                  </a:lnTo>
                  <a:lnTo>
                    <a:pt x="44" y="84"/>
                  </a:lnTo>
                  <a:lnTo>
                    <a:pt x="30" y="60"/>
                  </a:lnTo>
                  <a:lnTo>
                    <a:pt x="47" y="49"/>
                  </a:lnTo>
                  <a:close/>
                  <a:moveTo>
                    <a:pt x="18" y="0"/>
                  </a:moveTo>
                  <a:lnTo>
                    <a:pt x="32" y="25"/>
                  </a:lnTo>
                  <a:lnTo>
                    <a:pt x="16" y="35"/>
                  </a:lnTo>
                  <a:lnTo>
                    <a:pt x="0" y="11"/>
                  </a:lnTo>
                  <a:lnTo>
                    <a:pt x="18"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43" name="Freeform 43"/>
            <p:cNvSpPr>
              <a:spLocks/>
            </p:cNvSpPr>
            <p:nvPr/>
          </p:nvSpPr>
          <p:spPr bwMode="auto">
            <a:xfrm>
              <a:off x="3106912" y="5045982"/>
              <a:ext cx="73975" cy="58491"/>
            </a:xfrm>
            <a:custGeom>
              <a:avLst/>
              <a:gdLst>
                <a:gd name="T0" fmla="*/ 18 w 33"/>
                <a:gd name="T1" fmla="*/ 0 h 26"/>
                <a:gd name="T2" fmla="*/ 33 w 33"/>
                <a:gd name="T3" fmla="*/ 26 h 26"/>
                <a:gd name="T4" fmla="*/ 2 w 33"/>
                <a:gd name="T5" fmla="*/ 26 h 26"/>
                <a:gd name="T6" fmla="*/ 2 w 33"/>
                <a:gd name="T7" fmla="*/ 12 h 26"/>
                <a:gd name="T8" fmla="*/ 0 w 33"/>
                <a:gd name="T9" fmla="*/ 9 h 26"/>
                <a:gd name="T10" fmla="*/ 2 w 33"/>
                <a:gd name="T11" fmla="*/ 9 h 26"/>
                <a:gd name="T12" fmla="*/ 2 w 33"/>
                <a:gd name="T13" fmla="*/ 7 h 26"/>
                <a:gd name="T14" fmla="*/ 5 w 33"/>
                <a:gd name="T15" fmla="*/ 7 h 26"/>
                <a:gd name="T16" fmla="*/ 18 w 33"/>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6">
                  <a:moveTo>
                    <a:pt x="18" y="0"/>
                  </a:moveTo>
                  <a:lnTo>
                    <a:pt x="33" y="26"/>
                  </a:lnTo>
                  <a:lnTo>
                    <a:pt x="2" y="26"/>
                  </a:lnTo>
                  <a:lnTo>
                    <a:pt x="2" y="12"/>
                  </a:lnTo>
                  <a:lnTo>
                    <a:pt x="0" y="9"/>
                  </a:lnTo>
                  <a:lnTo>
                    <a:pt x="2" y="9"/>
                  </a:lnTo>
                  <a:lnTo>
                    <a:pt x="2" y="7"/>
                  </a:lnTo>
                  <a:lnTo>
                    <a:pt x="5" y="7"/>
                  </a:lnTo>
                  <a:lnTo>
                    <a:pt x="18"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44" name="Freeform 44"/>
            <p:cNvSpPr>
              <a:spLocks noEditPoints="1"/>
            </p:cNvSpPr>
            <p:nvPr/>
          </p:nvSpPr>
          <p:spPr bwMode="auto">
            <a:xfrm>
              <a:off x="1683471" y="5061731"/>
              <a:ext cx="1369643" cy="42744"/>
            </a:xfrm>
            <a:custGeom>
              <a:avLst/>
              <a:gdLst>
                <a:gd name="T0" fmla="*/ 584 w 611"/>
                <a:gd name="T1" fmla="*/ 0 h 19"/>
                <a:gd name="T2" fmla="*/ 611 w 611"/>
                <a:gd name="T3" fmla="*/ 0 h 19"/>
                <a:gd name="T4" fmla="*/ 611 w 611"/>
                <a:gd name="T5" fmla="*/ 19 h 19"/>
                <a:gd name="T6" fmla="*/ 584 w 611"/>
                <a:gd name="T7" fmla="*/ 19 h 19"/>
                <a:gd name="T8" fmla="*/ 584 w 611"/>
                <a:gd name="T9" fmla="*/ 0 h 19"/>
                <a:gd name="T10" fmla="*/ 530 w 611"/>
                <a:gd name="T11" fmla="*/ 0 h 19"/>
                <a:gd name="T12" fmla="*/ 558 w 611"/>
                <a:gd name="T13" fmla="*/ 0 h 19"/>
                <a:gd name="T14" fmla="*/ 558 w 611"/>
                <a:gd name="T15" fmla="*/ 19 h 19"/>
                <a:gd name="T16" fmla="*/ 530 w 611"/>
                <a:gd name="T17" fmla="*/ 19 h 19"/>
                <a:gd name="T18" fmla="*/ 530 w 611"/>
                <a:gd name="T19" fmla="*/ 0 h 19"/>
                <a:gd name="T20" fmla="*/ 478 w 611"/>
                <a:gd name="T21" fmla="*/ 0 h 19"/>
                <a:gd name="T22" fmla="*/ 504 w 611"/>
                <a:gd name="T23" fmla="*/ 0 h 19"/>
                <a:gd name="T24" fmla="*/ 504 w 611"/>
                <a:gd name="T25" fmla="*/ 19 h 19"/>
                <a:gd name="T26" fmla="*/ 478 w 611"/>
                <a:gd name="T27" fmla="*/ 19 h 19"/>
                <a:gd name="T28" fmla="*/ 478 w 611"/>
                <a:gd name="T29" fmla="*/ 0 h 19"/>
                <a:gd name="T30" fmla="*/ 424 w 611"/>
                <a:gd name="T31" fmla="*/ 0 h 19"/>
                <a:gd name="T32" fmla="*/ 452 w 611"/>
                <a:gd name="T33" fmla="*/ 0 h 19"/>
                <a:gd name="T34" fmla="*/ 452 w 611"/>
                <a:gd name="T35" fmla="*/ 19 h 19"/>
                <a:gd name="T36" fmla="*/ 424 w 611"/>
                <a:gd name="T37" fmla="*/ 19 h 19"/>
                <a:gd name="T38" fmla="*/ 424 w 611"/>
                <a:gd name="T39" fmla="*/ 0 h 19"/>
                <a:gd name="T40" fmla="*/ 371 w 611"/>
                <a:gd name="T41" fmla="*/ 0 h 19"/>
                <a:gd name="T42" fmla="*/ 398 w 611"/>
                <a:gd name="T43" fmla="*/ 0 h 19"/>
                <a:gd name="T44" fmla="*/ 398 w 611"/>
                <a:gd name="T45" fmla="*/ 19 h 19"/>
                <a:gd name="T46" fmla="*/ 371 w 611"/>
                <a:gd name="T47" fmla="*/ 19 h 19"/>
                <a:gd name="T48" fmla="*/ 371 w 611"/>
                <a:gd name="T49" fmla="*/ 0 h 19"/>
                <a:gd name="T50" fmla="*/ 319 w 611"/>
                <a:gd name="T51" fmla="*/ 0 h 19"/>
                <a:gd name="T52" fmla="*/ 345 w 611"/>
                <a:gd name="T53" fmla="*/ 0 h 19"/>
                <a:gd name="T54" fmla="*/ 345 w 611"/>
                <a:gd name="T55" fmla="*/ 19 h 19"/>
                <a:gd name="T56" fmla="*/ 319 w 611"/>
                <a:gd name="T57" fmla="*/ 19 h 19"/>
                <a:gd name="T58" fmla="*/ 319 w 611"/>
                <a:gd name="T59" fmla="*/ 0 h 19"/>
                <a:gd name="T60" fmla="*/ 265 w 611"/>
                <a:gd name="T61" fmla="*/ 0 h 19"/>
                <a:gd name="T62" fmla="*/ 291 w 611"/>
                <a:gd name="T63" fmla="*/ 0 h 19"/>
                <a:gd name="T64" fmla="*/ 291 w 611"/>
                <a:gd name="T65" fmla="*/ 19 h 19"/>
                <a:gd name="T66" fmla="*/ 265 w 611"/>
                <a:gd name="T67" fmla="*/ 19 h 19"/>
                <a:gd name="T68" fmla="*/ 265 w 611"/>
                <a:gd name="T69" fmla="*/ 0 h 19"/>
                <a:gd name="T70" fmla="*/ 213 w 611"/>
                <a:gd name="T71" fmla="*/ 0 h 19"/>
                <a:gd name="T72" fmla="*/ 239 w 611"/>
                <a:gd name="T73" fmla="*/ 0 h 19"/>
                <a:gd name="T74" fmla="*/ 239 w 611"/>
                <a:gd name="T75" fmla="*/ 19 h 19"/>
                <a:gd name="T76" fmla="*/ 213 w 611"/>
                <a:gd name="T77" fmla="*/ 19 h 19"/>
                <a:gd name="T78" fmla="*/ 213 w 611"/>
                <a:gd name="T79" fmla="*/ 0 h 19"/>
                <a:gd name="T80" fmla="*/ 158 w 611"/>
                <a:gd name="T81" fmla="*/ 0 h 19"/>
                <a:gd name="T82" fmla="*/ 185 w 611"/>
                <a:gd name="T83" fmla="*/ 0 h 19"/>
                <a:gd name="T84" fmla="*/ 185 w 611"/>
                <a:gd name="T85" fmla="*/ 19 h 19"/>
                <a:gd name="T86" fmla="*/ 158 w 611"/>
                <a:gd name="T87" fmla="*/ 19 h 19"/>
                <a:gd name="T88" fmla="*/ 158 w 611"/>
                <a:gd name="T89" fmla="*/ 0 h 19"/>
                <a:gd name="T90" fmla="*/ 106 w 611"/>
                <a:gd name="T91" fmla="*/ 0 h 19"/>
                <a:gd name="T92" fmla="*/ 132 w 611"/>
                <a:gd name="T93" fmla="*/ 0 h 19"/>
                <a:gd name="T94" fmla="*/ 132 w 611"/>
                <a:gd name="T95" fmla="*/ 19 h 19"/>
                <a:gd name="T96" fmla="*/ 106 w 611"/>
                <a:gd name="T97" fmla="*/ 19 h 19"/>
                <a:gd name="T98" fmla="*/ 106 w 611"/>
                <a:gd name="T99" fmla="*/ 0 h 19"/>
                <a:gd name="T100" fmla="*/ 52 w 611"/>
                <a:gd name="T101" fmla="*/ 0 h 19"/>
                <a:gd name="T102" fmla="*/ 78 w 611"/>
                <a:gd name="T103" fmla="*/ 0 h 19"/>
                <a:gd name="T104" fmla="*/ 78 w 611"/>
                <a:gd name="T105" fmla="*/ 19 h 19"/>
                <a:gd name="T106" fmla="*/ 52 w 611"/>
                <a:gd name="T107" fmla="*/ 19 h 19"/>
                <a:gd name="T108" fmla="*/ 52 w 611"/>
                <a:gd name="T109" fmla="*/ 0 h 19"/>
                <a:gd name="T110" fmla="*/ 0 w 611"/>
                <a:gd name="T111" fmla="*/ 0 h 19"/>
                <a:gd name="T112" fmla="*/ 26 w 611"/>
                <a:gd name="T113" fmla="*/ 0 h 19"/>
                <a:gd name="T114" fmla="*/ 26 w 611"/>
                <a:gd name="T115" fmla="*/ 19 h 19"/>
                <a:gd name="T116" fmla="*/ 0 w 611"/>
                <a:gd name="T117" fmla="*/ 19 h 19"/>
                <a:gd name="T118" fmla="*/ 0 w 611"/>
                <a:gd name="T1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1" h="19">
                  <a:moveTo>
                    <a:pt x="584" y="0"/>
                  </a:moveTo>
                  <a:lnTo>
                    <a:pt x="611" y="0"/>
                  </a:lnTo>
                  <a:lnTo>
                    <a:pt x="611" y="19"/>
                  </a:lnTo>
                  <a:lnTo>
                    <a:pt x="584" y="19"/>
                  </a:lnTo>
                  <a:lnTo>
                    <a:pt x="584" y="0"/>
                  </a:lnTo>
                  <a:close/>
                  <a:moveTo>
                    <a:pt x="530" y="0"/>
                  </a:moveTo>
                  <a:lnTo>
                    <a:pt x="558" y="0"/>
                  </a:lnTo>
                  <a:lnTo>
                    <a:pt x="558" y="19"/>
                  </a:lnTo>
                  <a:lnTo>
                    <a:pt x="530" y="19"/>
                  </a:lnTo>
                  <a:lnTo>
                    <a:pt x="530" y="0"/>
                  </a:lnTo>
                  <a:close/>
                  <a:moveTo>
                    <a:pt x="478" y="0"/>
                  </a:moveTo>
                  <a:lnTo>
                    <a:pt x="504" y="0"/>
                  </a:lnTo>
                  <a:lnTo>
                    <a:pt x="504" y="19"/>
                  </a:lnTo>
                  <a:lnTo>
                    <a:pt x="478" y="19"/>
                  </a:lnTo>
                  <a:lnTo>
                    <a:pt x="478" y="0"/>
                  </a:lnTo>
                  <a:close/>
                  <a:moveTo>
                    <a:pt x="424" y="0"/>
                  </a:moveTo>
                  <a:lnTo>
                    <a:pt x="452" y="0"/>
                  </a:lnTo>
                  <a:lnTo>
                    <a:pt x="452" y="19"/>
                  </a:lnTo>
                  <a:lnTo>
                    <a:pt x="424" y="19"/>
                  </a:lnTo>
                  <a:lnTo>
                    <a:pt x="424" y="0"/>
                  </a:lnTo>
                  <a:close/>
                  <a:moveTo>
                    <a:pt x="371" y="0"/>
                  </a:moveTo>
                  <a:lnTo>
                    <a:pt x="398" y="0"/>
                  </a:lnTo>
                  <a:lnTo>
                    <a:pt x="398" y="19"/>
                  </a:lnTo>
                  <a:lnTo>
                    <a:pt x="371" y="19"/>
                  </a:lnTo>
                  <a:lnTo>
                    <a:pt x="371" y="0"/>
                  </a:lnTo>
                  <a:close/>
                  <a:moveTo>
                    <a:pt x="319" y="0"/>
                  </a:moveTo>
                  <a:lnTo>
                    <a:pt x="345" y="0"/>
                  </a:lnTo>
                  <a:lnTo>
                    <a:pt x="345" y="19"/>
                  </a:lnTo>
                  <a:lnTo>
                    <a:pt x="319" y="19"/>
                  </a:lnTo>
                  <a:lnTo>
                    <a:pt x="319" y="0"/>
                  </a:lnTo>
                  <a:close/>
                  <a:moveTo>
                    <a:pt x="265" y="0"/>
                  </a:moveTo>
                  <a:lnTo>
                    <a:pt x="291" y="0"/>
                  </a:lnTo>
                  <a:lnTo>
                    <a:pt x="291" y="19"/>
                  </a:lnTo>
                  <a:lnTo>
                    <a:pt x="265" y="19"/>
                  </a:lnTo>
                  <a:lnTo>
                    <a:pt x="265" y="0"/>
                  </a:lnTo>
                  <a:close/>
                  <a:moveTo>
                    <a:pt x="213" y="0"/>
                  </a:moveTo>
                  <a:lnTo>
                    <a:pt x="239" y="0"/>
                  </a:lnTo>
                  <a:lnTo>
                    <a:pt x="239" y="19"/>
                  </a:lnTo>
                  <a:lnTo>
                    <a:pt x="213" y="19"/>
                  </a:lnTo>
                  <a:lnTo>
                    <a:pt x="213" y="0"/>
                  </a:lnTo>
                  <a:close/>
                  <a:moveTo>
                    <a:pt x="158" y="0"/>
                  </a:moveTo>
                  <a:lnTo>
                    <a:pt x="185" y="0"/>
                  </a:lnTo>
                  <a:lnTo>
                    <a:pt x="185" y="19"/>
                  </a:lnTo>
                  <a:lnTo>
                    <a:pt x="158" y="19"/>
                  </a:lnTo>
                  <a:lnTo>
                    <a:pt x="158" y="0"/>
                  </a:lnTo>
                  <a:close/>
                  <a:moveTo>
                    <a:pt x="106" y="0"/>
                  </a:moveTo>
                  <a:lnTo>
                    <a:pt x="132" y="0"/>
                  </a:lnTo>
                  <a:lnTo>
                    <a:pt x="132" y="19"/>
                  </a:lnTo>
                  <a:lnTo>
                    <a:pt x="106" y="19"/>
                  </a:lnTo>
                  <a:lnTo>
                    <a:pt x="106" y="0"/>
                  </a:lnTo>
                  <a:close/>
                  <a:moveTo>
                    <a:pt x="52" y="0"/>
                  </a:moveTo>
                  <a:lnTo>
                    <a:pt x="78" y="0"/>
                  </a:lnTo>
                  <a:lnTo>
                    <a:pt x="78" y="19"/>
                  </a:lnTo>
                  <a:lnTo>
                    <a:pt x="52" y="19"/>
                  </a:lnTo>
                  <a:lnTo>
                    <a:pt x="52" y="0"/>
                  </a:lnTo>
                  <a:close/>
                  <a:moveTo>
                    <a:pt x="0" y="0"/>
                  </a:moveTo>
                  <a:lnTo>
                    <a:pt x="26" y="0"/>
                  </a:lnTo>
                  <a:lnTo>
                    <a:pt x="26" y="19"/>
                  </a:lnTo>
                  <a:lnTo>
                    <a:pt x="0" y="19"/>
                  </a:lnTo>
                  <a:lnTo>
                    <a:pt x="0"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45" name="Freeform 45"/>
            <p:cNvSpPr>
              <a:spLocks/>
            </p:cNvSpPr>
            <p:nvPr/>
          </p:nvSpPr>
          <p:spPr bwMode="auto">
            <a:xfrm>
              <a:off x="773365" y="6353034"/>
              <a:ext cx="76216" cy="62990"/>
            </a:xfrm>
            <a:custGeom>
              <a:avLst/>
              <a:gdLst>
                <a:gd name="T0" fmla="*/ 18 w 34"/>
                <a:gd name="T1" fmla="*/ 0 h 28"/>
                <a:gd name="T2" fmla="*/ 28 w 34"/>
                <a:gd name="T3" fmla="*/ 9 h 28"/>
                <a:gd name="T4" fmla="*/ 32 w 34"/>
                <a:gd name="T5" fmla="*/ 9 h 28"/>
                <a:gd name="T6" fmla="*/ 32 w 34"/>
                <a:gd name="T7" fmla="*/ 11 h 28"/>
                <a:gd name="T8" fmla="*/ 34 w 34"/>
                <a:gd name="T9" fmla="*/ 11 h 28"/>
                <a:gd name="T10" fmla="*/ 32 w 34"/>
                <a:gd name="T11" fmla="*/ 14 h 28"/>
                <a:gd name="T12" fmla="*/ 32 w 34"/>
                <a:gd name="T13" fmla="*/ 28 h 28"/>
                <a:gd name="T14" fmla="*/ 0 w 34"/>
                <a:gd name="T15" fmla="*/ 28 h 28"/>
                <a:gd name="T16" fmla="*/ 18 w 3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8">
                  <a:moveTo>
                    <a:pt x="18" y="0"/>
                  </a:moveTo>
                  <a:lnTo>
                    <a:pt x="28" y="9"/>
                  </a:lnTo>
                  <a:lnTo>
                    <a:pt x="32" y="9"/>
                  </a:lnTo>
                  <a:lnTo>
                    <a:pt x="32" y="11"/>
                  </a:lnTo>
                  <a:lnTo>
                    <a:pt x="34" y="11"/>
                  </a:lnTo>
                  <a:lnTo>
                    <a:pt x="32" y="14"/>
                  </a:lnTo>
                  <a:lnTo>
                    <a:pt x="32" y="28"/>
                  </a:lnTo>
                  <a:lnTo>
                    <a:pt x="0" y="28"/>
                  </a:lnTo>
                  <a:lnTo>
                    <a:pt x="18"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46" name="Freeform 46"/>
            <p:cNvSpPr>
              <a:spLocks noEditPoints="1"/>
            </p:cNvSpPr>
            <p:nvPr/>
          </p:nvSpPr>
          <p:spPr bwMode="auto">
            <a:xfrm>
              <a:off x="845098" y="5151717"/>
              <a:ext cx="715084" cy="1169822"/>
            </a:xfrm>
            <a:custGeom>
              <a:avLst/>
              <a:gdLst>
                <a:gd name="T0" fmla="*/ 14 w 319"/>
                <a:gd name="T1" fmla="*/ 487 h 520"/>
                <a:gd name="T2" fmla="*/ 31 w 319"/>
                <a:gd name="T3" fmla="*/ 496 h 520"/>
                <a:gd name="T4" fmla="*/ 16 w 319"/>
                <a:gd name="T5" fmla="*/ 520 h 520"/>
                <a:gd name="T6" fmla="*/ 0 w 319"/>
                <a:gd name="T7" fmla="*/ 511 h 520"/>
                <a:gd name="T8" fmla="*/ 14 w 319"/>
                <a:gd name="T9" fmla="*/ 487 h 520"/>
                <a:gd name="T10" fmla="*/ 44 w 319"/>
                <a:gd name="T11" fmla="*/ 438 h 520"/>
                <a:gd name="T12" fmla="*/ 59 w 319"/>
                <a:gd name="T13" fmla="*/ 447 h 520"/>
                <a:gd name="T14" fmla="*/ 45 w 319"/>
                <a:gd name="T15" fmla="*/ 471 h 520"/>
                <a:gd name="T16" fmla="*/ 28 w 319"/>
                <a:gd name="T17" fmla="*/ 463 h 520"/>
                <a:gd name="T18" fmla="*/ 44 w 319"/>
                <a:gd name="T19" fmla="*/ 438 h 520"/>
                <a:gd name="T20" fmla="*/ 71 w 319"/>
                <a:gd name="T21" fmla="*/ 389 h 520"/>
                <a:gd name="T22" fmla="*/ 89 w 319"/>
                <a:gd name="T23" fmla="*/ 400 h 520"/>
                <a:gd name="T24" fmla="*/ 73 w 319"/>
                <a:gd name="T25" fmla="*/ 424 h 520"/>
                <a:gd name="T26" fmla="*/ 57 w 319"/>
                <a:gd name="T27" fmla="*/ 414 h 520"/>
                <a:gd name="T28" fmla="*/ 71 w 319"/>
                <a:gd name="T29" fmla="*/ 389 h 520"/>
                <a:gd name="T30" fmla="*/ 101 w 319"/>
                <a:gd name="T31" fmla="*/ 340 h 520"/>
                <a:gd name="T32" fmla="*/ 117 w 319"/>
                <a:gd name="T33" fmla="*/ 351 h 520"/>
                <a:gd name="T34" fmla="*/ 103 w 319"/>
                <a:gd name="T35" fmla="*/ 375 h 520"/>
                <a:gd name="T36" fmla="*/ 85 w 319"/>
                <a:gd name="T37" fmla="*/ 365 h 520"/>
                <a:gd name="T38" fmla="*/ 101 w 319"/>
                <a:gd name="T39" fmla="*/ 340 h 520"/>
                <a:gd name="T40" fmla="*/ 129 w 319"/>
                <a:gd name="T41" fmla="*/ 292 h 520"/>
                <a:gd name="T42" fmla="*/ 147 w 319"/>
                <a:gd name="T43" fmla="*/ 302 h 520"/>
                <a:gd name="T44" fmla="*/ 133 w 319"/>
                <a:gd name="T45" fmla="*/ 326 h 520"/>
                <a:gd name="T46" fmla="*/ 115 w 319"/>
                <a:gd name="T47" fmla="*/ 316 h 520"/>
                <a:gd name="T48" fmla="*/ 129 w 319"/>
                <a:gd name="T49" fmla="*/ 292 h 520"/>
                <a:gd name="T50" fmla="*/ 159 w 319"/>
                <a:gd name="T51" fmla="*/ 243 h 520"/>
                <a:gd name="T52" fmla="*/ 174 w 319"/>
                <a:gd name="T53" fmla="*/ 253 h 520"/>
                <a:gd name="T54" fmla="*/ 161 w 319"/>
                <a:gd name="T55" fmla="*/ 278 h 520"/>
                <a:gd name="T56" fmla="*/ 143 w 319"/>
                <a:gd name="T57" fmla="*/ 267 h 520"/>
                <a:gd name="T58" fmla="*/ 159 w 319"/>
                <a:gd name="T59" fmla="*/ 243 h 520"/>
                <a:gd name="T60" fmla="*/ 187 w 319"/>
                <a:gd name="T61" fmla="*/ 196 h 520"/>
                <a:gd name="T62" fmla="*/ 204 w 319"/>
                <a:gd name="T63" fmla="*/ 204 h 520"/>
                <a:gd name="T64" fmla="*/ 190 w 319"/>
                <a:gd name="T65" fmla="*/ 229 h 520"/>
                <a:gd name="T66" fmla="*/ 173 w 319"/>
                <a:gd name="T67" fmla="*/ 218 h 520"/>
                <a:gd name="T68" fmla="*/ 187 w 319"/>
                <a:gd name="T69" fmla="*/ 196 h 520"/>
                <a:gd name="T70" fmla="*/ 216 w 319"/>
                <a:gd name="T71" fmla="*/ 147 h 520"/>
                <a:gd name="T72" fmla="*/ 232 w 319"/>
                <a:gd name="T73" fmla="*/ 155 h 520"/>
                <a:gd name="T74" fmla="*/ 218 w 319"/>
                <a:gd name="T75" fmla="*/ 180 h 520"/>
                <a:gd name="T76" fmla="*/ 202 w 319"/>
                <a:gd name="T77" fmla="*/ 171 h 520"/>
                <a:gd name="T78" fmla="*/ 216 w 319"/>
                <a:gd name="T79" fmla="*/ 147 h 520"/>
                <a:gd name="T80" fmla="*/ 244 w 319"/>
                <a:gd name="T81" fmla="*/ 98 h 520"/>
                <a:gd name="T82" fmla="*/ 262 w 319"/>
                <a:gd name="T83" fmla="*/ 108 h 520"/>
                <a:gd name="T84" fmla="*/ 248 w 319"/>
                <a:gd name="T85" fmla="*/ 131 h 520"/>
                <a:gd name="T86" fmla="*/ 230 w 319"/>
                <a:gd name="T87" fmla="*/ 122 h 520"/>
                <a:gd name="T88" fmla="*/ 244 w 319"/>
                <a:gd name="T89" fmla="*/ 98 h 520"/>
                <a:gd name="T90" fmla="*/ 274 w 319"/>
                <a:gd name="T91" fmla="*/ 49 h 520"/>
                <a:gd name="T92" fmla="*/ 291 w 319"/>
                <a:gd name="T93" fmla="*/ 59 h 520"/>
                <a:gd name="T94" fmla="*/ 276 w 319"/>
                <a:gd name="T95" fmla="*/ 84 h 520"/>
                <a:gd name="T96" fmla="*/ 260 w 319"/>
                <a:gd name="T97" fmla="*/ 73 h 520"/>
                <a:gd name="T98" fmla="*/ 274 w 319"/>
                <a:gd name="T99" fmla="*/ 49 h 520"/>
                <a:gd name="T100" fmla="*/ 302 w 319"/>
                <a:gd name="T101" fmla="*/ 0 h 520"/>
                <a:gd name="T102" fmla="*/ 319 w 319"/>
                <a:gd name="T103" fmla="*/ 11 h 520"/>
                <a:gd name="T104" fmla="*/ 305 w 319"/>
                <a:gd name="T105" fmla="*/ 35 h 520"/>
                <a:gd name="T106" fmla="*/ 288 w 319"/>
                <a:gd name="T107" fmla="*/ 25 h 520"/>
                <a:gd name="T108" fmla="*/ 302 w 319"/>
                <a:gd name="T10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9" h="520">
                  <a:moveTo>
                    <a:pt x="14" y="487"/>
                  </a:moveTo>
                  <a:lnTo>
                    <a:pt x="31" y="496"/>
                  </a:lnTo>
                  <a:lnTo>
                    <a:pt x="16" y="520"/>
                  </a:lnTo>
                  <a:lnTo>
                    <a:pt x="0" y="511"/>
                  </a:lnTo>
                  <a:lnTo>
                    <a:pt x="14" y="487"/>
                  </a:lnTo>
                  <a:close/>
                  <a:moveTo>
                    <a:pt x="44" y="438"/>
                  </a:moveTo>
                  <a:lnTo>
                    <a:pt x="59" y="447"/>
                  </a:lnTo>
                  <a:lnTo>
                    <a:pt x="45" y="471"/>
                  </a:lnTo>
                  <a:lnTo>
                    <a:pt x="28" y="463"/>
                  </a:lnTo>
                  <a:lnTo>
                    <a:pt x="44" y="438"/>
                  </a:lnTo>
                  <a:close/>
                  <a:moveTo>
                    <a:pt x="71" y="389"/>
                  </a:moveTo>
                  <a:lnTo>
                    <a:pt x="89" y="400"/>
                  </a:lnTo>
                  <a:lnTo>
                    <a:pt x="73" y="424"/>
                  </a:lnTo>
                  <a:lnTo>
                    <a:pt x="57" y="414"/>
                  </a:lnTo>
                  <a:lnTo>
                    <a:pt x="71" y="389"/>
                  </a:lnTo>
                  <a:close/>
                  <a:moveTo>
                    <a:pt x="101" y="340"/>
                  </a:moveTo>
                  <a:lnTo>
                    <a:pt x="117" y="351"/>
                  </a:lnTo>
                  <a:lnTo>
                    <a:pt x="103" y="375"/>
                  </a:lnTo>
                  <a:lnTo>
                    <a:pt x="85" y="365"/>
                  </a:lnTo>
                  <a:lnTo>
                    <a:pt x="101" y="340"/>
                  </a:lnTo>
                  <a:close/>
                  <a:moveTo>
                    <a:pt x="129" y="292"/>
                  </a:moveTo>
                  <a:lnTo>
                    <a:pt x="147" y="302"/>
                  </a:lnTo>
                  <a:lnTo>
                    <a:pt x="133" y="326"/>
                  </a:lnTo>
                  <a:lnTo>
                    <a:pt x="115" y="316"/>
                  </a:lnTo>
                  <a:lnTo>
                    <a:pt x="129" y="292"/>
                  </a:lnTo>
                  <a:close/>
                  <a:moveTo>
                    <a:pt x="159" y="243"/>
                  </a:moveTo>
                  <a:lnTo>
                    <a:pt x="174" y="253"/>
                  </a:lnTo>
                  <a:lnTo>
                    <a:pt x="161" y="278"/>
                  </a:lnTo>
                  <a:lnTo>
                    <a:pt x="143" y="267"/>
                  </a:lnTo>
                  <a:lnTo>
                    <a:pt x="159" y="243"/>
                  </a:lnTo>
                  <a:close/>
                  <a:moveTo>
                    <a:pt x="187" y="196"/>
                  </a:moveTo>
                  <a:lnTo>
                    <a:pt x="204" y="204"/>
                  </a:lnTo>
                  <a:lnTo>
                    <a:pt x="190" y="229"/>
                  </a:lnTo>
                  <a:lnTo>
                    <a:pt x="173" y="218"/>
                  </a:lnTo>
                  <a:lnTo>
                    <a:pt x="187" y="196"/>
                  </a:lnTo>
                  <a:close/>
                  <a:moveTo>
                    <a:pt x="216" y="147"/>
                  </a:moveTo>
                  <a:lnTo>
                    <a:pt x="232" y="155"/>
                  </a:lnTo>
                  <a:lnTo>
                    <a:pt x="218" y="180"/>
                  </a:lnTo>
                  <a:lnTo>
                    <a:pt x="202" y="171"/>
                  </a:lnTo>
                  <a:lnTo>
                    <a:pt x="216" y="147"/>
                  </a:lnTo>
                  <a:close/>
                  <a:moveTo>
                    <a:pt x="244" y="98"/>
                  </a:moveTo>
                  <a:lnTo>
                    <a:pt x="262" y="108"/>
                  </a:lnTo>
                  <a:lnTo>
                    <a:pt x="248" y="131"/>
                  </a:lnTo>
                  <a:lnTo>
                    <a:pt x="230" y="122"/>
                  </a:lnTo>
                  <a:lnTo>
                    <a:pt x="244" y="98"/>
                  </a:lnTo>
                  <a:close/>
                  <a:moveTo>
                    <a:pt x="274" y="49"/>
                  </a:moveTo>
                  <a:lnTo>
                    <a:pt x="291" y="59"/>
                  </a:lnTo>
                  <a:lnTo>
                    <a:pt x="276" y="84"/>
                  </a:lnTo>
                  <a:lnTo>
                    <a:pt x="260" y="73"/>
                  </a:lnTo>
                  <a:lnTo>
                    <a:pt x="274" y="49"/>
                  </a:lnTo>
                  <a:close/>
                  <a:moveTo>
                    <a:pt x="302" y="0"/>
                  </a:moveTo>
                  <a:lnTo>
                    <a:pt x="319" y="11"/>
                  </a:lnTo>
                  <a:lnTo>
                    <a:pt x="305" y="35"/>
                  </a:lnTo>
                  <a:lnTo>
                    <a:pt x="288" y="25"/>
                  </a:lnTo>
                  <a:lnTo>
                    <a:pt x="302"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47" name="Freeform 47"/>
            <p:cNvSpPr>
              <a:spLocks/>
            </p:cNvSpPr>
            <p:nvPr/>
          </p:nvSpPr>
          <p:spPr bwMode="auto">
            <a:xfrm>
              <a:off x="1557939" y="5036984"/>
              <a:ext cx="65008" cy="83238"/>
            </a:xfrm>
            <a:custGeom>
              <a:avLst/>
              <a:gdLst>
                <a:gd name="T0" fmla="*/ 15 w 29"/>
                <a:gd name="T1" fmla="*/ 0 h 37"/>
                <a:gd name="T2" fmla="*/ 29 w 29"/>
                <a:gd name="T3" fmla="*/ 27 h 37"/>
                <a:gd name="T4" fmla="*/ 17 w 29"/>
                <a:gd name="T5" fmla="*/ 34 h 37"/>
                <a:gd name="T6" fmla="*/ 15 w 29"/>
                <a:gd name="T7" fmla="*/ 37 h 37"/>
                <a:gd name="T8" fmla="*/ 15 w 29"/>
                <a:gd name="T9" fmla="*/ 35 h 37"/>
                <a:gd name="T10" fmla="*/ 14 w 29"/>
                <a:gd name="T11" fmla="*/ 37 h 37"/>
                <a:gd name="T12" fmla="*/ 12 w 29"/>
                <a:gd name="T13" fmla="*/ 34 h 37"/>
                <a:gd name="T14" fmla="*/ 0 w 29"/>
                <a:gd name="T15" fmla="*/ 27 h 37"/>
                <a:gd name="T16" fmla="*/ 15 w 2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37">
                  <a:moveTo>
                    <a:pt x="15" y="0"/>
                  </a:moveTo>
                  <a:lnTo>
                    <a:pt x="29" y="27"/>
                  </a:lnTo>
                  <a:lnTo>
                    <a:pt x="17" y="34"/>
                  </a:lnTo>
                  <a:lnTo>
                    <a:pt x="15" y="37"/>
                  </a:lnTo>
                  <a:lnTo>
                    <a:pt x="15" y="35"/>
                  </a:lnTo>
                  <a:lnTo>
                    <a:pt x="14" y="37"/>
                  </a:lnTo>
                  <a:lnTo>
                    <a:pt x="12" y="34"/>
                  </a:lnTo>
                  <a:lnTo>
                    <a:pt x="0" y="27"/>
                  </a:lnTo>
                  <a:lnTo>
                    <a:pt x="15"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48" name="Freeform 48"/>
            <p:cNvSpPr>
              <a:spLocks noEditPoints="1"/>
            </p:cNvSpPr>
            <p:nvPr/>
          </p:nvSpPr>
          <p:spPr bwMode="auto">
            <a:xfrm>
              <a:off x="1620705" y="5151717"/>
              <a:ext cx="715084" cy="1169822"/>
            </a:xfrm>
            <a:custGeom>
              <a:avLst/>
              <a:gdLst>
                <a:gd name="T0" fmla="*/ 305 w 319"/>
                <a:gd name="T1" fmla="*/ 487 h 520"/>
                <a:gd name="T2" fmla="*/ 319 w 319"/>
                <a:gd name="T3" fmla="*/ 511 h 520"/>
                <a:gd name="T4" fmla="*/ 303 w 319"/>
                <a:gd name="T5" fmla="*/ 520 h 520"/>
                <a:gd name="T6" fmla="*/ 289 w 319"/>
                <a:gd name="T7" fmla="*/ 496 h 520"/>
                <a:gd name="T8" fmla="*/ 305 w 319"/>
                <a:gd name="T9" fmla="*/ 487 h 520"/>
                <a:gd name="T10" fmla="*/ 277 w 319"/>
                <a:gd name="T11" fmla="*/ 438 h 520"/>
                <a:gd name="T12" fmla="*/ 291 w 319"/>
                <a:gd name="T13" fmla="*/ 463 h 520"/>
                <a:gd name="T14" fmla="*/ 274 w 319"/>
                <a:gd name="T15" fmla="*/ 471 h 520"/>
                <a:gd name="T16" fmla="*/ 260 w 319"/>
                <a:gd name="T17" fmla="*/ 447 h 520"/>
                <a:gd name="T18" fmla="*/ 277 w 319"/>
                <a:gd name="T19" fmla="*/ 438 h 520"/>
                <a:gd name="T20" fmla="*/ 248 w 319"/>
                <a:gd name="T21" fmla="*/ 389 h 520"/>
                <a:gd name="T22" fmla="*/ 261 w 319"/>
                <a:gd name="T23" fmla="*/ 414 h 520"/>
                <a:gd name="T24" fmla="*/ 246 w 319"/>
                <a:gd name="T25" fmla="*/ 424 h 520"/>
                <a:gd name="T26" fmla="*/ 230 w 319"/>
                <a:gd name="T27" fmla="*/ 400 h 520"/>
                <a:gd name="T28" fmla="*/ 248 w 319"/>
                <a:gd name="T29" fmla="*/ 389 h 520"/>
                <a:gd name="T30" fmla="*/ 218 w 319"/>
                <a:gd name="T31" fmla="*/ 340 h 520"/>
                <a:gd name="T32" fmla="*/ 234 w 319"/>
                <a:gd name="T33" fmla="*/ 365 h 520"/>
                <a:gd name="T34" fmla="*/ 216 w 319"/>
                <a:gd name="T35" fmla="*/ 375 h 520"/>
                <a:gd name="T36" fmla="*/ 202 w 319"/>
                <a:gd name="T37" fmla="*/ 351 h 520"/>
                <a:gd name="T38" fmla="*/ 218 w 319"/>
                <a:gd name="T39" fmla="*/ 340 h 520"/>
                <a:gd name="T40" fmla="*/ 190 w 319"/>
                <a:gd name="T41" fmla="*/ 292 h 520"/>
                <a:gd name="T42" fmla="*/ 204 w 319"/>
                <a:gd name="T43" fmla="*/ 316 h 520"/>
                <a:gd name="T44" fmla="*/ 188 w 319"/>
                <a:gd name="T45" fmla="*/ 326 h 520"/>
                <a:gd name="T46" fmla="*/ 172 w 319"/>
                <a:gd name="T47" fmla="*/ 302 h 520"/>
                <a:gd name="T48" fmla="*/ 190 w 319"/>
                <a:gd name="T49" fmla="*/ 292 h 520"/>
                <a:gd name="T50" fmla="*/ 160 w 319"/>
                <a:gd name="T51" fmla="*/ 243 h 520"/>
                <a:gd name="T52" fmla="*/ 176 w 319"/>
                <a:gd name="T53" fmla="*/ 267 h 520"/>
                <a:gd name="T54" fmla="*/ 158 w 319"/>
                <a:gd name="T55" fmla="*/ 278 h 520"/>
                <a:gd name="T56" fmla="*/ 144 w 319"/>
                <a:gd name="T57" fmla="*/ 253 h 520"/>
                <a:gd name="T58" fmla="*/ 160 w 319"/>
                <a:gd name="T59" fmla="*/ 243 h 520"/>
                <a:gd name="T60" fmla="*/ 132 w 319"/>
                <a:gd name="T61" fmla="*/ 196 h 520"/>
                <a:gd name="T62" fmla="*/ 146 w 319"/>
                <a:gd name="T63" fmla="*/ 218 h 520"/>
                <a:gd name="T64" fmla="*/ 131 w 319"/>
                <a:gd name="T65" fmla="*/ 229 h 520"/>
                <a:gd name="T66" fmla="*/ 115 w 319"/>
                <a:gd name="T67" fmla="*/ 204 h 520"/>
                <a:gd name="T68" fmla="*/ 132 w 319"/>
                <a:gd name="T69" fmla="*/ 196 h 520"/>
                <a:gd name="T70" fmla="*/ 103 w 319"/>
                <a:gd name="T71" fmla="*/ 147 h 520"/>
                <a:gd name="T72" fmla="*/ 118 w 319"/>
                <a:gd name="T73" fmla="*/ 171 h 520"/>
                <a:gd name="T74" fmla="*/ 101 w 319"/>
                <a:gd name="T75" fmla="*/ 180 h 520"/>
                <a:gd name="T76" fmla="*/ 87 w 319"/>
                <a:gd name="T77" fmla="*/ 155 h 520"/>
                <a:gd name="T78" fmla="*/ 103 w 319"/>
                <a:gd name="T79" fmla="*/ 147 h 520"/>
                <a:gd name="T80" fmla="*/ 75 w 319"/>
                <a:gd name="T81" fmla="*/ 98 h 520"/>
                <a:gd name="T82" fmla="*/ 89 w 319"/>
                <a:gd name="T83" fmla="*/ 122 h 520"/>
                <a:gd name="T84" fmla="*/ 71 w 319"/>
                <a:gd name="T85" fmla="*/ 131 h 520"/>
                <a:gd name="T86" fmla="*/ 57 w 319"/>
                <a:gd name="T87" fmla="*/ 108 h 520"/>
                <a:gd name="T88" fmla="*/ 75 w 319"/>
                <a:gd name="T89" fmla="*/ 98 h 520"/>
                <a:gd name="T90" fmla="*/ 45 w 319"/>
                <a:gd name="T91" fmla="*/ 49 h 520"/>
                <a:gd name="T92" fmla="*/ 61 w 319"/>
                <a:gd name="T93" fmla="*/ 73 h 520"/>
                <a:gd name="T94" fmla="*/ 43 w 319"/>
                <a:gd name="T95" fmla="*/ 84 h 520"/>
                <a:gd name="T96" fmla="*/ 29 w 319"/>
                <a:gd name="T97" fmla="*/ 59 h 520"/>
                <a:gd name="T98" fmla="*/ 45 w 319"/>
                <a:gd name="T99" fmla="*/ 49 h 520"/>
                <a:gd name="T100" fmla="*/ 17 w 319"/>
                <a:gd name="T101" fmla="*/ 0 h 520"/>
                <a:gd name="T102" fmla="*/ 31 w 319"/>
                <a:gd name="T103" fmla="*/ 25 h 520"/>
                <a:gd name="T104" fmla="*/ 14 w 319"/>
                <a:gd name="T105" fmla="*/ 35 h 520"/>
                <a:gd name="T106" fmla="*/ 0 w 319"/>
                <a:gd name="T107" fmla="*/ 11 h 520"/>
                <a:gd name="T108" fmla="*/ 17 w 319"/>
                <a:gd name="T10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9" h="520">
                  <a:moveTo>
                    <a:pt x="305" y="487"/>
                  </a:moveTo>
                  <a:lnTo>
                    <a:pt x="319" y="511"/>
                  </a:lnTo>
                  <a:lnTo>
                    <a:pt x="303" y="520"/>
                  </a:lnTo>
                  <a:lnTo>
                    <a:pt x="289" y="496"/>
                  </a:lnTo>
                  <a:lnTo>
                    <a:pt x="305" y="487"/>
                  </a:lnTo>
                  <a:close/>
                  <a:moveTo>
                    <a:pt x="277" y="438"/>
                  </a:moveTo>
                  <a:lnTo>
                    <a:pt x="291" y="463"/>
                  </a:lnTo>
                  <a:lnTo>
                    <a:pt x="274" y="471"/>
                  </a:lnTo>
                  <a:lnTo>
                    <a:pt x="260" y="447"/>
                  </a:lnTo>
                  <a:lnTo>
                    <a:pt x="277" y="438"/>
                  </a:lnTo>
                  <a:close/>
                  <a:moveTo>
                    <a:pt x="248" y="389"/>
                  </a:moveTo>
                  <a:lnTo>
                    <a:pt x="261" y="414"/>
                  </a:lnTo>
                  <a:lnTo>
                    <a:pt x="246" y="424"/>
                  </a:lnTo>
                  <a:lnTo>
                    <a:pt x="230" y="400"/>
                  </a:lnTo>
                  <a:lnTo>
                    <a:pt x="248" y="389"/>
                  </a:lnTo>
                  <a:close/>
                  <a:moveTo>
                    <a:pt x="218" y="340"/>
                  </a:moveTo>
                  <a:lnTo>
                    <a:pt x="234" y="365"/>
                  </a:lnTo>
                  <a:lnTo>
                    <a:pt x="216" y="375"/>
                  </a:lnTo>
                  <a:lnTo>
                    <a:pt x="202" y="351"/>
                  </a:lnTo>
                  <a:lnTo>
                    <a:pt x="218" y="340"/>
                  </a:lnTo>
                  <a:close/>
                  <a:moveTo>
                    <a:pt x="190" y="292"/>
                  </a:moveTo>
                  <a:lnTo>
                    <a:pt x="204" y="316"/>
                  </a:lnTo>
                  <a:lnTo>
                    <a:pt x="188" y="326"/>
                  </a:lnTo>
                  <a:lnTo>
                    <a:pt x="172" y="302"/>
                  </a:lnTo>
                  <a:lnTo>
                    <a:pt x="190" y="292"/>
                  </a:lnTo>
                  <a:close/>
                  <a:moveTo>
                    <a:pt x="160" y="243"/>
                  </a:moveTo>
                  <a:lnTo>
                    <a:pt x="176" y="267"/>
                  </a:lnTo>
                  <a:lnTo>
                    <a:pt x="158" y="278"/>
                  </a:lnTo>
                  <a:lnTo>
                    <a:pt x="144" y="253"/>
                  </a:lnTo>
                  <a:lnTo>
                    <a:pt x="160" y="243"/>
                  </a:lnTo>
                  <a:close/>
                  <a:moveTo>
                    <a:pt x="132" y="196"/>
                  </a:moveTo>
                  <a:lnTo>
                    <a:pt x="146" y="218"/>
                  </a:lnTo>
                  <a:lnTo>
                    <a:pt x="131" y="229"/>
                  </a:lnTo>
                  <a:lnTo>
                    <a:pt x="115" y="204"/>
                  </a:lnTo>
                  <a:lnTo>
                    <a:pt x="132" y="196"/>
                  </a:lnTo>
                  <a:close/>
                  <a:moveTo>
                    <a:pt x="103" y="147"/>
                  </a:moveTo>
                  <a:lnTo>
                    <a:pt x="118" y="171"/>
                  </a:lnTo>
                  <a:lnTo>
                    <a:pt x="101" y="180"/>
                  </a:lnTo>
                  <a:lnTo>
                    <a:pt x="87" y="155"/>
                  </a:lnTo>
                  <a:lnTo>
                    <a:pt x="103" y="147"/>
                  </a:lnTo>
                  <a:close/>
                  <a:moveTo>
                    <a:pt x="75" y="98"/>
                  </a:moveTo>
                  <a:lnTo>
                    <a:pt x="89" y="122"/>
                  </a:lnTo>
                  <a:lnTo>
                    <a:pt x="71" y="131"/>
                  </a:lnTo>
                  <a:lnTo>
                    <a:pt x="57" y="108"/>
                  </a:lnTo>
                  <a:lnTo>
                    <a:pt x="75" y="98"/>
                  </a:lnTo>
                  <a:close/>
                  <a:moveTo>
                    <a:pt x="45" y="49"/>
                  </a:moveTo>
                  <a:lnTo>
                    <a:pt x="61" y="73"/>
                  </a:lnTo>
                  <a:lnTo>
                    <a:pt x="43" y="84"/>
                  </a:lnTo>
                  <a:lnTo>
                    <a:pt x="29" y="59"/>
                  </a:lnTo>
                  <a:lnTo>
                    <a:pt x="45" y="49"/>
                  </a:lnTo>
                  <a:close/>
                  <a:moveTo>
                    <a:pt x="17" y="0"/>
                  </a:moveTo>
                  <a:lnTo>
                    <a:pt x="31" y="25"/>
                  </a:lnTo>
                  <a:lnTo>
                    <a:pt x="14" y="35"/>
                  </a:lnTo>
                  <a:lnTo>
                    <a:pt x="0" y="11"/>
                  </a:lnTo>
                  <a:lnTo>
                    <a:pt x="17"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49" name="Freeform 49"/>
            <p:cNvSpPr>
              <a:spLocks/>
            </p:cNvSpPr>
            <p:nvPr/>
          </p:nvSpPr>
          <p:spPr bwMode="auto">
            <a:xfrm>
              <a:off x="2331304" y="6353034"/>
              <a:ext cx="76216" cy="62990"/>
            </a:xfrm>
            <a:custGeom>
              <a:avLst/>
              <a:gdLst>
                <a:gd name="T0" fmla="*/ 18 w 34"/>
                <a:gd name="T1" fmla="*/ 0 h 28"/>
                <a:gd name="T2" fmla="*/ 34 w 34"/>
                <a:gd name="T3" fmla="*/ 28 h 28"/>
                <a:gd name="T4" fmla="*/ 2 w 34"/>
                <a:gd name="T5" fmla="*/ 28 h 28"/>
                <a:gd name="T6" fmla="*/ 2 w 34"/>
                <a:gd name="T7" fmla="*/ 14 h 28"/>
                <a:gd name="T8" fmla="*/ 0 w 34"/>
                <a:gd name="T9" fmla="*/ 11 h 28"/>
                <a:gd name="T10" fmla="*/ 2 w 34"/>
                <a:gd name="T11" fmla="*/ 11 h 28"/>
                <a:gd name="T12" fmla="*/ 2 w 34"/>
                <a:gd name="T13" fmla="*/ 9 h 28"/>
                <a:gd name="T14" fmla="*/ 6 w 34"/>
                <a:gd name="T15" fmla="*/ 9 h 28"/>
                <a:gd name="T16" fmla="*/ 18 w 3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8">
                  <a:moveTo>
                    <a:pt x="18" y="0"/>
                  </a:moveTo>
                  <a:lnTo>
                    <a:pt x="34" y="28"/>
                  </a:lnTo>
                  <a:lnTo>
                    <a:pt x="2" y="28"/>
                  </a:lnTo>
                  <a:lnTo>
                    <a:pt x="2" y="14"/>
                  </a:lnTo>
                  <a:lnTo>
                    <a:pt x="0" y="11"/>
                  </a:lnTo>
                  <a:lnTo>
                    <a:pt x="2" y="11"/>
                  </a:lnTo>
                  <a:lnTo>
                    <a:pt x="2" y="9"/>
                  </a:lnTo>
                  <a:lnTo>
                    <a:pt x="6" y="9"/>
                  </a:lnTo>
                  <a:lnTo>
                    <a:pt x="18"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50" name="Freeform 50"/>
            <p:cNvSpPr>
              <a:spLocks noEditPoints="1"/>
            </p:cNvSpPr>
            <p:nvPr/>
          </p:nvSpPr>
          <p:spPr bwMode="auto">
            <a:xfrm>
              <a:off x="903381" y="6373280"/>
              <a:ext cx="1374126" cy="42744"/>
            </a:xfrm>
            <a:custGeom>
              <a:avLst/>
              <a:gdLst>
                <a:gd name="T0" fmla="*/ 587 w 613"/>
                <a:gd name="T1" fmla="*/ 0 h 19"/>
                <a:gd name="T2" fmla="*/ 613 w 613"/>
                <a:gd name="T3" fmla="*/ 0 h 19"/>
                <a:gd name="T4" fmla="*/ 613 w 613"/>
                <a:gd name="T5" fmla="*/ 19 h 19"/>
                <a:gd name="T6" fmla="*/ 587 w 613"/>
                <a:gd name="T7" fmla="*/ 19 h 19"/>
                <a:gd name="T8" fmla="*/ 587 w 613"/>
                <a:gd name="T9" fmla="*/ 0 h 19"/>
                <a:gd name="T10" fmla="*/ 533 w 613"/>
                <a:gd name="T11" fmla="*/ 0 h 19"/>
                <a:gd name="T12" fmla="*/ 559 w 613"/>
                <a:gd name="T13" fmla="*/ 0 h 19"/>
                <a:gd name="T14" fmla="*/ 559 w 613"/>
                <a:gd name="T15" fmla="*/ 19 h 19"/>
                <a:gd name="T16" fmla="*/ 533 w 613"/>
                <a:gd name="T17" fmla="*/ 19 h 19"/>
                <a:gd name="T18" fmla="*/ 533 w 613"/>
                <a:gd name="T19" fmla="*/ 0 h 19"/>
                <a:gd name="T20" fmla="*/ 480 w 613"/>
                <a:gd name="T21" fmla="*/ 0 h 19"/>
                <a:gd name="T22" fmla="*/ 506 w 613"/>
                <a:gd name="T23" fmla="*/ 0 h 19"/>
                <a:gd name="T24" fmla="*/ 506 w 613"/>
                <a:gd name="T25" fmla="*/ 19 h 19"/>
                <a:gd name="T26" fmla="*/ 480 w 613"/>
                <a:gd name="T27" fmla="*/ 19 h 19"/>
                <a:gd name="T28" fmla="*/ 480 w 613"/>
                <a:gd name="T29" fmla="*/ 0 h 19"/>
                <a:gd name="T30" fmla="*/ 426 w 613"/>
                <a:gd name="T31" fmla="*/ 0 h 19"/>
                <a:gd name="T32" fmla="*/ 452 w 613"/>
                <a:gd name="T33" fmla="*/ 0 h 19"/>
                <a:gd name="T34" fmla="*/ 452 w 613"/>
                <a:gd name="T35" fmla="*/ 19 h 19"/>
                <a:gd name="T36" fmla="*/ 426 w 613"/>
                <a:gd name="T37" fmla="*/ 19 h 19"/>
                <a:gd name="T38" fmla="*/ 426 w 613"/>
                <a:gd name="T39" fmla="*/ 0 h 19"/>
                <a:gd name="T40" fmla="*/ 374 w 613"/>
                <a:gd name="T41" fmla="*/ 0 h 19"/>
                <a:gd name="T42" fmla="*/ 400 w 613"/>
                <a:gd name="T43" fmla="*/ 0 h 19"/>
                <a:gd name="T44" fmla="*/ 400 w 613"/>
                <a:gd name="T45" fmla="*/ 19 h 19"/>
                <a:gd name="T46" fmla="*/ 374 w 613"/>
                <a:gd name="T47" fmla="*/ 19 h 19"/>
                <a:gd name="T48" fmla="*/ 374 w 613"/>
                <a:gd name="T49" fmla="*/ 0 h 19"/>
                <a:gd name="T50" fmla="*/ 320 w 613"/>
                <a:gd name="T51" fmla="*/ 0 h 19"/>
                <a:gd name="T52" fmla="*/ 346 w 613"/>
                <a:gd name="T53" fmla="*/ 0 h 19"/>
                <a:gd name="T54" fmla="*/ 346 w 613"/>
                <a:gd name="T55" fmla="*/ 19 h 19"/>
                <a:gd name="T56" fmla="*/ 320 w 613"/>
                <a:gd name="T57" fmla="*/ 19 h 19"/>
                <a:gd name="T58" fmla="*/ 320 w 613"/>
                <a:gd name="T59" fmla="*/ 0 h 19"/>
                <a:gd name="T60" fmla="*/ 267 w 613"/>
                <a:gd name="T61" fmla="*/ 0 h 19"/>
                <a:gd name="T62" fmla="*/ 293 w 613"/>
                <a:gd name="T63" fmla="*/ 0 h 19"/>
                <a:gd name="T64" fmla="*/ 293 w 613"/>
                <a:gd name="T65" fmla="*/ 19 h 19"/>
                <a:gd name="T66" fmla="*/ 267 w 613"/>
                <a:gd name="T67" fmla="*/ 19 h 19"/>
                <a:gd name="T68" fmla="*/ 267 w 613"/>
                <a:gd name="T69" fmla="*/ 0 h 19"/>
                <a:gd name="T70" fmla="*/ 213 w 613"/>
                <a:gd name="T71" fmla="*/ 0 h 19"/>
                <a:gd name="T72" fmla="*/ 241 w 613"/>
                <a:gd name="T73" fmla="*/ 0 h 19"/>
                <a:gd name="T74" fmla="*/ 241 w 613"/>
                <a:gd name="T75" fmla="*/ 19 h 19"/>
                <a:gd name="T76" fmla="*/ 213 w 613"/>
                <a:gd name="T77" fmla="*/ 19 h 19"/>
                <a:gd name="T78" fmla="*/ 213 w 613"/>
                <a:gd name="T79" fmla="*/ 0 h 19"/>
                <a:gd name="T80" fmla="*/ 161 w 613"/>
                <a:gd name="T81" fmla="*/ 0 h 19"/>
                <a:gd name="T82" fmla="*/ 187 w 613"/>
                <a:gd name="T83" fmla="*/ 0 h 19"/>
                <a:gd name="T84" fmla="*/ 187 w 613"/>
                <a:gd name="T85" fmla="*/ 19 h 19"/>
                <a:gd name="T86" fmla="*/ 161 w 613"/>
                <a:gd name="T87" fmla="*/ 19 h 19"/>
                <a:gd name="T88" fmla="*/ 161 w 613"/>
                <a:gd name="T89" fmla="*/ 0 h 19"/>
                <a:gd name="T90" fmla="*/ 107 w 613"/>
                <a:gd name="T91" fmla="*/ 0 h 19"/>
                <a:gd name="T92" fmla="*/ 135 w 613"/>
                <a:gd name="T93" fmla="*/ 0 h 19"/>
                <a:gd name="T94" fmla="*/ 135 w 613"/>
                <a:gd name="T95" fmla="*/ 19 h 19"/>
                <a:gd name="T96" fmla="*/ 107 w 613"/>
                <a:gd name="T97" fmla="*/ 19 h 19"/>
                <a:gd name="T98" fmla="*/ 107 w 613"/>
                <a:gd name="T99" fmla="*/ 0 h 19"/>
                <a:gd name="T100" fmla="*/ 54 w 613"/>
                <a:gd name="T101" fmla="*/ 0 h 19"/>
                <a:gd name="T102" fmla="*/ 80 w 613"/>
                <a:gd name="T103" fmla="*/ 0 h 19"/>
                <a:gd name="T104" fmla="*/ 80 w 613"/>
                <a:gd name="T105" fmla="*/ 19 h 19"/>
                <a:gd name="T106" fmla="*/ 54 w 613"/>
                <a:gd name="T107" fmla="*/ 19 h 19"/>
                <a:gd name="T108" fmla="*/ 54 w 613"/>
                <a:gd name="T109" fmla="*/ 0 h 19"/>
                <a:gd name="T110" fmla="*/ 0 w 613"/>
                <a:gd name="T111" fmla="*/ 0 h 19"/>
                <a:gd name="T112" fmla="*/ 28 w 613"/>
                <a:gd name="T113" fmla="*/ 0 h 19"/>
                <a:gd name="T114" fmla="*/ 28 w 613"/>
                <a:gd name="T115" fmla="*/ 19 h 19"/>
                <a:gd name="T116" fmla="*/ 0 w 613"/>
                <a:gd name="T117" fmla="*/ 19 h 19"/>
                <a:gd name="T118" fmla="*/ 0 w 613"/>
                <a:gd name="T1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3" h="19">
                  <a:moveTo>
                    <a:pt x="587" y="0"/>
                  </a:moveTo>
                  <a:lnTo>
                    <a:pt x="613" y="0"/>
                  </a:lnTo>
                  <a:lnTo>
                    <a:pt x="613" y="19"/>
                  </a:lnTo>
                  <a:lnTo>
                    <a:pt x="587" y="19"/>
                  </a:lnTo>
                  <a:lnTo>
                    <a:pt x="587" y="0"/>
                  </a:lnTo>
                  <a:close/>
                  <a:moveTo>
                    <a:pt x="533" y="0"/>
                  </a:moveTo>
                  <a:lnTo>
                    <a:pt x="559" y="0"/>
                  </a:lnTo>
                  <a:lnTo>
                    <a:pt x="559" y="19"/>
                  </a:lnTo>
                  <a:lnTo>
                    <a:pt x="533" y="19"/>
                  </a:lnTo>
                  <a:lnTo>
                    <a:pt x="533" y="0"/>
                  </a:lnTo>
                  <a:close/>
                  <a:moveTo>
                    <a:pt x="480" y="0"/>
                  </a:moveTo>
                  <a:lnTo>
                    <a:pt x="506" y="0"/>
                  </a:lnTo>
                  <a:lnTo>
                    <a:pt x="506" y="19"/>
                  </a:lnTo>
                  <a:lnTo>
                    <a:pt x="480" y="19"/>
                  </a:lnTo>
                  <a:lnTo>
                    <a:pt x="480" y="0"/>
                  </a:lnTo>
                  <a:close/>
                  <a:moveTo>
                    <a:pt x="426" y="0"/>
                  </a:moveTo>
                  <a:lnTo>
                    <a:pt x="452" y="0"/>
                  </a:lnTo>
                  <a:lnTo>
                    <a:pt x="452" y="19"/>
                  </a:lnTo>
                  <a:lnTo>
                    <a:pt x="426" y="19"/>
                  </a:lnTo>
                  <a:lnTo>
                    <a:pt x="426" y="0"/>
                  </a:lnTo>
                  <a:close/>
                  <a:moveTo>
                    <a:pt x="374" y="0"/>
                  </a:moveTo>
                  <a:lnTo>
                    <a:pt x="400" y="0"/>
                  </a:lnTo>
                  <a:lnTo>
                    <a:pt x="400" y="19"/>
                  </a:lnTo>
                  <a:lnTo>
                    <a:pt x="374" y="19"/>
                  </a:lnTo>
                  <a:lnTo>
                    <a:pt x="374" y="0"/>
                  </a:lnTo>
                  <a:close/>
                  <a:moveTo>
                    <a:pt x="320" y="0"/>
                  </a:moveTo>
                  <a:lnTo>
                    <a:pt x="346" y="0"/>
                  </a:lnTo>
                  <a:lnTo>
                    <a:pt x="346" y="19"/>
                  </a:lnTo>
                  <a:lnTo>
                    <a:pt x="320" y="19"/>
                  </a:lnTo>
                  <a:lnTo>
                    <a:pt x="320" y="0"/>
                  </a:lnTo>
                  <a:close/>
                  <a:moveTo>
                    <a:pt x="267" y="0"/>
                  </a:moveTo>
                  <a:lnTo>
                    <a:pt x="293" y="0"/>
                  </a:lnTo>
                  <a:lnTo>
                    <a:pt x="293" y="19"/>
                  </a:lnTo>
                  <a:lnTo>
                    <a:pt x="267" y="19"/>
                  </a:lnTo>
                  <a:lnTo>
                    <a:pt x="267" y="0"/>
                  </a:lnTo>
                  <a:close/>
                  <a:moveTo>
                    <a:pt x="213" y="0"/>
                  </a:moveTo>
                  <a:lnTo>
                    <a:pt x="241" y="0"/>
                  </a:lnTo>
                  <a:lnTo>
                    <a:pt x="241" y="19"/>
                  </a:lnTo>
                  <a:lnTo>
                    <a:pt x="213" y="19"/>
                  </a:lnTo>
                  <a:lnTo>
                    <a:pt x="213" y="0"/>
                  </a:lnTo>
                  <a:close/>
                  <a:moveTo>
                    <a:pt x="161" y="0"/>
                  </a:moveTo>
                  <a:lnTo>
                    <a:pt x="187" y="0"/>
                  </a:lnTo>
                  <a:lnTo>
                    <a:pt x="187" y="19"/>
                  </a:lnTo>
                  <a:lnTo>
                    <a:pt x="161" y="19"/>
                  </a:lnTo>
                  <a:lnTo>
                    <a:pt x="161" y="0"/>
                  </a:lnTo>
                  <a:close/>
                  <a:moveTo>
                    <a:pt x="107" y="0"/>
                  </a:moveTo>
                  <a:lnTo>
                    <a:pt x="135" y="0"/>
                  </a:lnTo>
                  <a:lnTo>
                    <a:pt x="135" y="19"/>
                  </a:lnTo>
                  <a:lnTo>
                    <a:pt x="107" y="19"/>
                  </a:lnTo>
                  <a:lnTo>
                    <a:pt x="107" y="0"/>
                  </a:lnTo>
                  <a:close/>
                  <a:moveTo>
                    <a:pt x="54" y="0"/>
                  </a:moveTo>
                  <a:lnTo>
                    <a:pt x="80" y="0"/>
                  </a:lnTo>
                  <a:lnTo>
                    <a:pt x="80" y="19"/>
                  </a:lnTo>
                  <a:lnTo>
                    <a:pt x="54" y="19"/>
                  </a:lnTo>
                  <a:lnTo>
                    <a:pt x="54" y="0"/>
                  </a:lnTo>
                  <a:close/>
                  <a:moveTo>
                    <a:pt x="0" y="0"/>
                  </a:moveTo>
                  <a:lnTo>
                    <a:pt x="28" y="0"/>
                  </a:lnTo>
                  <a:lnTo>
                    <a:pt x="28" y="19"/>
                  </a:lnTo>
                  <a:lnTo>
                    <a:pt x="0" y="19"/>
                  </a:lnTo>
                  <a:lnTo>
                    <a:pt x="0"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51" name="Freeform 51"/>
            <p:cNvSpPr>
              <a:spLocks/>
            </p:cNvSpPr>
            <p:nvPr/>
          </p:nvSpPr>
          <p:spPr bwMode="auto">
            <a:xfrm>
              <a:off x="3106912" y="5061731"/>
              <a:ext cx="73975" cy="58491"/>
            </a:xfrm>
            <a:custGeom>
              <a:avLst/>
              <a:gdLst>
                <a:gd name="T0" fmla="*/ 2 w 33"/>
                <a:gd name="T1" fmla="*/ 0 h 26"/>
                <a:gd name="T2" fmla="*/ 33 w 33"/>
                <a:gd name="T3" fmla="*/ 0 h 26"/>
                <a:gd name="T4" fmla="*/ 18 w 33"/>
                <a:gd name="T5" fmla="*/ 26 h 26"/>
                <a:gd name="T6" fmla="*/ 5 w 33"/>
                <a:gd name="T7" fmla="*/ 19 h 26"/>
                <a:gd name="T8" fmla="*/ 2 w 33"/>
                <a:gd name="T9" fmla="*/ 19 h 26"/>
                <a:gd name="T10" fmla="*/ 2 w 33"/>
                <a:gd name="T11" fmla="*/ 17 h 26"/>
                <a:gd name="T12" fmla="*/ 0 w 33"/>
                <a:gd name="T13" fmla="*/ 16 h 26"/>
                <a:gd name="T14" fmla="*/ 2 w 33"/>
                <a:gd name="T15" fmla="*/ 14 h 26"/>
                <a:gd name="T16" fmla="*/ 2 w 33"/>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6">
                  <a:moveTo>
                    <a:pt x="2" y="0"/>
                  </a:moveTo>
                  <a:lnTo>
                    <a:pt x="33" y="0"/>
                  </a:lnTo>
                  <a:lnTo>
                    <a:pt x="18" y="26"/>
                  </a:lnTo>
                  <a:lnTo>
                    <a:pt x="5" y="19"/>
                  </a:lnTo>
                  <a:lnTo>
                    <a:pt x="2" y="19"/>
                  </a:lnTo>
                  <a:lnTo>
                    <a:pt x="2" y="17"/>
                  </a:lnTo>
                  <a:lnTo>
                    <a:pt x="0" y="16"/>
                  </a:lnTo>
                  <a:lnTo>
                    <a:pt x="2" y="14"/>
                  </a:lnTo>
                  <a:lnTo>
                    <a:pt x="2"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52" name="Freeform 52"/>
            <p:cNvSpPr>
              <a:spLocks noEditPoints="1"/>
            </p:cNvSpPr>
            <p:nvPr/>
          </p:nvSpPr>
          <p:spPr bwMode="auto">
            <a:xfrm>
              <a:off x="2394070" y="5151717"/>
              <a:ext cx="721808" cy="1169822"/>
            </a:xfrm>
            <a:custGeom>
              <a:avLst/>
              <a:gdLst>
                <a:gd name="T0" fmla="*/ 16 w 322"/>
                <a:gd name="T1" fmla="*/ 487 h 520"/>
                <a:gd name="T2" fmla="*/ 32 w 322"/>
                <a:gd name="T3" fmla="*/ 496 h 520"/>
                <a:gd name="T4" fmla="*/ 18 w 322"/>
                <a:gd name="T5" fmla="*/ 520 h 520"/>
                <a:gd name="T6" fmla="*/ 0 w 322"/>
                <a:gd name="T7" fmla="*/ 511 h 520"/>
                <a:gd name="T8" fmla="*/ 16 w 322"/>
                <a:gd name="T9" fmla="*/ 487 h 520"/>
                <a:gd name="T10" fmla="*/ 44 w 322"/>
                <a:gd name="T11" fmla="*/ 438 h 520"/>
                <a:gd name="T12" fmla="*/ 61 w 322"/>
                <a:gd name="T13" fmla="*/ 447 h 520"/>
                <a:gd name="T14" fmla="*/ 47 w 322"/>
                <a:gd name="T15" fmla="*/ 471 h 520"/>
                <a:gd name="T16" fmla="*/ 30 w 322"/>
                <a:gd name="T17" fmla="*/ 463 h 520"/>
                <a:gd name="T18" fmla="*/ 44 w 322"/>
                <a:gd name="T19" fmla="*/ 438 h 520"/>
                <a:gd name="T20" fmla="*/ 74 w 322"/>
                <a:gd name="T21" fmla="*/ 389 h 520"/>
                <a:gd name="T22" fmla="*/ 89 w 322"/>
                <a:gd name="T23" fmla="*/ 400 h 520"/>
                <a:gd name="T24" fmla="*/ 75 w 322"/>
                <a:gd name="T25" fmla="*/ 424 h 520"/>
                <a:gd name="T26" fmla="*/ 60 w 322"/>
                <a:gd name="T27" fmla="*/ 414 h 520"/>
                <a:gd name="T28" fmla="*/ 74 w 322"/>
                <a:gd name="T29" fmla="*/ 389 h 520"/>
                <a:gd name="T30" fmla="*/ 102 w 322"/>
                <a:gd name="T31" fmla="*/ 340 h 520"/>
                <a:gd name="T32" fmla="*/ 119 w 322"/>
                <a:gd name="T33" fmla="*/ 351 h 520"/>
                <a:gd name="T34" fmla="*/ 105 w 322"/>
                <a:gd name="T35" fmla="*/ 375 h 520"/>
                <a:gd name="T36" fmla="*/ 88 w 322"/>
                <a:gd name="T37" fmla="*/ 365 h 520"/>
                <a:gd name="T38" fmla="*/ 102 w 322"/>
                <a:gd name="T39" fmla="*/ 340 h 520"/>
                <a:gd name="T40" fmla="*/ 131 w 322"/>
                <a:gd name="T41" fmla="*/ 292 h 520"/>
                <a:gd name="T42" fmla="*/ 147 w 322"/>
                <a:gd name="T43" fmla="*/ 302 h 520"/>
                <a:gd name="T44" fmla="*/ 133 w 322"/>
                <a:gd name="T45" fmla="*/ 326 h 520"/>
                <a:gd name="T46" fmla="*/ 117 w 322"/>
                <a:gd name="T47" fmla="*/ 316 h 520"/>
                <a:gd name="T48" fmla="*/ 131 w 322"/>
                <a:gd name="T49" fmla="*/ 292 h 520"/>
                <a:gd name="T50" fmla="*/ 159 w 322"/>
                <a:gd name="T51" fmla="*/ 243 h 520"/>
                <a:gd name="T52" fmla="*/ 177 w 322"/>
                <a:gd name="T53" fmla="*/ 253 h 520"/>
                <a:gd name="T54" fmla="*/ 163 w 322"/>
                <a:gd name="T55" fmla="*/ 278 h 520"/>
                <a:gd name="T56" fmla="*/ 145 w 322"/>
                <a:gd name="T57" fmla="*/ 267 h 520"/>
                <a:gd name="T58" fmla="*/ 159 w 322"/>
                <a:gd name="T59" fmla="*/ 243 h 520"/>
                <a:gd name="T60" fmla="*/ 189 w 322"/>
                <a:gd name="T61" fmla="*/ 196 h 520"/>
                <a:gd name="T62" fmla="*/ 206 w 322"/>
                <a:gd name="T63" fmla="*/ 204 h 520"/>
                <a:gd name="T64" fmla="*/ 191 w 322"/>
                <a:gd name="T65" fmla="*/ 229 h 520"/>
                <a:gd name="T66" fmla="*/ 175 w 322"/>
                <a:gd name="T67" fmla="*/ 218 h 520"/>
                <a:gd name="T68" fmla="*/ 189 w 322"/>
                <a:gd name="T69" fmla="*/ 196 h 520"/>
                <a:gd name="T70" fmla="*/ 217 w 322"/>
                <a:gd name="T71" fmla="*/ 147 h 520"/>
                <a:gd name="T72" fmla="*/ 234 w 322"/>
                <a:gd name="T73" fmla="*/ 155 h 520"/>
                <a:gd name="T74" fmla="*/ 220 w 322"/>
                <a:gd name="T75" fmla="*/ 180 h 520"/>
                <a:gd name="T76" fmla="*/ 203 w 322"/>
                <a:gd name="T77" fmla="*/ 171 h 520"/>
                <a:gd name="T78" fmla="*/ 217 w 322"/>
                <a:gd name="T79" fmla="*/ 147 h 520"/>
                <a:gd name="T80" fmla="*/ 246 w 322"/>
                <a:gd name="T81" fmla="*/ 98 h 520"/>
                <a:gd name="T82" fmla="*/ 264 w 322"/>
                <a:gd name="T83" fmla="*/ 108 h 520"/>
                <a:gd name="T84" fmla="*/ 248 w 322"/>
                <a:gd name="T85" fmla="*/ 131 h 520"/>
                <a:gd name="T86" fmla="*/ 233 w 322"/>
                <a:gd name="T87" fmla="*/ 122 h 520"/>
                <a:gd name="T88" fmla="*/ 246 w 322"/>
                <a:gd name="T89" fmla="*/ 98 h 520"/>
                <a:gd name="T90" fmla="*/ 276 w 322"/>
                <a:gd name="T91" fmla="*/ 49 h 520"/>
                <a:gd name="T92" fmla="*/ 292 w 322"/>
                <a:gd name="T93" fmla="*/ 59 h 520"/>
                <a:gd name="T94" fmla="*/ 278 w 322"/>
                <a:gd name="T95" fmla="*/ 84 h 520"/>
                <a:gd name="T96" fmla="*/ 260 w 322"/>
                <a:gd name="T97" fmla="*/ 73 h 520"/>
                <a:gd name="T98" fmla="*/ 276 w 322"/>
                <a:gd name="T99" fmla="*/ 49 h 520"/>
                <a:gd name="T100" fmla="*/ 304 w 322"/>
                <a:gd name="T101" fmla="*/ 0 h 520"/>
                <a:gd name="T102" fmla="*/ 322 w 322"/>
                <a:gd name="T103" fmla="*/ 11 h 520"/>
                <a:gd name="T104" fmla="*/ 306 w 322"/>
                <a:gd name="T105" fmla="*/ 35 h 520"/>
                <a:gd name="T106" fmla="*/ 290 w 322"/>
                <a:gd name="T107" fmla="*/ 25 h 520"/>
                <a:gd name="T108" fmla="*/ 304 w 322"/>
                <a:gd name="T10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2" h="520">
                  <a:moveTo>
                    <a:pt x="16" y="487"/>
                  </a:moveTo>
                  <a:lnTo>
                    <a:pt x="32" y="496"/>
                  </a:lnTo>
                  <a:lnTo>
                    <a:pt x="18" y="520"/>
                  </a:lnTo>
                  <a:lnTo>
                    <a:pt x="0" y="511"/>
                  </a:lnTo>
                  <a:lnTo>
                    <a:pt x="16" y="487"/>
                  </a:lnTo>
                  <a:close/>
                  <a:moveTo>
                    <a:pt x="44" y="438"/>
                  </a:moveTo>
                  <a:lnTo>
                    <a:pt x="61" y="447"/>
                  </a:lnTo>
                  <a:lnTo>
                    <a:pt x="47" y="471"/>
                  </a:lnTo>
                  <a:lnTo>
                    <a:pt x="30" y="463"/>
                  </a:lnTo>
                  <a:lnTo>
                    <a:pt x="44" y="438"/>
                  </a:lnTo>
                  <a:close/>
                  <a:moveTo>
                    <a:pt x="74" y="389"/>
                  </a:moveTo>
                  <a:lnTo>
                    <a:pt x="89" y="400"/>
                  </a:lnTo>
                  <a:lnTo>
                    <a:pt x="75" y="424"/>
                  </a:lnTo>
                  <a:lnTo>
                    <a:pt x="60" y="414"/>
                  </a:lnTo>
                  <a:lnTo>
                    <a:pt x="74" y="389"/>
                  </a:lnTo>
                  <a:close/>
                  <a:moveTo>
                    <a:pt x="102" y="340"/>
                  </a:moveTo>
                  <a:lnTo>
                    <a:pt x="119" y="351"/>
                  </a:lnTo>
                  <a:lnTo>
                    <a:pt x="105" y="375"/>
                  </a:lnTo>
                  <a:lnTo>
                    <a:pt x="88" y="365"/>
                  </a:lnTo>
                  <a:lnTo>
                    <a:pt x="102" y="340"/>
                  </a:lnTo>
                  <a:close/>
                  <a:moveTo>
                    <a:pt x="131" y="292"/>
                  </a:moveTo>
                  <a:lnTo>
                    <a:pt x="147" y="302"/>
                  </a:lnTo>
                  <a:lnTo>
                    <a:pt x="133" y="326"/>
                  </a:lnTo>
                  <a:lnTo>
                    <a:pt x="117" y="316"/>
                  </a:lnTo>
                  <a:lnTo>
                    <a:pt x="131" y="292"/>
                  </a:lnTo>
                  <a:close/>
                  <a:moveTo>
                    <a:pt x="159" y="243"/>
                  </a:moveTo>
                  <a:lnTo>
                    <a:pt x="177" y="253"/>
                  </a:lnTo>
                  <a:lnTo>
                    <a:pt x="163" y="278"/>
                  </a:lnTo>
                  <a:lnTo>
                    <a:pt x="145" y="267"/>
                  </a:lnTo>
                  <a:lnTo>
                    <a:pt x="159" y="243"/>
                  </a:lnTo>
                  <a:close/>
                  <a:moveTo>
                    <a:pt x="189" y="196"/>
                  </a:moveTo>
                  <a:lnTo>
                    <a:pt x="206" y="204"/>
                  </a:lnTo>
                  <a:lnTo>
                    <a:pt x="191" y="229"/>
                  </a:lnTo>
                  <a:lnTo>
                    <a:pt x="175" y="218"/>
                  </a:lnTo>
                  <a:lnTo>
                    <a:pt x="189" y="196"/>
                  </a:lnTo>
                  <a:close/>
                  <a:moveTo>
                    <a:pt x="217" y="147"/>
                  </a:moveTo>
                  <a:lnTo>
                    <a:pt x="234" y="155"/>
                  </a:lnTo>
                  <a:lnTo>
                    <a:pt x="220" y="180"/>
                  </a:lnTo>
                  <a:lnTo>
                    <a:pt x="203" y="171"/>
                  </a:lnTo>
                  <a:lnTo>
                    <a:pt x="217" y="147"/>
                  </a:lnTo>
                  <a:close/>
                  <a:moveTo>
                    <a:pt x="246" y="98"/>
                  </a:moveTo>
                  <a:lnTo>
                    <a:pt x="264" y="108"/>
                  </a:lnTo>
                  <a:lnTo>
                    <a:pt x="248" y="131"/>
                  </a:lnTo>
                  <a:lnTo>
                    <a:pt x="233" y="122"/>
                  </a:lnTo>
                  <a:lnTo>
                    <a:pt x="246" y="98"/>
                  </a:lnTo>
                  <a:close/>
                  <a:moveTo>
                    <a:pt x="276" y="49"/>
                  </a:moveTo>
                  <a:lnTo>
                    <a:pt x="292" y="59"/>
                  </a:lnTo>
                  <a:lnTo>
                    <a:pt x="278" y="84"/>
                  </a:lnTo>
                  <a:lnTo>
                    <a:pt x="260" y="73"/>
                  </a:lnTo>
                  <a:lnTo>
                    <a:pt x="276" y="49"/>
                  </a:lnTo>
                  <a:close/>
                  <a:moveTo>
                    <a:pt x="304" y="0"/>
                  </a:moveTo>
                  <a:lnTo>
                    <a:pt x="322" y="11"/>
                  </a:lnTo>
                  <a:lnTo>
                    <a:pt x="306" y="35"/>
                  </a:lnTo>
                  <a:lnTo>
                    <a:pt x="290" y="25"/>
                  </a:lnTo>
                  <a:lnTo>
                    <a:pt x="304"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53" name="Freeform 53"/>
            <p:cNvSpPr>
              <a:spLocks/>
            </p:cNvSpPr>
            <p:nvPr/>
          </p:nvSpPr>
          <p:spPr bwMode="auto">
            <a:xfrm>
              <a:off x="2331304" y="6353034"/>
              <a:ext cx="71732" cy="83238"/>
            </a:xfrm>
            <a:custGeom>
              <a:avLst/>
              <a:gdLst>
                <a:gd name="T0" fmla="*/ 14 w 32"/>
                <a:gd name="T1" fmla="*/ 0 h 37"/>
                <a:gd name="T2" fmla="*/ 16 w 32"/>
                <a:gd name="T3" fmla="*/ 2 h 37"/>
                <a:gd name="T4" fmla="*/ 18 w 32"/>
                <a:gd name="T5" fmla="*/ 0 h 37"/>
                <a:gd name="T6" fmla="*/ 18 w 32"/>
                <a:gd name="T7" fmla="*/ 4 h 37"/>
                <a:gd name="T8" fmla="*/ 32 w 32"/>
                <a:gd name="T9" fmla="*/ 11 h 37"/>
                <a:gd name="T10" fmla="*/ 16 w 32"/>
                <a:gd name="T11" fmla="*/ 37 h 37"/>
                <a:gd name="T12" fmla="*/ 0 w 32"/>
                <a:gd name="T13" fmla="*/ 11 h 37"/>
                <a:gd name="T14" fmla="*/ 13 w 32"/>
                <a:gd name="T15" fmla="*/ 4 h 37"/>
                <a:gd name="T16" fmla="*/ 14 w 32"/>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7">
                  <a:moveTo>
                    <a:pt x="14" y="0"/>
                  </a:moveTo>
                  <a:lnTo>
                    <a:pt x="16" y="2"/>
                  </a:lnTo>
                  <a:lnTo>
                    <a:pt x="18" y="0"/>
                  </a:lnTo>
                  <a:lnTo>
                    <a:pt x="18" y="4"/>
                  </a:lnTo>
                  <a:lnTo>
                    <a:pt x="32" y="11"/>
                  </a:lnTo>
                  <a:lnTo>
                    <a:pt x="16" y="37"/>
                  </a:lnTo>
                  <a:lnTo>
                    <a:pt x="0" y="11"/>
                  </a:lnTo>
                  <a:lnTo>
                    <a:pt x="13" y="4"/>
                  </a:lnTo>
                  <a:lnTo>
                    <a:pt x="14"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54" name="Freeform 54"/>
            <p:cNvSpPr>
              <a:spLocks noEditPoints="1"/>
            </p:cNvSpPr>
            <p:nvPr/>
          </p:nvSpPr>
          <p:spPr bwMode="auto">
            <a:xfrm>
              <a:off x="1620705" y="5151717"/>
              <a:ext cx="715084" cy="1169822"/>
            </a:xfrm>
            <a:custGeom>
              <a:avLst/>
              <a:gdLst>
                <a:gd name="T0" fmla="*/ 305 w 319"/>
                <a:gd name="T1" fmla="*/ 487 h 520"/>
                <a:gd name="T2" fmla="*/ 319 w 319"/>
                <a:gd name="T3" fmla="*/ 511 h 520"/>
                <a:gd name="T4" fmla="*/ 303 w 319"/>
                <a:gd name="T5" fmla="*/ 520 h 520"/>
                <a:gd name="T6" fmla="*/ 289 w 319"/>
                <a:gd name="T7" fmla="*/ 496 h 520"/>
                <a:gd name="T8" fmla="*/ 305 w 319"/>
                <a:gd name="T9" fmla="*/ 487 h 520"/>
                <a:gd name="T10" fmla="*/ 277 w 319"/>
                <a:gd name="T11" fmla="*/ 438 h 520"/>
                <a:gd name="T12" fmla="*/ 291 w 319"/>
                <a:gd name="T13" fmla="*/ 463 h 520"/>
                <a:gd name="T14" fmla="*/ 274 w 319"/>
                <a:gd name="T15" fmla="*/ 471 h 520"/>
                <a:gd name="T16" fmla="*/ 260 w 319"/>
                <a:gd name="T17" fmla="*/ 447 h 520"/>
                <a:gd name="T18" fmla="*/ 277 w 319"/>
                <a:gd name="T19" fmla="*/ 438 h 520"/>
                <a:gd name="T20" fmla="*/ 248 w 319"/>
                <a:gd name="T21" fmla="*/ 389 h 520"/>
                <a:gd name="T22" fmla="*/ 261 w 319"/>
                <a:gd name="T23" fmla="*/ 414 h 520"/>
                <a:gd name="T24" fmla="*/ 246 w 319"/>
                <a:gd name="T25" fmla="*/ 424 h 520"/>
                <a:gd name="T26" fmla="*/ 230 w 319"/>
                <a:gd name="T27" fmla="*/ 400 h 520"/>
                <a:gd name="T28" fmla="*/ 248 w 319"/>
                <a:gd name="T29" fmla="*/ 389 h 520"/>
                <a:gd name="T30" fmla="*/ 220 w 319"/>
                <a:gd name="T31" fmla="*/ 340 h 520"/>
                <a:gd name="T32" fmla="*/ 234 w 319"/>
                <a:gd name="T33" fmla="*/ 365 h 520"/>
                <a:gd name="T34" fmla="*/ 216 w 319"/>
                <a:gd name="T35" fmla="*/ 375 h 520"/>
                <a:gd name="T36" fmla="*/ 202 w 319"/>
                <a:gd name="T37" fmla="*/ 351 h 520"/>
                <a:gd name="T38" fmla="*/ 220 w 319"/>
                <a:gd name="T39" fmla="*/ 340 h 520"/>
                <a:gd name="T40" fmla="*/ 190 w 319"/>
                <a:gd name="T41" fmla="*/ 292 h 520"/>
                <a:gd name="T42" fmla="*/ 204 w 319"/>
                <a:gd name="T43" fmla="*/ 316 h 520"/>
                <a:gd name="T44" fmla="*/ 188 w 319"/>
                <a:gd name="T45" fmla="*/ 326 h 520"/>
                <a:gd name="T46" fmla="*/ 172 w 319"/>
                <a:gd name="T47" fmla="*/ 302 h 520"/>
                <a:gd name="T48" fmla="*/ 190 w 319"/>
                <a:gd name="T49" fmla="*/ 292 h 520"/>
                <a:gd name="T50" fmla="*/ 160 w 319"/>
                <a:gd name="T51" fmla="*/ 243 h 520"/>
                <a:gd name="T52" fmla="*/ 176 w 319"/>
                <a:gd name="T53" fmla="*/ 267 h 520"/>
                <a:gd name="T54" fmla="*/ 158 w 319"/>
                <a:gd name="T55" fmla="*/ 278 h 520"/>
                <a:gd name="T56" fmla="*/ 144 w 319"/>
                <a:gd name="T57" fmla="*/ 253 h 520"/>
                <a:gd name="T58" fmla="*/ 160 w 319"/>
                <a:gd name="T59" fmla="*/ 243 h 520"/>
                <a:gd name="T60" fmla="*/ 132 w 319"/>
                <a:gd name="T61" fmla="*/ 196 h 520"/>
                <a:gd name="T62" fmla="*/ 146 w 319"/>
                <a:gd name="T63" fmla="*/ 218 h 520"/>
                <a:gd name="T64" fmla="*/ 131 w 319"/>
                <a:gd name="T65" fmla="*/ 229 h 520"/>
                <a:gd name="T66" fmla="*/ 115 w 319"/>
                <a:gd name="T67" fmla="*/ 204 h 520"/>
                <a:gd name="T68" fmla="*/ 132 w 319"/>
                <a:gd name="T69" fmla="*/ 196 h 520"/>
                <a:gd name="T70" fmla="*/ 103 w 319"/>
                <a:gd name="T71" fmla="*/ 147 h 520"/>
                <a:gd name="T72" fmla="*/ 118 w 319"/>
                <a:gd name="T73" fmla="*/ 171 h 520"/>
                <a:gd name="T74" fmla="*/ 101 w 319"/>
                <a:gd name="T75" fmla="*/ 180 h 520"/>
                <a:gd name="T76" fmla="*/ 87 w 319"/>
                <a:gd name="T77" fmla="*/ 155 h 520"/>
                <a:gd name="T78" fmla="*/ 103 w 319"/>
                <a:gd name="T79" fmla="*/ 147 h 520"/>
                <a:gd name="T80" fmla="*/ 75 w 319"/>
                <a:gd name="T81" fmla="*/ 98 h 520"/>
                <a:gd name="T82" fmla="*/ 89 w 319"/>
                <a:gd name="T83" fmla="*/ 122 h 520"/>
                <a:gd name="T84" fmla="*/ 71 w 319"/>
                <a:gd name="T85" fmla="*/ 131 h 520"/>
                <a:gd name="T86" fmla="*/ 57 w 319"/>
                <a:gd name="T87" fmla="*/ 108 h 520"/>
                <a:gd name="T88" fmla="*/ 75 w 319"/>
                <a:gd name="T89" fmla="*/ 98 h 520"/>
                <a:gd name="T90" fmla="*/ 45 w 319"/>
                <a:gd name="T91" fmla="*/ 49 h 520"/>
                <a:gd name="T92" fmla="*/ 61 w 319"/>
                <a:gd name="T93" fmla="*/ 73 h 520"/>
                <a:gd name="T94" fmla="*/ 43 w 319"/>
                <a:gd name="T95" fmla="*/ 84 h 520"/>
                <a:gd name="T96" fmla="*/ 29 w 319"/>
                <a:gd name="T97" fmla="*/ 59 h 520"/>
                <a:gd name="T98" fmla="*/ 45 w 319"/>
                <a:gd name="T99" fmla="*/ 49 h 520"/>
                <a:gd name="T100" fmla="*/ 17 w 319"/>
                <a:gd name="T101" fmla="*/ 0 h 520"/>
                <a:gd name="T102" fmla="*/ 31 w 319"/>
                <a:gd name="T103" fmla="*/ 25 h 520"/>
                <a:gd name="T104" fmla="*/ 14 w 319"/>
                <a:gd name="T105" fmla="*/ 35 h 520"/>
                <a:gd name="T106" fmla="*/ 0 w 319"/>
                <a:gd name="T107" fmla="*/ 11 h 520"/>
                <a:gd name="T108" fmla="*/ 17 w 319"/>
                <a:gd name="T10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9" h="520">
                  <a:moveTo>
                    <a:pt x="305" y="487"/>
                  </a:moveTo>
                  <a:lnTo>
                    <a:pt x="319" y="511"/>
                  </a:lnTo>
                  <a:lnTo>
                    <a:pt x="303" y="520"/>
                  </a:lnTo>
                  <a:lnTo>
                    <a:pt x="289" y="496"/>
                  </a:lnTo>
                  <a:lnTo>
                    <a:pt x="305" y="487"/>
                  </a:lnTo>
                  <a:close/>
                  <a:moveTo>
                    <a:pt x="277" y="438"/>
                  </a:moveTo>
                  <a:lnTo>
                    <a:pt x="291" y="463"/>
                  </a:lnTo>
                  <a:lnTo>
                    <a:pt x="274" y="471"/>
                  </a:lnTo>
                  <a:lnTo>
                    <a:pt x="260" y="447"/>
                  </a:lnTo>
                  <a:lnTo>
                    <a:pt x="277" y="438"/>
                  </a:lnTo>
                  <a:close/>
                  <a:moveTo>
                    <a:pt x="248" y="389"/>
                  </a:moveTo>
                  <a:lnTo>
                    <a:pt x="261" y="414"/>
                  </a:lnTo>
                  <a:lnTo>
                    <a:pt x="246" y="424"/>
                  </a:lnTo>
                  <a:lnTo>
                    <a:pt x="230" y="400"/>
                  </a:lnTo>
                  <a:lnTo>
                    <a:pt x="248" y="389"/>
                  </a:lnTo>
                  <a:close/>
                  <a:moveTo>
                    <a:pt x="220" y="340"/>
                  </a:moveTo>
                  <a:lnTo>
                    <a:pt x="234" y="365"/>
                  </a:lnTo>
                  <a:lnTo>
                    <a:pt x="216" y="375"/>
                  </a:lnTo>
                  <a:lnTo>
                    <a:pt x="202" y="351"/>
                  </a:lnTo>
                  <a:lnTo>
                    <a:pt x="220" y="340"/>
                  </a:lnTo>
                  <a:close/>
                  <a:moveTo>
                    <a:pt x="190" y="292"/>
                  </a:moveTo>
                  <a:lnTo>
                    <a:pt x="204" y="316"/>
                  </a:lnTo>
                  <a:lnTo>
                    <a:pt x="188" y="326"/>
                  </a:lnTo>
                  <a:lnTo>
                    <a:pt x="172" y="302"/>
                  </a:lnTo>
                  <a:lnTo>
                    <a:pt x="190" y="292"/>
                  </a:lnTo>
                  <a:close/>
                  <a:moveTo>
                    <a:pt x="160" y="243"/>
                  </a:moveTo>
                  <a:lnTo>
                    <a:pt x="176" y="267"/>
                  </a:lnTo>
                  <a:lnTo>
                    <a:pt x="158" y="278"/>
                  </a:lnTo>
                  <a:lnTo>
                    <a:pt x="144" y="253"/>
                  </a:lnTo>
                  <a:lnTo>
                    <a:pt x="160" y="243"/>
                  </a:lnTo>
                  <a:close/>
                  <a:moveTo>
                    <a:pt x="132" y="196"/>
                  </a:moveTo>
                  <a:lnTo>
                    <a:pt x="146" y="218"/>
                  </a:lnTo>
                  <a:lnTo>
                    <a:pt x="131" y="229"/>
                  </a:lnTo>
                  <a:lnTo>
                    <a:pt x="115" y="204"/>
                  </a:lnTo>
                  <a:lnTo>
                    <a:pt x="132" y="196"/>
                  </a:lnTo>
                  <a:close/>
                  <a:moveTo>
                    <a:pt x="103" y="147"/>
                  </a:moveTo>
                  <a:lnTo>
                    <a:pt x="118" y="171"/>
                  </a:lnTo>
                  <a:lnTo>
                    <a:pt x="101" y="180"/>
                  </a:lnTo>
                  <a:lnTo>
                    <a:pt x="87" y="155"/>
                  </a:lnTo>
                  <a:lnTo>
                    <a:pt x="103" y="147"/>
                  </a:lnTo>
                  <a:close/>
                  <a:moveTo>
                    <a:pt x="75" y="98"/>
                  </a:moveTo>
                  <a:lnTo>
                    <a:pt x="89" y="122"/>
                  </a:lnTo>
                  <a:lnTo>
                    <a:pt x="71" y="131"/>
                  </a:lnTo>
                  <a:lnTo>
                    <a:pt x="57" y="108"/>
                  </a:lnTo>
                  <a:lnTo>
                    <a:pt x="75" y="98"/>
                  </a:lnTo>
                  <a:close/>
                  <a:moveTo>
                    <a:pt x="45" y="49"/>
                  </a:moveTo>
                  <a:lnTo>
                    <a:pt x="61" y="73"/>
                  </a:lnTo>
                  <a:lnTo>
                    <a:pt x="43" y="84"/>
                  </a:lnTo>
                  <a:lnTo>
                    <a:pt x="29" y="59"/>
                  </a:lnTo>
                  <a:lnTo>
                    <a:pt x="45" y="49"/>
                  </a:lnTo>
                  <a:close/>
                  <a:moveTo>
                    <a:pt x="17" y="0"/>
                  </a:moveTo>
                  <a:lnTo>
                    <a:pt x="31" y="25"/>
                  </a:lnTo>
                  <a:lnTo>
                    <a:pt x="14" y="35"/>
                  </a:lnTo>
                  <a:lnTo>
                    <a:pt x="0" y="11"/>
                  </a:lnTo>
                  <a:lnTo>
                    <a:pt x="17"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55" name="Freeform 55"/>
            <p:cNvSpPr>
              <a:spLocks/>
            </p:cNvSpPr>
            <p:nvPr/>
          </p:nvSpPr>
          <p:spPr bwMode="auto">
            <a:xfrm>
              <a:off x="1553456" y="5061731"/>
              <a:ext cx="69492" cy="58491"/>
            </a:xfrm>
            <a:custGeom>
              <a:avLst/>
              <a:gdLst>
                <a:gd name="T0" fmla="*/ 0 w 31"/>
                <a:gd name="T1" fmla="*/ 0 h 26"/>
                <a:gd name="T2" fmla="*/ 31 w 31"/>
                <a:gd name="T3" fmla="*/ 0 h 26"/>
                <a:gd name="T4" fmla="*/ 31 w 31"/>
                <a:gd name="T5" fmla="*/ 14 h 26"/>
                <a:gd name="T6" fmla="*/ 31 w 31"/>
                <a:gd name="T7" fmla="*/ 16 h 26"/>
                <a:gd name="T8" fmla="*/ 31 w 31"/>
                <a:gd name="T9" fmla="*/ 17 h 26"/>
                <a:gd name="T10" fmla="*/ 31 w 31"/>
                <a:gd name="T11" fmla="*/ 19 h 26"/>
                <a:gd name="T12" fmla="*/ 28 w 31"/>
                <a:gd name="T13" fmla="*/ 19 h 26"/>
                <a:gd name="T14" fmla="*/ 16 w 31"/>
                <a:gd name="T15" fmla="*/ 26 h 26"/>
                <a:gd name="T16" fmla="*/ 0 w 31"/>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6">
                  <a:moveTo>
                    <a:pt x="0" y="0"/>
                  </a:moveTo>
                  <a:lnTo>
                    <a:pt x="31" y="0"/>
                  </a:lnTo>
                  <a:lnTo>
                    <a:pt x="31" y="14"/>
                  </a:lnTo>
                  <a:lnTo>
                    <a:pt x="31" y="16"/>
                  </a:lnTo>
                  <a:lnTo>
                    <a:pt x="31" y="17"/>
                  </a:lnTo>
                  <a:lnTo>
                    <a:pt x="31" y="19"/>
                  </a:lnTo>
                  <a:lnTo>
                    <a:pt x="28" y="19"/>
                  </a:lnTo>
                  <a:lnTo>
                    <a:pt x="16" y="26"/>
                  </a:lnTo>
                  <a:lnTo>
                    <a:pt x="0"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56" name="Freeform 56"/>
            <p:cNvSpPr>
              <a:spLocks noEditPoints="1"/>
            </p:cNvSpPr>
            <p:nvPr/>
          </p:nvSpPr>
          <p:spPr bwMode="auto">
            <a:xfrm>
              <a:off x="1683471" y="5061731"/>
              <a:ext cx="1369643" cy="42744"/>
            </a:xfrm>
            <a:custGeom>
              <a:avLst/>
              <a:gdLst>
                <a:gd name="T0" fmla="*/ 584 w 611"/>
                <a:gd name="T1" fmla="*/ 0 h 19"/>
                <a:gd name="T2" fmla="*/ 611 w 611"/>
                <a:gd name="T3" fmla="*/ 0 h 19"/>
                <a:gd name="T4" fmla="*/ 611 w 611"/>
                <a:gd name="T5" fmla="*/ 19 h 19"/>
                <a:gd name="T6" fmla="*/ 584 w 611"/>
                <a:gd name="T7" fmla="*/ 19 h 19"/>
                <a:gd name="T8" fmla="*/ 584 w 611"/>
                <a:gd name="T9" fmla="*/ 0 h 19"/>
                <a:gd name="T10" fmla="*/ 530 w 611"/>
                <a:gd name="T11" fmla="*/ 0 h 19"/>
                <a:gd name="T12" fmla="*/ 558 w 611"/>
                <a:gd name="T13" fmla="*/ 0 h 19"/>
                <a:gd name="T14" fmla="*/ 558 w 611"/>
                <a:gd name="T15" fmla="*/ 19 h 19"/>
                <a:gd name="T16" fmla="*/ 530 w 611"/>
                <a:gd name="T17" fmla="*/ 19 h 19"/>
                <a:gd name="T18" fmla="*/ 530 w 611"/>
                <a:gd name="T19" fmla="*/ 0 h 19"/>
                <a:gd name="T20" fmla="*/ 478 w 611"/>
                <a:gd name="T21" fmla="*/ 0 h 19"/>
                <a:gd name="T22" fmla="*/ 504 w 611"/>
                <a:gd name="T23" fmla="*/ 0 h 19"/>
                <a:gd name="T24" fmla="*/ 504 w 611"/>
                <a:gd name="T25" fmla="*/ 19 h 19"/>
                <a:gd name="T26" fmla="*/ 478 w 611"/>
                <a:gd name="T27" fmla="*/ 19 h 19"/>
                <a:gd name="T28" fmla="*/ 478 w 611"/>
                <a:gd name="T29" fmla="*/ 0 h 19"/>
                <a:gd name="T30" fmla="*/ 424 w 611"/>
                <a:gd name="T31" fmla="*/ 0 h 19"/>
                <a:gd name="T32" fmla="*/ 452 w 611"/>
                <a:gd name="T33" fmla="*/ 0 h 19"/>
                <a:gd name="T34" fmla="*/ 452 w 611"/>
                <a:gd name="T35" fmla="*/ 19 h 19"/>
                <a:gd name="T36" fmla="*/ 424 w 611"/>
                <a:gd name="T37" fmla="*/ 19 h 19"/>
                <a:gd name="T38" fmla="*/ 424 w 611"/>
                <a:gd name="T39" fmla="*/ 0 h 19"/>
                <a:gd name="T40" fmla="*/ 371 w 611"/>
                <a:gd name="T41" fmla="*/ 0 h 19"/>
                <a:gd name="T42" fmla="*/ 398 w 611"/>
                <a:gd name="T43" fmla="*/ 0 h 19"/>
                <a:gd name="T44" fmla="*/ 398 w 611"/>
                <a:gd name="T45" fmla="*/ 19 h 19"/>
                <a:gd name="T46" fmla="*/ 371 w 611"/>
                <a:gd name="T47" fmla="*/ 19 h 19"/>
                <a:gd name="T48" fmla="*/ 371 w 611"/>
                <a:gd name="T49" fmla="*/ 0 h 19"/>
                <a:gd name="T50" fmla="*/ 319 w 611"/>
                <a:gd name="T51" fmla="*/ 0 h 19"/>
                <a:gd name="T52" fmla="*/ 345 w 611"/>
                <a:gd name="T53" fmla="*/ 0 h 19"/>
                <a:gd name="T54" fmla="*/ 345 w 611"/>
                <a:gd name="T55" fmla="*/ 19 h 19"/>
                <a:gd name="T56" fmla="*/ 319 w 611"/>
                <a:gd name="T57" fmla="*/ 19 h 19"/>
                <a:gd name="T58" fmla="*/ 319 w 611"/>
                <a:gd name="T59" fmla="*/ 0 h 19"/>
                <a:gd name="T60" fmla="*/ 265 w 611"/>
                <a:gd name="T61" fmla="*/ 0 h 19"/>
                <a:gd name="T62" fmla="*/ 291 w 611"/>
                <a:gd name="T63" fmla="*/ 0 h 19"/>
                <a:gd name="T64" fmla="*/ 291 w 611"/>
                <a:gd name="T65" fmla="*/ 19 h 19"/>
                <a:gd name="T66" fmla="*/ 265 w 611"/>
                <a:gd name="T67" fmla="*/ 19 h 19"/>
                <a:gd name="T68" fmla="*/ 265 w 611"/>
                <a:gd name="T69" fmla="*/ 0 h 19"/>
                <a:gd name="T70" fmla="*/ 213 w 611"/>
                <a:gd name="T71" fmla="*/ 0 h 19"/>
                <a:gd name="T72" fmla="*/ 239 w 611"/>
                <a:gd name="T73" fmla="*/ 0 h 19"/>
                <a:gd name="T74" fmla="*/ 239 w 611"/>
                <a:gd name="T75" fmla="*/ 19 h 19"/>
                <a:gd name="T76" fmla="*/ 213 w 611"/>
                <a:gd name="T77" fmla="*/ 19 h 19"/>
                <a:gd name="T78" fmla="*/ 213 w 611"/>
                <a:gd name="T79" fmla="*/ 0 h 19"/>
                <a:gd name="T80" fmla="*/ 158 w 611"/>
                <a:gd name="T81" fmla="*/ 0 h 19"/>
                <a:gd name="T82" fmla="*/ 185 w 611"/>
                <a:gd name="T83" fmla="*/ 0 h 19"/>
                <a:gd name="T84" fmla="*/ 185 w 611"/>
                <a:gd name="T85" fmla="*/ 19 h 19"/>
                <a:gd name="T86" fmla="*/ 158 w 611"/>
                <a:gd name="T87" fmla="*/ 19 h 19"/>
                <a:gd name="T88" fmla="*/ 158 w 611"/>
                <a:gd name="T89" fmla="*/ 0 h 19"/>
                <a:gd name="T90" fmla="*/ 106 w 611"/>
                <a:gd name="T91" fmla="*/ 0 h 19"/>
                <a:gd name="T92" fmla="*/ 132 w 611"/>
                <a:gd name="T93" fmla="*/ 0 h 19"/>
                <a:gd name="T94" fmla="*/ 132 w 611"/>
                <a:gd name="T95" fmla="*/ 19 h 19"/>
                <a:gd name="T96" fmla="*/ 106 w 611"/>
                <a:gd name="T97" fmla="*/ 19 h 19"/>
                <a:gd name="T98" fmla="*/ 106 w 611"/>
                <a:gd name="T99" fmla="*/ 0 h 19"/>
                <a:gd name="T100" fmla="*/ 52 w 611"/>
                <a:gd name="T101" fmla="*/ 0 h 19"/>
                <a:gd name="T102" fmla="*/ 78 w 611"/>
                <a:gd name="T103" fmla="*/ 0 h 19"/>
                <a:gd name="T104" fmla="*/ 78 w 611"/>
                <a:gd name="T105" fmla="*/ 19 h 19"/>
                <a:gd name="T106" fmla="*/ 52 w 611"/>
                <a:gd name="T107" fmla="*/ 19 h 19"/>
                <a:gd name="T108" fmla="*/ 52 w 611"/>
                <a:gd name="T109" fmla="*/ 0 h 19"/>
                <a:gd name="T110" fmla="*/ 0 w 611"/>
                <a:gd name="T111" fmla="*/ 0 h 19"/>
                <a:gd name="T112" fmla="*/ 26 w 611"/>
                <a:gd name="T113" fmla="*/ 0 h 19"/>
                <a:gd name="T114" fmla="*/ 26 w 611"/>
                <a:gd name="T115" fmla="*/ 19 h 19"/>
                <a:gd name="T116" fmla="*/ 0 w 611"/>
                <a:gd name="T117" fmla="*/ 19 h 19"/>
                <a:gd name="T118" fmla="*/ 0 w 611"/>
                <a:gd name="T1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1" h="19">
                  <a:moveTo>
                    <a:pt x="584" y="0"/>
                  </a:moveTo>
                  <a:lnTo>
                    <a:pt x="611" y="0"/>
                  </a:lnTo>
                  <a:lnTo>
                    <a:pt x="611" y="19"/>
                  </a:lnTo>
                  <a:lnTo>
                    <a:pt x="584" y="19"/>
                  </a:lnTo>
                  <a:lnTo>
                    <a:pt x="584" y="0"/>
                  </a:lnTo>
                  <a:close/>
                  <a:moveTo>
                    <a:pt x="530" y="0"/>
                  </a:moveTo>
                  <a:lnTo>
                    <a:pt x="558" y="0"/>
                  </a:lnTo>
                  <a:lnTo>
                    <a:pt x="558" y="19"/>
                  </a:lnTo>
                  <a:lnTo>
                    <a:pt x="530" y="19"/>
                  </a:lnTo>
                  <a:lnTo>
                    <a:pt x="530" y="0"/>
                  </a:lnTo>
                  <a:close/>
                  <a:moveTo>
                    <a:pt x="478" y="0"/>
                  </a:moveTo>
                  <a:lnTo>
                    <a:pt x="504" y="0"/>
                  </a:lnTo>
                  <a:lnTo>
                    <a:pt x="504" y="19"/>
                  </a:lnTo>
                  <a:lnTo>
                    <a:pt x="478" y="19"/>
                  </a:lnTo>
                  <a:lnTo>
                    <a:pt x="478" y="0"/>
                  </a:lnTo>
                  <a:close/>
                  <a:moveTo>
                    <a:pt x="424" y="0"/>
                  </a:moveTo>
                  <a:lnTo>
                    <a:pt x="452" y="0"/>
                  </a:lnTo>
                  <a:lnTo>
                    <a:pt x="452" y="19"/>
                  </a:lnTo>
                  <a:lnTo>
                    <a:pt x="424" y="19"/>
                  </a:lnTo>
                  <a:lnTo>
                    <a:pt x="424" y="0"/>
                  </a:lnTo>
                  <a:close/>
                  <a:moveTo>
                    <a:pt x="371" y="0"/>
                  </a:moveTo>
                  <a:lnTo>
                    <a:pt x="398" y="0"/>
                  </a:lnTo>
                  <a:lnTo>
                    <a:pt x="398" y="19"/>
                  </a:lnTo>
                  <a:lnTo>
                    <a:pt x="371" y="19"/>
                  </a:lnTo>
                  <a:lnTo>
                    <a:pt x="371" y="0"/>
                  </a:lnTo>
                  <a:close/>
                  <a:moveTo>
                    <a:pt x="319" y="0"/>
                  </a:moveTo>
                  <a:lnTo>
                    <a:pt x="345" y="0"/>
                  </a:lnTo>
                  <a:lnTo>
                    <a:pt x="345" y="19"/>
                  </a:lnTo>
                  <a:lnTo>
                    <a:pt x="319" y="19"/>
                  </a:lnTo>
                  <a:lnTo>
                    <a:pt x="319" y="0"/>
                  </a:lnTo>
                  <a:close/>
                  <a:moveTo>
                    <a:pt x="265" y="0"/>
                  </a:moveTo>
                  <a:lnTo>
                    <a:pt x="291" y="0"/>
                  </a:lnTo>
                  <a:lnTo>
                    <a:pt x="291" y="19"/>
                  </a:lnTo>
                  <a:lnTo>
                    <a:pt x="265" y="19"/>
                  </a:lnTo>
                  <a:lnTo>
                    <a:pt x="265" y="0"/>
                  </a:lnTo>
                  <a:close/>
                  <a:moveTo>
                    <a:pt x="213" y="0"/>
                  </a:moveTo>
                  <a:lnTo>
                    <a:pt x="239" y="0"/>
                  </a:lnTo>
                  <a:lnTo>
                    <a:pt x="239" y="19"/>
                  </a:lnTo>
                  <a:lnTo>
                    <a:pt x="213" y="19"/>
                  </a:lnTo>
                  <a:lnTo>
                    <a:pt x="213" y="0"/>
                  </a:lnTo>
                  <a:close/>
                  <a:moveTo>
                    <a:pt x="158" y="0"/>
                  </a:moveTo>
                  <a:lnTo>
                    <a:pt x="185" y="0"/>
                  </a:lnTo>
                  <a:lnTo>
                    <a:pt x="185" y="19"/>
                  </a:lnTo>
                  <a:lnTo>
                    <a:pt x="158" y="19"/>
                  </a:lnTo>
                  <a:lnTo>
                    <a:pt x="158" y="0"/>
                  </a:lnTo>
                  <a:close/>
                  <a:moveTo>
                    <a:pt x="106" y="0"/>
                  </a:moveTo>
                  <a:lnTo>
                    <a:pt x="132" y="0"/>
                  </a:lnTo>
                  <a:lnTo>
                    <a:pt x="132" y="19"/>
                  </a:lnTo>
                  <a:lnTo>
                    <a:pt x="106" y="19"/>
                  </a:lnTo>
                  <a:lnTo>
                    <a:pt x="106" y="0"/>
                  </a:lnTo>
                  <a:close/>
                  <a:moveTo>
                    <a:pt x="52" y="0"/>
                  </a:moveTo>
                  <a:lnTo>
                    <a:pt x="78" y="0"/>
                  </a:lnTo>
                  <a:lnTo>
                    <a:pt x="78" y="19"/>
                  </a:lnTo>
                  <a:lnTo>
                    <a:pt x="52" y="19"/>
                  </a:lnTo>
                  <a:lnTo>
                    <a:pt x="52" y="0"/>
                  </a:lnTo>
                  <a:close/>
                  <a:moveTo>
                    <a:pt x="0" y="0"/>
                  </a:moveTo>
                  <a:lnTo>
                    <a:pt x="26" y="0"/>
                  </a:lnTo>
                  <a:lnTo>
                    <a:pt x="26" y="19"/>
                  </a:lnTo>
                  <a:lnTo>
                    <a:pt x="0" y="19"/>
                  </a:lnTo>
                  <a:lnTo>
                    <a:pt x="0"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grpSp>
      <p:sp>
        <p:nvSpPr>
          <p:cNvPr id="57" name="Freeform 57"/>
          <p:cNvSpPr>
            <a:spLocks/>
          </p:cNvSpPr>
          <p:nvPr/>
        </p:nvSpPr>
        <p:spPr bwMode="auto">
          <a:xfrm>
            <a:off x="348954" y="304994"/>
            <a:ext cx="2910522" cy="2511577"/>
          </a:xfrm>
          <a:custGeom>
            <a:avLst/>
            <a:gdLst>
              <a:gd name="T0" fmla="*/ 217 w 555"/>
              <a:gd name="T1" fmla="*/ 0 h 369"/>
              <a:gd name="T2" fmla="*/ 339 w 555"/>
              <a:gd name="T3" fmla="*/ 0 h 369"/>
              <a:gd name="T4" fmla="*/ 555 w 555"/>
              <a:gd name="T5" fmla="*/ 369 h 369"/>
              <a:gd name="T6" fmla="*/ 0 w 555"/>
              <a:gd name="T7" fmla="*/ 369 h 369"/>
              <a:gd name="T8" fmla="*/ 217 w 555"/>
              <a:gd name="T9" fmla="*/ 0 h 369"/>
              <a:gd name="connsiteX0" fmla="*/ 3910 w 10000"/>
              <a:gd name="connsiteY0" fmla="*/ 0 h 10000"/>
              <a:gd name="connsiteX1" fmla="*/ 10000 w 10000"/>
              <a:gd name="connsiteY1" fmla="*/ 10000 h 10000"/>
              <a:gd name="connsiteX2" fmla="*/ 0 w 10000"/>
              <a:gd name="connsiteY2" fmla="*/ 10000 h 10000"/>
              <a:gd name="connsiteX3" fmla="*/ 3910 w 10000"/>
              <a:gd name="connsiteY3" fmla="*/ 0 h 10000"/>
              <a:gd name="connsiteX0" fmla="*/ 5475 w 10000"/>
              <a:gd name="connsiteY0" fmla="*/ 0 h 10451"/>
              <a:gd name="connsiteX1" fmla="*/ 10000 w 10000"/>
              <a:gd name="connsiteY1" fmla="*/ 10451 h 10451"/>
              <a:gd name="connsiteX2" fmla="*/ 0 w 10000"/>
              <a:gd name="connsiteY2" fmla="*/ 10451 h 10451"/>
              <a:gd name="connsiteX3" fmla="*/ 5475 w 10000"/>
              <a:gd name="connsiteY3" fmla="*/ 0 h 10451"/>
              <a:gd name="connsiteX0" fmla="*/ 5174 w 10000"/>
              <a:gd name="connsiteY0" fmla="*/ 0 h 10541"/>
              <a:gd name="connsiteX1" fmla="*/ 10000 w 10000"/>
              <a:gd name="connsiteY1" fmla="*/ 10541 h 10541"/>
              <a:gd name="connsiteX2" fmla="*/ 0 w 10000"/>
              <a:gd name="connsiteY2" fmla="*/ 10541 h 10541"/>
              <a:gd name="connsiteX3" fmla="*/ 5174 w 10000"/>
              <a:gd name="connsiteY3" fmla="*/ 0 h 10541"/>
              <a:gd name="connsiteX0" fmla="*/ 4820 w 10000"/>
              <a:gd name="connsiteY0" fmla="*/ 0 h 10541"/>
              <a:gd name="connsiteX1" fmla="*/ 10000 w 10000"/>
              <a:gd name="connsiteY1" fmla="*/ 10541 h 10541"/>
              <a:gd name="connsiteX2" fmla="*/ 0 w 10000"/>
              <a:gd name="connsiteY2" fmla="*/ 10541 h 10541"/>
              <a:gd name="connsiteX3" fmla="*/ 4820 w 10000"/>
              <a:gd name="connsiteY3" fmla="*/ 0 h 10541"/>
            </a:gdLst>
            <a:ahLst/>
            <a:cxnLst>
              <a:cxn ang="0">
                <a:pos x="connsiteX0" y="connsiteY0"/>
              </a:cxn>
              <a:cxn ang="0">
                <a:pos x="connsiteX1" y="connsiteY1"/>
              </a:cxn>
              <a:cxn ang="0">
                <a:pos x="connsiteX2" y="connsiteY2"/>
              </a:cxn>
              <a:cxn ang="0">
                <a:pos x="connsiteX3" y="connsiteY3"/>
              </a:cxn>
            </a:cxnLst>
            <a:rect l="l" t="t" r="r" b="b"/>
            <a:pathLst>
              <a:path w="10000" h="10541">
                <a:moveTo>
                  <a:pt x="4820" y="0"/>
                </a:moveTo>
                <a:lnTo>
                  <a:pt x="10000" y="10541"/>
                </a:lnTo>
                <a:lnTo>
                  <a:pt x="0" y="10541"/>
                </a:lnTo>
                <a:lnTo>
                  <a:pt x="4820" y="0"/>
                </a:lnTo>
                <a:close/>
              </a:path>
            </a:pathLst>
          </a:custGeom>
          <a:blipFill dpi="0" rotWithShape="1">
            <a:blip r:embed="rId3" cstate="print">
              <a:grayscl/>
              <a:extLst>
                <a:ext uri="{28A0092B-C50C-407E-A947-70E740481C1C}">
                  <a14:useLocalDpi xmlns="" xmlns:a14="http://schemas.microsoft.com/office/drawing/2010/main" val="0"/>
                </a:ext>
              </a:extLst>
            </a:blip>
            <a:srcRect/>
            <a:stretch>
              <a:fillRect/>
            </a:stretch>
          </a:blip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58" name="Freeform 58"/>
          <p:cNvSpPr>
            <a:spLocks/>
          </p:cNvSpPr>
          <p:nvPr/>
        </p:nvSpPr>
        <p:spPr bwMode="auto">
          <a:xfrm>
            <a:off x="3290726" y="1"/>
            <a:ext cx="970631" cy="830124"/>
          </a:xfrm>
          <a:custGeom>
            <a:avLst/>
            <a:gdLst>
              <a:gd name="T0" fmla="*/ 0 w 433"/>
              <a:gd name="T1" fmla="*/ 0 h 369"/>
              <a:gd name="T2" fmla="*/ 433 w 433"/>
              <a:gd name="T3" fmla="*/ 0 h 369"/>
              <a:gd name="T4" fmla="*/ 217 w 433"/>
              <a:gd name="T5" fmla="*/ 369 h 369"/>
              <a:gd name="T6" fmla="*/ 0 w 433"/>
              <a:gd name="T7" fmla="*/ 0 h 369"/>
            </a:gdLst>
            <a:ahLst/>
            <a:cxnLst>
              <a:cxn ang="0">
                <a:pos x="T0" y="T1"/>
              </a:cxn>
              <a:cxn ang="0">
                <a:pos x="T2" y="T3"/>
              </a:cxn>
              <a:cxn ang="0">
                <a:pos x="T4" y="T5"/>
              </a:cxn>
              <a:cxn ang="0">
                <a:pos x="T6" y="T7"/>
              </a:cxn>
            </a:cxnLst>
            <a:rect l="0" t="0" r="r" b="b"/>
            <a:pathLst>
              <a:path w="433" h="369">
                <a:moveTo>
                  <a:pt x="0" y="0"/>
                </a:moveTo>
                <a:lnTo>
                  <a:pt x="433" y="0"/>
                </a:lnTo>
                <a:lnTo>
                  <a:pt x="217" y="369"/>
                </a:lnTo>
                <a:lnTo>
                  <a:pt x="0" y="0"/>
                </a:lnTo>
                <a:close/>
              </a:path>
            </a:pathLst>
          </a:custGeom>
          <a:solidFill>
            <a:srgbClr val="46B3CD"/>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59" name="Freeform 59"/>
          <p:cNvSpPr>
            <a:spLocks/>
          </p:cNvSpPr>
          <p:nvPr/>
        </p:nvSpPr>
        <p:spPr bwMode="auto">
          <a:xfrm>
            <a:off x="3777163" y="1"/>
            <a:ext cx="1244111" cy="830124"/>
          </a:xfrm>
          <a:custGeom>
            <a:avLst/>
            <a:gdLst>
              <a:gd name="T0" fmla="*/ 216 w 555"/>
              <a:gd name="T1" fmla="*/ 0 h 369"/>
              <a:gd name="T2" fmla="*/ 338 w 555"/>
              <a:gd name="T3" fmla="*/ 0 h 369"/>
              <a:gd name="T4" fmla="*/ 555 w 555"/>
              <a:gd name="T5" fmla="*/ 369 h 369"/>
              <a:gd name="T6" fmla="*/ 0 w 555"/>
              <a:gd name="T7" fmla="*/ 369 h 369"/>
              <a:gd name="T8" fmla="*/ 216 w 555"/>
              <a:gd name="T9" fmla="*/ 0 h 369"/>
            </a:gdLst>
            <a:ahLst/>
            <a:cxnLst>
              <a:cxn ang="0">
                <a:pos x="T0" y="T1"/>
              </a:cxn>
              <a:cxn ang="0">
                <a:pos x="T2" y="T3"/>
              </a:cxn>
              <a:cxn ang="0">
                <a:pos x="T4" y="T5"/>
              </a:cxn>
              <a:cxn ang="0">
                <a:pos x="T6" y="T7"/>
              </a:cxn>
              <a:cxn ang="0">
                <a:pos x="T8" y="T9"/>
              </a:cxn>
            </a:cxnLst>
            <a:rect l="0" t="0" r="r" b="b"/>
            <a:pathLst>
              <a:path w="555" h="369">
                <a:moveTo>
                  <a:pt x="216" y="0"/>
                </a:moveTo>
                <a:lnTo>
                  <a:pt x="338" y="0"/>
                </a:lnTo>
                <a:lnTo>
                  <a:pt x="555" y="369"/>
                </a:lnTo>
                <a:lnTo>
                  <a:pt x="0" y="369"/>
                </a:lnTo>
                <a:lnTo>
                  <a:pt x="216"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60" name="Freeform 60"/>
          <p:cNvSpPr>
            <a:spLocks/>
          </p:cNvSpPr>
          <p:nvPr/>
        </p:nvSpPr>
        <p:spPr bwMode="auto">
          <a:xfrm>
            <a:off x="5021272" y="1"/>
            <a:ext cx="1244111" cy="830124"/>
          </a:xfrm>
          <a:custGeom>
            <a:avLst/>
            <a:gdLst>
              <a:gd name="T0" fmla="*/ 215 w 555"/>
              <a:gd name="T1" fmla="*/ 0 h 369"/>
              <a:gd name="T2" fmla="*/ 339 w 555"/>
              <a:gd name="T3" fmla="*/ 0 h 369"/>
              <a:gd name="T4" fmla="*/ 555 w 555"/>
              <a:gd name="T5" fmla="*/ 369 h 369"/>
              <a:gd name="T6" fmla="*/ 0 w 555"/>
              <a:gd name="T7" fmla="*/ 369 h 369"/>
              <a:gd name="T8" fmla="*/ 215 w 555"/>
              <a:gd name="T9" fmla="*/ 0 h 369"/>
            </a:gdLst>
            <a:ahLst/>
            <a:cxnLst>
              <a:cxn ang="0">
                <a:pos x="T0" y="T1"/>
              </a:cxn>
              <a:cxn ang="0">
                <a:pos x="T2" y="T3"/>
              </a:cxn>
              <a:cxn ang="0">
                <a:pos x="T4" y="T5"/>
              </a:cxn>
              <a:cxn ang="0">
                <a:pos x="T6" y="T7"/>
              </a:cxn>
              <a:cxn ang="0">
                <a:pos x="T8" y="T9"/>
              </a:cxn>
            </a:cxnLst>
            <a:rect l="0" t="0" r="r" b="b"/>
            <a:pathLst>
              <a:path w="555" h="369">
                <a:moveTo>
                  <a:pt x="215" y="0"/>
                </a:moveTo>
                <a:lnTo>
                  <a:pt x="339" y="0"/>
                </a:lnTo>
                <a:lnTo>
                  <a:pt x="555" y="369"/>
                </a:lnTo>
                <a:lnTo>
                  <a:pt x="0" y="369"/>
                </a:lnTo>
                <a:lnTo>
                  <a:pt x="215"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61" name="Freeform 61"/>
          <p:cNvSpPr>
            <a:spLocks/>
          </p:cNvSpPr>
          <p:nvPr/>
        </p:nvSpPr>
        <p:spPr bwMode="auto">
          <a:xfrm>
            <a:off x="1025896" y="830124"/>
            <a:ext cx="1244111" cy="1066338"/>
          </a:xfrm>
          <a:custGeom>
            <a:avLst/>
            <a:gdLst>
              <a:gd name="T0" fmla="*/ 277 w 555"/>
              <a:gd name="T1" fmla="*/ 0 h 474"/>
              <a:gd name="T2" fmla="*/ 555 w 555"/>
              <a:gd name="T3" fmla="*/ 474 h 474"/>
              <a:gd name="T4" fmla="*/ 0 w 555"/>
              <a:gd name="T5" fmla="*/ 474 h 474"/>
              <a:gd name="T6" fmla="*/ 277 w 555"/>
              <a:gd name="T7" fmla="*/ 0 h 474"/>
            </a:gdLst>
            <a:ahLst/>
            <a:cxnLst>
              <a:cxn ang="0">
                <a:pos x="T0" y="T1"/>
              </a:cxn>
              <a:cxn ang="0">
                <a:pos x="T2" y="T3"/>
              </a:cxn>
              <a:cxn ang="0">
                <a:pos x="T4" y="T5"/>
              </a:cxn>
              <a:cxn ang="0">
                <a:pos x="T6" y="T7"/>
              </a:cxn>
            </a:cxnLst>
            <a:rect l="0" t="0" r="r" b="b"/>
            <a:pathLst>
              <a:path w="555" h="474">
                <a:moveTo>
                  <a:pt x="277" y="0"/>
                </a:moveTo>
                <a:lnTo>
                  <a:pt x="555" y="474"/>
                </a:lnTo>
                <a:lnTo>
                  <a:pt x="0" y="474"/>
                </a:lnTo>
                <a:lnTo>
                  <a:pt x="277"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62" name="Freeform 62"/>
          <p:cNvSpPr>
            <a:spLocks/>
          </p:cNvSpPr>
          <p:nvPr/>
        </p:nvSpPr>
        <p:spPr bwMode="auto">
          <a:xfrm>
            <a:off x="3153987" y="830124"/>
            <a:ext cx="1244111" cy="1066338"/>
          </a:xfrm>
          <a:custGeom>
            <a:avLst/>
            <a:gdLst>
              <a:gd name="T0" fmla="*/ 278 w 555"/>
              <a:gd name="T1" fmla="*/ 0 h 474"/>
              <a:gd name="T2" fmla="*/ 555 w 555"/>
              <a:gd name="T3" fmla="*/ 474 h 474"/>
              <a:gd name="T4" fmla="*/ 0 w 555"/>
              <a:gd name="T5" fmla="*/ 474 h 474"/>
              <a:gd name="T6" fmla="*/ 278 w 555"/>
              <a:gd name="T7" fmla="*/ 0 h 474"/>
            </a:gdLst>
            <a:ahLst/>
            <a:cxnLst>
              <a:cxn ang="0">
                <a:pos x="T0" y="T1"/>
              </a:cxn>
              <a:cxn ang="0">
                <a:pos x="T2" y="T3"/>
              </a:cxn>
              <a:cxn ang="0">
                <a:pos x="T4" y="T5"/>
              </a:cxn>
              <a:cxn ang="0">
                <a:pos x="T6" y="T7"/>
              </a:cxn>
            </a:cxnLst>
            <a:rect l="0" t="0" r="r" b="b"/>
            <a:pathLst>
              <a:path w="555" h="474">
                <a:moveTo>
                  <a:pt x="278" y="0"/>
                </a:moveTo>
                <a:lnTo>
                  <a:pt x="555" y="474"/>
                </a:lnTo>
                <a:lnTo>
                  <a:pt x="0" y="474"/>
                </a:lnTo>
                <a:lnTo>
                  <a:pt x="278"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63" name="Freeform 63"/>
          <p:cNvSpPr>
            <a:spLocks/>
          </p:cNvSpPr>
          <p:nvPr/>
        </p:nvSpPr>
        <p:spPr bwMode="auto">
          <a:xfrm>
            <a:off x="3777163" y="830124"/>
            <a:ext cx="1244111" cy="1066338"/>
          </a:xfrm>
          <a:custGeom>
            <a:avLst/>
            <a:gdLst>
              <a:gd name="T0" fmla="*/ 0 w 555"/>
              <a:gd name="T1" fmla="*/ 0 h 474"/>
              <a:gd name="T2" fmla="*/ 555 w 555"/>
              <a:gd name="T3" fmla="*/ 0 h 474"/>
              <a:gd name="T4" fmla="*/ 277 w 555"/>
              <a:gd name="T5" fmla="*/ 474 h 474"/>
              <a:gd name="T6" fmla="*/ 0 w 555"/>
              <a:gd name="T7" fmla="*/ 0 h 474"/>
            </a:gdLst>
            <a:ahLst/>
            <a:cxnLst>
              <a:cxn ang="0">
                <a:pos x="T0" y="T1"/>
              </a:cxn>
              <a:cxn ang="0">
                <a:pos x="T2" y="T3"/>
              </a:cxn>
              <a:cxn ang="0">
                <a:pos x="T4" y="T5"/>
              </a:cxn>
              <a:cxn ang="0">
                <a:pos x="T6" y="T7"/>
              </a:cxn>
            </a:cxnLst>
            <a:rect l="0" t="0" r="r" b="b"/>
            <a:pathLst>
              <a:path w="555" h="474">
                <a:moveTo>
                  <a:pt x="0" y="0"/>
                </a:moveTo>
                <a:lnTo>
                  <a:pt x="555" y="0"/>
                </a:lnTo>
                <a:lnTo>
                  <a:pt x="277" y="474"/>
                </a:lnTo>
                <a:lnTo>
                  <a:pt x="0" y="0"/>
                </a:lnTo>
                <a:close/>
              </a:path>
            </a:pathLst>
          </a:custGeom>
          <a:solidFill>
            <a:srgbClr val="46B3CD"/>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64" name="Freeform 64"/>
          <p:cNvSpPr>
            <a:spLocks/>
          </p:cNvSpPr>
          <p:nvPr/>
        </p:nvSpPr>
        <p:spPr bwMode="auto">
          <a:xfrm>
            <a:off x="4094687" y="815666"/>
            <a:ext cx="1867287" cy="1600467"/>
          </a:xfrm>
          <a:custGeom>
            <a:avLst/>
            <a:gdLst>
              <a:gd name="T0" fmla="*/ 278 w 555"/>
              <a:gd name="T1" fmla="*/ 0 h 474"/>
              <a:gd name="T2" fmla="*/ 555 w 555"/>
              <a:gd name="T3" fmla="*/ 474 h 474"/>
              <a:gd name="T4" fmla="*/ 0 w 555"/>
              <a:gd name="T5" fmla="*/ 474 h 474"/>
              <a:gd name="T6" fmla="*/ 278 w 555"/>
              <a:gd name="T7" fmla="*/ 0 h 474"/>
            </a:gdLst>
            <a:ahLst/>
            <a:cxnLst>
              <a:cxn ang="0">
                <a:pos x="T0" y="T1"/>
              </a:cxn>
              <a:cxn ang="0">
                <a:pos x="T2" y="T3"/>
              </a:cxn>
              <a:cxn ang="0">
                <a:pos x="T4" y="T5"/>
              </a:cxn>
              <a:cxn ang="0">
                <a:pos x="T6" y="T7"/>
              </a:cxn>
            </a:cxnLst>
            <a:rect l="0" t="0" r="r" b="b"/>
            <a:pathLst>
              <a:path w="555" h="474">
                <a:moveTo>
                  <a:pt x="278" y="0"/>
                </a:moveTo>
                <a:lnTo>
                  <a:pt x="555" y="474"/>
                </a:lnTo>
                <a:lnTo>
                  <a:pt x="0" y="474"/>
                </a:lnTo>
                <a:lnTo>
                  <a:pt x="278" y="0"/>
                </a:lnTo>
                <a:close/>
              </a:path>
            </a:pathLst>
          </a:custGeom>
          <a:blipFill dpi="0" rotWithShape="1">
            <a:blip r:embed="rId4" cstate="print">
              <a:grayscl/>
              <a:extLst>
                <a:ext uri="{28A0092B-C50C-407E-A947-70E740481C1C}">
                  <a14:useLocalDpi xmlns="" xmlns:a14="http://schemas.microsoft.com/office/drawing/2010/main" val="0"/>
                </a:ext>
              </a:extLst>
            </a:blip>
            <a:srcRect/>
            <a:stretch>
              <a:fillRect/>
            </a:stretch>
          </a:blip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65" name="Freeform 65"/>
          <p:cNvSpPr>
            <a:spLocks/>
          </p:cNvSpPr>
          <p:nvPr/>
        </p:nvSpPr>
        <p:spPr bwMode="auto">
          <a:xfrm>
            <a:off x="6265383" y="830124"/>
            <a:ext cx="1244111" cy="1066338"/>
          </a:xfrm>
          <a:custGeom>
            <a:avLst/>
            <a:gdLst>
              <a:gd name="T0" fmla="*/ 0 w 555"/>
              <a:gd name="T1" fmla="*/ 0 h 474"/>
              <a:gd name="T2" fmla="*/ 555 w 555"/>
              <a:gd name="T3" fmla="*/ 0 h 474"/>
              <a:gd name="T4" fmla="*/ 278 w 555"/>
              <a:gd name="T5" fmla="*/ 474 h 474"/>
              <a:gd name="T6" fmla="*/ 0 w 555"/>
              <a:gd name="T7" fmla="*/ 0 h 474"/>
            </a:gdLst>
            <a:ahLst/>
            <a:cxnLst>
              <a:cxn ang="0">
                <a:pos x="T0" y="T1"/>
              </a:cxn>
              <a:cxn ang="0">
                <a:pos x="T2" y="T3"/>
              </a:cxn>
              <a:cxn ang="0">
                <a:pos x="T4" y="T5"/>
              </a:cxn>
              <a:cxn ang="0">
                <a:pos x="T6" y="T7"/>
              </a:cxn>
            </a:cxnLst>
            <a:rect l="0" t="0" r="r" b="b"/>
            <a:pathLst>
              <a:path w="555" h="474">
                <a:moveTo>
                  <a:pt x="0" y="0"/>
                </a:moveTo>
                <a:lnTo>
                  <a:pt x="555" y="0"/>
                </a:lnTo>
                <a:lnTo>
                  <a:pt x="278" y="474"/>
                </a:lnTo>
                <a:lnTo>
                  <a:pt x="0"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67" name="Freeform 67"/>
          <p:cNvSpPr>
            <a:spLocks/>
          </p:cNvSpPr>
          <p:nvPr/>
        </p:nvSpPr>
        <p:spPr bwMode="auto">
          <a:xfrm>
            <a:off x="1650502" y="4112778"/>
            <a:ext cx="2393262" cy="2051285"/>
          </a:xfrm>
          <a:custGeom>
            <a:avLst/>
            <a:gdLst>
              <a:gd name="T0" fmla="*/ 277 w 555"/>
              <a:gd name="T1" fmla="*/ 0 h 474"/>
              <a:gd name="T2" fmla="*/ 555 w 555"/>
              <a:gd name="T3" fmla="*/ 474 h 474"/>
              <a:gd name="T4" fmla="*/ 0 w 555"/>
              <a:gd name="T5" fmla="*/ 474 h 474"/>
              <a:gd name="T6" fmla="*/ 277 w 555"/>
              <a:gd name="T7" fmla="*/ 0 h 474"/>
            </a:gdLst>
            <a:ahLst/>
            <a:cxnLst>
              <a:cxn ang="0">
                <a:pos x="T0" y="T1"/>
              </a:cxn>
              <a:cxn ang="0">
                <a:pos x="T2" y="T3"/>
              </a:cxn>
              <a:cxn ang="0">
                <a:pos x="T4" y="T5"/>
              </a:cxn>
              <a:cxn ang="0">
                <a:pos x="T6" y="T7"/>
              </a:cxn>
            </a:cxnLst>
            <a:rect l="0" t="0" r="r" b="b"/>
            <a:pathLst>
              <a:path w="555" h="474">
                <a:moveTo>
                  <a:pt x="277" y="0"/>
                </a:moveTo>
                <a:lnTo>
                  <a:pt x="555" y="474"/>
                </a:lnTo>
                <a:lnTo>
                  <a:pt x="0" y="474"/>
                </a:lnTo>
                <a:lnTo>
                  <a:pt x="277" y="0"/>
                </a:lnTo>
                <a:close/>
              </a:path>
            </a:pathLst>
          </a:custGeom>
          <a:blipFill dpi="0" rotWithShape="1">
            <a:blip r:embed="rId5" cstate="print">
              <a:grayscl/>
              <a:extLst>
                <a:ext uri="{28A0092B-C50C-407E-A947-70E740481C1C}">
                  <a14:useLocalDpi xmlns="" xmlns:a14="http://schemas.microsoft.com/office/drawing/2010/main" val="0"/>
                </a:ext>
              </a:extLst>
            </a:blip>
            <a:srcRect/>
            <a:stretch>
              <a:fillRect/>
            </a:stretch>
          </a:blip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68" name="Freeform 68"/>
          <p:cNvSpPr>
            <a:spLocks/>
          </p:cNvSpPr>
          <p:nvPr/>
        </p:nvSpPr>
        <p:spPr bwMode="auto">
          <a:xfrm>
            <a:off x="1286700" y="6164063"/>
            <a:ext cx="1244111" cy="1068588"/>
          </a:xfrm>
          <a:custGeom>
            <a:avLst/>
            <a:gdLst>
              <a:gd name="T0" fmla="*/ 278 w 555"/>
              <a:gd name="T1" fmla="*/ 0 h 475"/>
              <a:gd name="T2" fmla="*/ 555 w 555"/>
              <a:gd name="T3" fmla="*/ 475 h 475"/>
              <a:gd name="T4" fmla="*/ 0 w 555"/>
              <a:gd name="T5" fmla="*/ 475 h 475"/>
              <a:gd name="T6" fmla="*/ 278 w 555"/>
              <a:gd name="T7" fmla="*/ 0 h 475"/>
            </a:gdLst>
            <a:ahLst/>
            <a:cxnLst>
              <a:cxn ang="0">
                <a:pos x="T0" y="T1"/>
              </a:cxn>
              <a:cxn ang="0">
                <a:pos x="T2" y="T3"/>
              </a:cxn>
              <a:cxn ang="0">
                <a:pos x="T4" y="T5"/>
              </a:cxn>
              <a:cxn ang="0">
                <a:pos x="T6" y="T7"/>
              </a:cxn>
            </a:cxnLst>
            <a:rect l="0" t="0" r="r" b="b"/>
            <a:pathLst>
              <a:path w="555" h="475">
                <a:moveTo>
                  <a:pt x="278" y="0"/>
                </a:moveTo>
                <a:lnTo>
                  <a:pt x="555" y="475"/>
                </a:lnTo>
                <a:lnTo>
                  <a:pt x="0" y="475"/>
                </a:lnTo>
                <a:lnTo>
                  <a:pt x="278"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69" name="Freeform 69"/>
          <p:cNvSpPr>
            <a:spLocks/>
          </p:cNvSpPr>
          <p:nvPr/>
        </p:nvSpPr>
        <p:spPr bwMode="auto">
          <a:xfrm>
            <a:off x="5642207" y="6164063"/>
            <a:ext cx="1246352" cy="1068588"/>
          </a:xfrm>
          <a:custGeom>
            <a:avLst/>
            <a:gdLst>
              <a:gd name="T0" fmla="*/ 0 w 556"/>
              <a:gd name="T1" fmla="*/ 0 h 475"/>
              <a:gd name="T2" fmla="*/ 556 w 556"/>
              <a:gd name="T3" fmla="*/ 0 h 475"/>
              <a:gd name="T4" fmla="*/ 278 w 556"/>
              <a:gd name="T5" fmla="*/ 475 h 475"/>
              <a:gd name="T6" fmla="*/ 0 w 556"/>
              <a:gd name="T7" fmla="*/ 0 h 475"/>
            </a:gdLst>
            <a:ahLst/>
            <a:cxnLst>
              <a:cxn ang="0">
                <a:pos x="T0" y="T1"/>
              </a:cxn>
              <a:cxn ang="0">
                <a:pos x="T2" y="T3"/>
              </a:cxn>
              <a:cxn ang="0">
                <a:pos x="T4" y="T5"/>
              </a:cxn>
              <a:cxn ang="0">
                <a:pos x="T6" y="T7"/>
              </a:cxn>
            </a:cxnLst>
            <a:rect l="0" t="0" r="r" b="b"/>
            <a:pathLst>
              <a:path w="556" h="475">
                <a:moveTo>
                  <a:pt x="0" y="0"/>
                </a:moveTo>
                <a:lnTo>
                  <a:pt x="556" y="0"/>
                </a:lnTo>
                <a:lnTo>
                  <a:pt x="278" y="475"/>
                </a:lnTo>
                <a:lnTo>
                  <a:pt x="0" y="0"/>
                </a:lnTo>
                <a:close/>
              </a:path>
            </a:pathLst>
          </a:custGeom>
          <a:solidFill>
            <a:srgbClr val="89E2F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0" name="Freeform 70"/>
          <p:cNvSpPr>
            <a:spLocks/>
          </p:cNvSpPr>
          <p:nvPr/>
        </p:nvSpPr>
        <p:spPr bwMode="auto">
          <a:xfrm>
            <a:off x="364817" y="1"/>
            <a:ext cx="970631" cy="830124"/>
          </a:xfrm>
          <a:custGeom>
            <a:avLst/>
            <a:gdLst>
              <a:gd name="T0" fmla="*/ 0 w 433"/>
              <a:gd name="T1" fmla="*/ 0 h 369"/>
              <a:gd name="T2" fmla="*/ 433 w 433"/>
              <a:gd name="T3" fmla="*/ 0 h 369"/>
              <a:gd name="T4" fmla="*/ 216 w 433"/>
              <a:gd name="T5" fmla="*/ 369 h 369"/>
              <a:gd name="T6" fmla="*/ 0 w 433"/>
              <a:gd name="T7" fmla="*/ 0 h 369"/>
            </a:gdLst>
            <a:ahLst/>
            <a:cxnLst>
              <a:cxn ang="0">
                <a:pos x="T0" y="T1"/>
              </a:cxn>
              <a:cxn ang="0">
                <a:pos x="T2" y="T3"/>
              </a:cxn>
              <a:cxn ang="0">
                <a:pos x="T4" y="T5"/>
              </a:cxn>
              <a:cxn ang="0">
                <a:pos x="T6" y="T7"/>
              </a:cxn>
            </a:cxnLst>
            <a:rect l="0" t="0" r="r" b="b"/>
            <a:pathLst>
              <a:path w="433" h="369">
                <a:moveTo>
                  <a:pt x="0" y="0"/>
                </a:moveTo>
                <a:lnTo>
                  <a:pt x="433" y="0"/>
                </a:lnTo>
                <a:lnTo>
                  <a:pt x="216" y="369"/>
                </a:lnTo>
                <a:lnTo>
                  <a:pt x="0" y="0"/>
                </a:lnTo>
                <a:close/>
              </a:path>
            </a:pathLst>
          </a:custGeom>
          <a:solidFill>
            <a:srgbClr val="78D5EF"/>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1" name="Freeform 71"/>
          <p:cNvSpPr>
            <a:spLocks/>
          </p:cNvSpPr>
          <p:nvPr/>
        </p:nvSpPr>
        <p:spPr bwMode="auto">
          <a:xfrm>
            <a:off x="4534837" y="1"/>
            <a:ext cx="968388" cy="830124"/>
          </a:xfrm>
          <a:custGeom>
            <a:avLst/>
            <a:gdLst>
              <a:gd name="T0" fmla="*/ 0 w 432"/>
              <a:gd name="T1" fmla="*/ 0 h 369"/>
              <a:gd name="T2" fmla="*/ 432 w 432"/>
              <a:gd name="T3" fmla="*/ 0 h 369"/>
              <a:gd name="T4" fmla="*/ 217 w 432"/>
              <a:gd name="T5" fmla="*/ 369 h 369"/>
              <a:gd name="T6" fmla="*/ 0 w 432"/>
              <a:gd name="T7" fmla="*/ 0 h 369"/>
            </a:gdLst>
            <a:ahLst/>
            <a:cxnLst>
              <a:cxn ang="0">
                <a:pos x="T0" y="T1"/>
              </a:cxn>
              <a:cxn ang="0">
                <a:pos x="T2" y="T3"/>
              </a:cxn>
              <a:cxn ang="0">
                <a:pos x="T4" y="T5"/>
              </a:cxn>
              <a:cxn ang="0">
                <a:pos x="T6" y="T7"/>
              </a:cxn>
            </a:cxnLst>
            <a:rect l="0" t="0" r="r" b="b"/>
            <a:pathLst>
              <a:path w="432" h="369">
                <a:moveTo>
                  <a:pt x="0" y="0"/>
                </a:moveTo>
                <a:lnTo>
                  <a:pt x="432" y="0"/>
                </a:lnTo>
                <a:lnTo>
                  <a:pt x="217" y="369"/>
                </a:lnTo>
                <a:lnTo>
                  <a:pt x="0" y="0"/>
                </a:lnTo>
                <a:close/>
              </a:path>
            </a:pathLst>
          </a:custGeom>
          <a:solidFill>
            <a:srgbClr val="D6F9F9"/>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2" name="Freeform 72"/>
          <p:cNvSpPr>
            <a:spLocks/>
          </p:cNvSpPr>
          <p:nvPr/>
        </p:nvSpPr>
        <p:spPr bwMode="auto">
          <a:xfrm>
            <a:off x="5781189" y="1"/>
            <a:ext cx="966147" cy="830124"/>
          </a:xfrm>
          <a:custGeom>
            <a:avLst/>
            <a:gdLst>
              <a:gd name="T0" fmla="*/ 0 w 431"/>
              <a:gd name="T1" fmla="*/ 0 h 369"/>
              <a:gd name="T2" fmla="*/ 431 w 431"/>
              <a:gd name="T3" fmla="*/ 0 h 369"/>
              <a:gd name="T4" fmla="*/ 216 w 431"/>
              <a:gd name="T5" fmla="*/ 369 h 369"/>
              <a:gd name="T6" fmla="*/ 0 w 431"/>
              <a:gd name="T7" fmla="*/ 0 h 369"/>
            </a:gdLst>
            <a:ahLst/>
            <a:cxnLst>
              <a:cxn ang="0">
                <a:pos x="T0" y="T1"/>
              </a:cxn>
              <a:cxn ang="0">
                <a:pos x="T2" y="T3"/>
              </a:cxn>
              <a:cxn ang="0">
                <a:pos x="T4" y="T5"/>
              </a:cxn>
              <a:cxn ang="0">
                <a:pos x="T6" y="T7"/>
              </a:cxn>
            </a:cxnLst>
            <a:rect l="0" t="0" r="r" b="b"/>
            <a:pathLst>
              <a:path w="431" h="369">
                <a:moveTo>
                  <a:pt x="0" y="0"/>
                </a:moveTo>
                <a:lnTo>
                  <a:pt x="431" y="0"/>
                </a:lnTo>
                <a:lnTo>
                  <a:pt x="216" y="369"/>
                </a:lnTo>
                <a:lnTo>
                  <a:pt x="0" y="0"/>
                </a:lnTo>
                <a:close/>
              </a:path>
            </a:pathLst>
          </a:custGeom>
          <a:solidFill>
            <a:srgbClr val="D6F9F9"/>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3" name="Freeform 73"/>
          <p:cNvSpPr>
            <a:spLocks/>
          </p:cNvSpPr>
          <p:nvPr/>
        </p:nvSpPr>
        <p:spPr bwMode="auto">
          <a:xfrm>
            <a:off x="6265383" y="1"/>
            <a:ext cx="1244111" cy="830124"/>
          </a:xfrm>
          <a:custGeom>
            <a:avLst/>
            <a:gdLst>
              <a:gd name="T0" fmla="*/ 215 w 555"/>
              <a:gd name="T1" fmla="*/ 0 h 369"/>
              <a:gd name="T2" fmla="*/ 339 w 555"/>
              <a:gd name="T3" fmla="*/ 0 h 369"/>
              <a:gd name="T4" fmla="*/ 555 w 555"/>
              <a:gd name="T5" fmla="*/ 369 h 369"/>
              <a:gd name="T6" fmla="*/ 0 w 555"/>
              <a:gd name="T7" fmla="*/ 369 h 369"/>
              <a:gd name="T8" fmla="*/ 215 w 555"/>
              <a:gd name="T9" fmla="*/ 0 h 369"/>
            </a:gdLst>
            <a:ahLst/>
            <a:cxnLst>
              <a:cxn ang="0">
                <a:pos x="T0" y="T1"/>
              </a:cxn>
              <a:cxn ang="0">
                <a:pos x="T2" y="T3"/>
              </a:cxn>
              <a:cxn ang="0">
                <a:pos x="T4" y="T5"/>
              </a:cxn>
              <a:cxn ang="0">
                <a:pos x="T6" y="T7"/>
              </a:cxn>
              <a:cxn ang="0">
                <a:pos x="T8" y="T9"/>
              </a:cxn>
            </a:cxnLst>
            <a:rect l="0" t="0" r="r" b="b"/>
            <a:pathLst>
              <a:path w="555" h="369">
                <a:moveTo>
                  <a:pt x="215" y="0"/>
                </a:moveTo>
                <a:lnTo>
                  <a:pt x="339" y="0"/>
                </a:lnTo>
                <a:lnTo>
                  <a:pt x="555" y="369"/>
                </a:lnTo>
                <a:lnTo>
                  <a:pt x="0" y="369"/>
                </a:lnTo>
                <a:lnTo>
                  <a:pt x="215" y="0"/>
                </a:lnTo>
                <a:close/>
              </a:path>
            </a:pathLst>
          </a:custGeom>
          <a:solidFill>
            <a:srgbClr val="D6F9F9"/>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84" name="任意多边形 83"/>
          <p:cNvSpPr>
            <a:spLocks/>
          </p:cNvSpPr>
          <p:nvPr/>
        </p:nvSpPr>
        <p:spPr bwMode="auto">
          <a:xfrm>
            <a:off x="966146" y="2114276"/>
            <a:ext cx="3663173" cy="3143530"/>
          </a:xfrm>
          <a:custGeom>
            <a:avLst/>
            <a:gdLst>
              <a:gd name="connsiteX0" fmla="*/ 0 w 2490463"/>
              <a:gd name="connsiteY0" fmla="*/ 1068588 h 2137176"/>
              <a:gd name="connsiteX1" fmla="*/ 1244111 w 2490463"/>
              <a:gd name="connsiteY1" fmla="*/ 1068588 h 2137176"/>
              <a:gd name="connsiteX2" fmla="*/ 623176 w 2490463"/>
              <a:gd name="connsiteY2" fmla="*/ 2137176 h 2137176"/>
              <a:gd name="connsiteX3" fmla="*/ 1867287 w 2490463"/>
              <a:gd name="connsiteY3" fmla="*/ 0 h 2137176"/>
              <a:gd name="connsiteX4" fmla="*/ 2490463 w 2490463"/>
              <a:gd name="connsiteY4" fmla="*/ 1068588 h 2137176"/>
              <a:gd name="connsiteX5" fmla="*/ 1244111 w 2490463"/>
              <a:gd name="connsiteY5" fmla="*/ 1068588 h 213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0463" h="2137176">
                <a:moveTo>
                  <a:pt x="0" y="1068588"/>
                </a:moveTo>
                <a:lnTo>
                  <a:pt x="1244111" y="1068588"/>
                </a:lnTo>
                <a:lnTo>
                  <a:pt x="623176" y="2137176"/>
                </a:lnTo>
                <a:close/>
                <a:moveTo>
                  <a:pt x="1867287" y="0"/>
                </a:moveTo>
                <a:lnTo>
                  <a:pt x="2490463" y="1068588"/>
                </a:lnTo>
                <a:lnTo>
                  <a:pt x="1244111" y="1068588"/>
                </a:lnTo>
                <a:close/>
              </a:path>
            </a:pathLst>
          </a:custGeom>
          <a:blipFill dpi="0" rotWithShape="1">
            <a:blip r:embed="rId6" cstate="print">
              <a:grayscl/>
              <a:extLst>
                <a:ext uri="{28A0092B-C50C-407E-A947-70E740481C1C}">
                  <a14:useLocalDpi xmlns="" xmlns:a14="http://schemas.microsoft.com/office/drawing/2010/main" val="0"/>
                </a:ext>
              </a:extLst>
            </a:blip>
            <a:srcRect/>
            <a:stretch>
              <a:fillRect/>
            </a:stretch>
          </a:blipFill>
          <a:ln w="0">
            <a:noFill/>
            <a:prstDash val="solid"/>
            <a:round/>
            <a:headEnd/>
            <a:tailEnd/>
          </a:ln>
        </p:spPr>
        <p:txBody>
          <a:bodyPr vert="horz" wrap="square" lIns="128580" tIns="64290" rIns="128580" bIns="64290" numCol="1" anchor="t" anchorCtr="0" compatLnSpc="1">
            <a:prstTxWarp prst="textNoShape">
              <a:avLst/>
            </a:prstTxWarp>
            <a:noAutofit/>
          </a:bodyPr>
          <a:lstStyle/>
          <a:p>
            <a:endParaRPr lang="zh-CN" altLang="en-US"/>
          </a:p>
        </p:txBody>
      </p:sp>
      <p:sp>
        <p:nvSpPr>
          <p:cNvPr id="75" name="Freeform 75"/>
          <p:cNvSpPr>
            <a:spLocks/>
          </p:cNvSpPr>
          <p:nvPr/>
        </p:nvSpPr>
        <p:spPr bwMode="auto">
          <a:xfrm>
            <a:off x="3153987" y="5097725"/>
            <a:ext cx="1244111" cy="1066338"/>
          </a:xfrm>
          <a:custGeom>
            <a:avLst/>
            <a:gdLst>
              <a:gd name="T0" fmla="*/ 278 w 555"/>
              <a:gd name="T1" fmla="*/ 0 h 474"/>
              <a:gd name="T2" fmla="*/ 555 w 555"/>
              <a:gd name="T3" fmla="*/ 474 h 474"/>
              <a:gd name="T4" fmla="*/ 0 w 555"/>
              <a:gd name="T5" fmla="*/ 474 h 474"/>
              <a:gd name="T6" fmla="*/ 278 w 555"/>
              <a:gd name="T7" fmla="*/ 0 h 474"/>
            </a:gdLst>
            <a:ahLst/>
            <a:cxnLst>
              <a:cxn ang="0">
                <a:pos x="T0" y="T1"/>
              </a:cxn>
              <a:cxn ang="0">
                <a:pos x="T2" y="T3"/>
              </a:cxn>
              <a:cxn ang="0">
                <a:pos x="T4" y="T5"/>
              </a:cxn>
              <a:cxn ang="0">
                <a:pos x="T6" y="T7"/>
              </a:cxn>
            </a:cxnLst>
            <a:rect l="0" t="0" r="r" b="b"/>
            <a:pathLst>
              <a:path w="555" h="474">
                <a:moveTo>
                  <a:pt x="278" y="0"/>
                </a:moveTo>
                <a:lnTo>
                  <a:pt x="555" y="474"/>
                </a:lnTo>
                <a:lnTo>
                  <a:pt x="0" y="474"/>
                </a:lnTo>
                <a:lnTo>
                  <a:pt x="278" y="0"/>
                </a:lnTo>
                <a:close/>
              </a:path>
            </a:pathLst>
          </a:custGeom>
          <a:solidFill>
            <a:srgbClr val="78D5EF"/>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6" name="Freeform 76"/>
          <p:cNvSpPr>
            <a:spLocks/>
          </p:cNvSpPr>
          <p:nvPr/>
        </p:nvSpPr>
        <p:spPr bwMode="auto">
          <a:xfrm>
            <a:off x="665767" y="6164063"/>
            <a:ext cx="1244111" cy="1068588"/>
          </a:xfrm>
          <a:custGeom>
            <a:avLst/>
            <a:gdLst>
              <a:gd name="T0" fmla="*/ 0 w 555"/>
              <a:gd name="T1" fmla="*/ 0 h 475"/>
              <a:gd name="T2" fmla="*/ 555 w 555"/>
              <a:gd name="T3" fmla="*/ 0 h 475"/>
              <a:gd name="T4" fmla="*/ 277 w 555"/>
              <a:gd name="T5" fmla="*/ 475 h 475"/>
              <a:gd name="T6" fmla="*/ 0 w 555"/>
              <a:gd name="T7" fmla="*/ 0 h 475"/>
            </a:gdLst>
            <a:ahLst/>
            <a:cxnLst>
              <a:cxn ang="0">
                <a:pos x="T0" y="T1"/>
              </a:cxn>
              <a:cxn ang="0">
                <a:pos x="T2" y="T3"/>
              </a:cxn>
              <a:cxn ang="0">
                <a:pos x="T4" y="T5"/>
              </a:cxn>
              <a:cxn ang="0">
                <a:pos x="T6" y="T7"/>
              </a:cxn>
            </a:cxnLst>
            <a:rect l="0" t="0" r="r" b="b"/>
            <a:pathLst>
              <a:path w="555" h="475">
                <a:moveTo>
                  <a:pt x="0" y="0"/>
                </a:moveTo>
                <a:lnTo>
                  <a:pt x="555" y="0"/>
                </a:lnTo>
                <a:lnTo>
                  <a:pt x="277" y="475"/>
                </a:lnTo>
                <a:lnTo>
                  <a:pt x="0" y="0"/>
                </a:lnTo>
                <a:close/>
              </a:path>
            </a:pathLst>
          </a:custGeom>
          <a:solidFill>
            <a:srgbClr val="D6F9F9"/>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7" name="Freeform 77"/>
          <p:cNvSpPr>
            <a:spLocks/>
          </p:cNvSpPr>
          <p:nvPr/>
        </p:nvSpPr>
        <p:spPr bwMode="auto">
          <a:xfrm>
            <a:off x="3153987" y="6164063"/>
            <a:ext cx="1244111" cy="1068588"/>
          </a:xfrm>
          <a:custGeom>
            <a:avLst/>
            <a:gdLst>
              <a:gd name="T0" fmla="*/ 0 w 555"/>
              <a:gd name="T1" fmla="*/ 0 h 475"/>
              <a:gd name="T2" fmla="*/ 555 w 555"/>
              <a:gd name="T3" fmla="*/ 0 h 475"/>
              <a:gd name="T4" fmla="*/ 278 w 555"/>
              <a:gd name="T5" fmla="*/ 475 h 475"/>
              <a:gd name="T6" fmla="*/ 0 w 555"/>
              <a:gd name="T7" fmla="*/ 0 h 475"/>
            </a:gdLst>
            <a:ahLst/>
            <a:cxnLst>
              <a:cxn ang="0">
                <a:pos x="T0" y="T1"/>
              </a:cxn>
              <a:cxn ang="0">
                <a:pos x="T2" y="T3"/>
              </a:cxn>
              <a:cxn ang="0">
                <a:pos x="T4" y="T5"/>
              </a:cxn>
              <a:cxn ang="0">
                <a:pos x="T6" y="T7"/>
              </a:cxn>
            </a:cxnLst>
            <a:rect l="0" t="0" r="r" b="b"/>
            <a:pathLst>
              <a:path w="555" h="475">
                <a:moveTo>
                  <a:pt x="0" y="0"/>
                </a:moveTo>
                <a:lnTo>
                  <a:pt x="555" y="0"/>
                </a:lnTo>
                <a:lnTo>
                  <a:pt x="278" y="475"/>
                </a:lnTo>
                <a:lnTo>
                  <a:pt x="0" y="0"/>
                </a:lnTo>
                <a:close/>
              </a:path>
            </a:pathLst>
          </a:custGeom>
          <a:solidFill>
            <a:srgbClr val="78D5EF"/>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8" name="Freeform 78"/>
          <p:cNvSpPr>
            <a:spLocks/>
          </p:cNvSpPr>
          <p:nvPr/>
        </p:nvSpPr>
        <p:spPr bwMode="auto">
          <a:xfrm>
            <a:off x="5021272" y="6164063"/>
            <a:ext cx="1244111" cy="1068588"/>
          </a:xfrm>
          <a:custGeom>
            <a:avLst/>
            <a:gdLst>
              <a:gd name="T0" fmla="*/ 277 w 555"/>
              <a:gd name="T1" fmla="*/ 0 h 475"/>
              <a:gd name="T2" fmla="*/ 555 w 555"/>
              <a:gd name="T3" fmla="*/ 475 h 475"/>
              <a:gd name="T4" fmla="*/ 0 w 555"/>
              <a:gd name="T5" fmla="*/ 475 h 475"/>
              <a:gd name="T6" fmla="*/ 277 w 555"/>
              <a:gd name="T7" fmla="*/ 0 h 475"/>
            </a:gdLst>
            <a:ahLst/>
            <a:cxnLst>
              <a:cxn ang="0">
                <a:pos x="T0" y="T1"/>
              </a:cxn>
              <a:cxn ang="0">
                <a:pos x="T2" y="T3"/>
              </a:cxn>
              <a:cxn ang="0">
                <a:pos x="T4" y="T5"/>
              </a:cxn>
              <a:cxn ang="0">
                <a:pos x="T6" y="T7"/>
              </a:cxn>
            </a:cxnLst>
            <a:rect l="0" t="0" r="r" b="b"/>
            <a:pathLst>
              <a:path w="555" h="475">
                <a:moveTo>
                  <a:pt x="277" y="0"/>
                </a:moveTo>
                <a:lnTo>
                  <a:pt x="555" y="475"/>
                </a:lnTo>
                <a:lnTo>
                  <a:pt x="0" y="475"/>
                </a:lnTo>
                <a:lnTo>
                  <a:pt x="277" y="0"/>
                </a:lnTo>
                <a:close/>
              </a:path>
            </a:pathLst>
          </a:custGeom>
          <a:solidFill>
            <a:srgbClr val="78D5EF"/>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80" name="矩形 259"/>
          <p:cNvSpPr>
            <a:spLocks noChangeArrowheads="1"/>
          </p:cNvSpPr>
          <p:nvPr/>
        </p:nvSpPr>
        <p:spPr bwMode="auto">
          <a:xfrm>
            <a:off x="5703999" y="3674545"/>
            <a:ext cx="6053968" cy="123110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8000" b="1" cap="all" dirty="0">
                <a:solidFill>
                  <a:schemeClr val="bg1">
                    <a:lumMod val="65000"/>
                  </a:schemeClr>
                </a:solidFill>
                <a:latin typeface="Arial" panose="020B0604020202020204" pitchFamily="34" charset="0"/>
                <a:cs typeface="Arial" panose="020B0604020202020204" pitchFamily="34" charset="0"/>
              </a:rPr>
              <a:t>Thank you</a:t>
            </a:r>
            <a:endParaRPr lang="zh-CN" altLang="en-US" sz="6000" cap="all" dirty="0">
              <a:solidFill>
                <a:schemeClr val="bg1">
                  <a:lumMod val="65000"/>
                </a:schemeClr>
              </a:solidFill>
              <a:latin typeface="Arial" panose="020B0604020202020204" pitchFamily="34" charset="0"/>
              <a:cs typeface="Arial" panose="020B0604020202020204" pitchFamily="34" charset="0"/>
            </a:endParaRPr>
          </a:p>
        </p:txBody>
      </p:sp>
      <p:sp>
        <p:nvSpPr>
          <p:cNvPr id="82" name="矩形 259"/>
          <p:cNvSpPr>
            <a:spLocks noChangeArrowheads="1"/>
          </p:cNvSpPr>
          <p:nvPr/>
        </p:nvSpPr>
        <p:spPr bwMode="auto">
          <a:xfrm>
            <a:off x="5703999" y="5005760"/>
            <a:ext cx="3389672"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solidFill>
                  <a:schemeClr val="bg1">
                    <a:lumMod val="65000"/>
                  </a:schemeClr>
                </a:solidFill>
                <a:cs typeface="Arial" panose="020B0604020202020204" pitchFamily="34" charset="0"/>
              </a:rPr>
              <a:t>感谢聆听，批评指导</a:t>
            </a:r>
          </a:p>
        </p:txBody>
      </p:sp>
    </p:spTree>
    <p:extLst>
      <p:ext uri="{BB962C8B-B14F-4D97-AF65-F5344CB8AC3E}">
        <p14:creationId xmlns="" xmlns:p14="http://schemas.microsoft.com/office/powerpoint/2010/main" val="2378012631"/>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mc:AlternateContent xmlns:mc="http://schemas.openxmlformats.org/markup-compatibility/2006">
    <mc:Choice xmlns=""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40000" fill="hold" nodeType="clickEffect" p14:presetBounceEnd="4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0000">
                                          <p:cBhvr additive="base">
                                            <p:cTn id="7" dur="1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accel="40000" fill="hold" nodeType="withEffect" p14:presetBounceEnd="40000">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14:bounceEnd="40000">
                                          <p:cBhvr additive="base">
                                            <p:cTn id="11" dur="1750" fill="hold"/>
                                            <p:tgtEl>
                                              <p:spTgt spid="4"/>
                                            </p:tgtEl>
                                            <p:attrNameLst>
                                              <p:attrName>ppt_x</p:attrName>
                                            </p:attrNameLst>
                                          </p:cBhvr>
                                          <p:tavLst>
                                            <p:tav tm="0">
                                              <p:val>
                                                <p:strVal val="0-#ppt_w/2"/>
                                              </p:val>
                                            </p:tav>
                                            <p:tav tm="100000">
                                              <p:val>
                                                <p:strVal val="#ppt_x"/>
                                              </p:val>
                                            </p:tav>
                                          </p:tavLst>
                                        </p:anim>
                                        <p:anim calcmode="lin" valueType="num" p14:bounceEnd="40000">
                                          <p:cBhvr additive="base">
                                            <p:cTn id="12" dur="1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14:presetBounceEnd="40000">
                                      <p:stCondLst>
                                        <p:cond delay="250"/>
                                      </p:stCondLst>
                                      <p:childTnLst>
                                        <p:set>
                                          <p:cBhvr>
                                            <p:cTn id="14" dur="1" fill="hold">
                                              <p:stCondLst>
                                                <p:cond delay="0"/>
                                              </p:stCondLst>
                                            </p:cTn>
                                            <p:tgtEl>
                                              <p:spTgt spid="57"/>
                                            </p:tgtEl>
                                            <p:attrNameLst>
                                              <p:attrName>style.visibility</p:attrName>
                                            </p:attrNameLst>
                                          </p:cBhvr>
                                          <p:to>
                                            <p:strVal val="visible"/>
                                          </p:to>
                                        </p:set>
                                        <p:anim calcmode="lin" valueType="num" p14:bounceEnd="40000">
                                          <p:cBhvr additive="base">
                                            <p:cTn id="15" dur="1750" fill="hold"/>
                                            <p:tgtEl>
                                              <p:spTgt spid="57"/>
                                            </p:tgtEl>
                                            <p:attrNameLst>
                                              <p:attrName>ppt_x</p:attrName>
                                            </p:attrNameLst>
                                          </p:cBhvr>
                                          <p:tavLst>
                                            <p:tav tm="0">
                                              <p:val>
                                                <p:strVal val="0-#ppt_w/2"/>
                                              </p:val>
                                            </p:tav>
                                            <p:tav tm="100000">
                                              <p:val>
                                                <p:strVal val="#ppt_x"/>
                                              </p:val>
                                            </p:tav>
                                          </p:tavLst>
                                        </p:anim>
                                        <p:anim calcmode="lin" valueType="num" p14:bounceEnd="40000">
                                          <p:cBhvr additive="base">
                                            <p:cTn id="16" dur="1750" fill="hold"/>
                                            <p:tgtEl>
                                              <p:spTgt spid="57"/>
                                            </p:tgtEl>
                                            <p:attrNameLst>
                                              <p:attrName>ppt_y</p:attrName>
                                            </p:attrNameLst>
                                          </p:cBhvr>
                                          <p:tavLst>
                                            <p:tav tm="0">
                                              <p:val>
                                                <p:strVal val="#ppt_y"/>
                                              </p:val>
                                            </p:tav>
                                            <p:tav tm="100000">
                                              <p:val>
                                                <p:strVal val="#ppt_y"/>
                                              </p:val>
                                            </p:tav>
                                          </p:tavLst>
                                        </p:anim>
                                      </p:childTnLst>
                                    </p:cTn>
                                  </p:par>
                                  <p:par>
                                    <p:cTn id="17" presetID="2" presetClass="entr" presetSubtype="8" accel="40000" fill="hold" grpId="0" nodeType="withEffect" p14:presetBounceEnd="40000">
                                      <p:stCondLst>
                                        <p:cond delay="500"/>
                                      </p:stCondLst>
                                      <p:childTnLst>
                                        <p:set>
                                          <p:cBhvr>
                                            <p:cTn id="18" dur="1" fill="hold">
                                              <p:stCondLst>
                                                <p:cond delay="0"/>
                                              </p:stCondLst>
                                            </p:cTn>
                                            <p:tgtEl>
                                              <p:spTgt spid="58"/>
                                            </p:tgtEl>
                                            <p:attrNameLst>
                                              <p:attrName>style.visibility</p:attrName>
                                            </p:attrNameLst>
                                          </p:cBhvr>
                                          <p:to>
                                            <p:strVal val="visible"/>
                                          </p:to>
                                        </p:set>
                                        <p:anim calcmode="lin" valueType="num" p14:bounceEnd="40000">
                                          <p:cBhvr additive="base">
                                            <p:cTn id="19" dur="1500" fill="hold"/>
                                            <p:tgtEl>
                                              <p:spTgt spid="58"/>
                                            </p:tgtEl>
                                            <p:attrNameLst>
                                              <p:attrName>ppt_x</p:attrName>
                                            </p:attrNameLst>
                                          </p:cBhvr>
                                          <p:tavLst>
                                            <p:tav tm="0">
                                              <p:val>
                                                <p:strVal val="0-#ppt_w/2"/>
                                              </p:val>
                                            </p:tav>
                                            <p:tav tm="100000">
                                              <p:val>
                                                <p:strVal val="#ppt_x"/>
                                              </p:val>
                                            </p:tav>
                                          </p:tavLst>
                                        </p:anim>
                                        <p:anim calcmode="lin" valueType="num" p14:bounceEnd="40000">
                                          <p:cBhvr additive="base">
                                            <p:cTn id="20" dur="1500" fill="hold"/>
                                            <p:tgtEl>
                                              <p:spTgt spid="58"/>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14:presetBounceEnd="40000">
                                      <p:stCondLst>
                                        <p:cond delay="0"/>
                                      </p:stCondLst>
                                      <p:childTnLst>
                                        <p:set>
                                          <p:cBhvr>
                                            <p:cTn id="22" dur="1" fill="hold">
                                              <p:stCondLst>
                                                <p:cond delay="0"/>
                                              </p:stCondLst>
                                            </p:cTn>
                                            <p:tgtEl>
                                              <p:spTgt spid="59"/>
                                            </p:tgtEl>
                                            <p:attrNameLst>
                                              <p:attrName>style.visibility</p:attrName>
                                            </p:attrNameLst>
                                          </p:cBhvr>
                                          <p:to>
                                            <p:strVal val="visible"/>
                                          </p:to>
                                        </p:set>
                                        <p:anim calcmode="lin" valueType="num" p14:bounceEnd="40000">
                                          <p:cBhvr additive="base">
                                            <p:cTn id="23" dur="1500" fill="hold"/>
                                            <p:tgtEl>
                                              <p:spTgt spid="59"/>
                                            </p:tgtEl>
                                            <p:attrNameLst>
                                              <p:attrName>ppt_x</p:attrName>
                                            </p:attrNameLst>
                                          </p:cBhvr>
                                          <p:tavLst>
                                            <p:tav tm="0">
                                              <p:val>
                                                <p:strVal val="0-#ppt_w/2"/>
                                              </p:val>
                                            </p:tav>
                                            <p:tav tm="100000">
                                              <p:val>
                                                <p:strVal val="#ppt_x"/>
                                              </p:val>
                                            </p:tav>
                                          </p:tavLst>
                                        </p:anim>
                                        <p:anim calcmode="lin" valueType="num" p14:bounceEnd="40000">
                                          <p:cBhvr additive="base">
                                            <p:cTn id="24" dur="1500" fill="hold"/>
                                            <p:tgtEl>
                                              <p:spTgt spid="59"/>
                                            </p:tgtEl>
                                            <p:attrNameLst>
                                              <p:attrName>ppt_y</p:attrName>
                                            </p:attrNameLst>
                                          </p:cBhvr>
                                          <p:tavLst>
                                            <p:tav tm="0">
                                              <p:val>
                                                <p:strVal val="#ppt_y"/>
                                              </p:val>
                                            </p:tav>
                                            <p:tav tm="100000">
                                              <p:val>
                                                <p:strVal val="#ppt_y"/>
                                              </p:val>
                                            </p:tav>
                                          </p:tavLst>
                                        </p:anim>
                                      </p:childTnLst>
                                    </p:cTn>
                                  </p:par>
                                  <p:par>
                                    <p:cTn id="25" presetID="2" presetClass="entr" presetSubtype="8" accel="40000" fill="hold" grpId="0" nodeType="withEffect" p14:presetBounceEnd="40000">
                                      <p:stCondLst>
                                        <p:cond delay="250"/>
                                      </p:stCondLst>
                                      <p:childTnLst>
                                        <p:set>
                                          <p:cBhvr>
                                            <p:cTn id="26" dur="1" fill="hold">
                                              <p:stCondLst>
                                                <p:cond delay="0"/>
                                              </p:stCondLst>
                                            </p:cTn>
                                            <p:tgtEl>
                                              <p:spTgt spid="60"/>
                                            </p:tgtEl>
                                            <p:attrNameLst>
                                              <p:attrName>style.visibility</p:attrName>
                                            </p:attrNameLst>
                                          </p:cBhvr>
                                          <p:to>
                                            <p:strVal val="visible"/>
                                          </p:to>
                                        </p:set>
                                        <p:anim calcmode="lin" valueType="num" p14:bounceEnd="40000">
                                          <p:cBhvr additive="base">
                                            <p:cTn id="27" dur="1500" fill="hold"/>
                                            <p:tgtEl>
                                              <p:spTgt spid="60"/>
                                            </p:tgtEl>
                                            <p:attrNameLst>
                                              <p:attrName>ppt_x</p:attrName>
                                            </p:attrNameLst>
                                          </p:cBhvr>
                                          <p:tavLst>
                                            <p:tav tm="0">
                                              <p:val>
                                                <p:strVal val="0-#ppt_w/2"/>
                                              </p:val>
                                            </p:tav>
                                            <p:tav tm="100000">
                                              <p:val>
                                                <p:strVal val="#ppt_x"/>
                                              </p:val>
                                            </p:tav>
                                          </p:tavLst>
                                        </p:anim>
                                        <p:anim calcmode="lin" valueType="num" p14:bounceEnd="40000">
                                          <p:cBhvr additive="base">
                                            <p:cTn id="28" dur="1500" fill="hold"/>
                                            <p:tgtEl>
                                              <p:spTgt spid="60"/>
                                            </p:tgtEl>
                                            <p:attrNameLst>
                                              <p:attrName>ppt_y</p:attrName>
                                            </p:attrNameLst>
                                          </p:cBhvr>
                                          <p:tavLst>
                                            <p:tav tm="0">
                                              <p:val>
                                                <p:strVal val="#ppt_y"/>
                                              </p:val>
                                            </p:tav>
                                            <p:tav tm="100000">
                                              <p:val>
                                                <p:strVal val="#ppt_y"/>
                                              </p:val>
                                            </p:tav>
                                          </p:tavLst>
                                        </p:anim>
                                      </p:childTnLst>
                                    </p:cTn>
                                  </p:par>
                                  <p:par>
                                    <p:cTn id="29" presetID="2" presetClass="entr" presetSubtype="8" accel="40000" fill="hold" grpId="0" nodeType="withEffect" p14:presetBounceEnd="40000">
                                      <p:stCondLst>
                                        <p:cond delay="0"/>
                                      </p:stCondLst>
                                      <p:childTnLst>
                                        <p:set>
                                          <p:cBhvr>
                                            <p:cTn id="30" dur="1" fill="hold">
                                              <p:stCondLst>
                                                <p:cond delay="0"/>
                                              </p:stCondLst>
                                            </p:cTn>
                                            <p:tgtEl>
                                              <p:spTgt spid="61"/>
                                            </p:tgtEl>
                                            <p:attrNameLst>
                                              <p:attrName>style.visibility</p:attrName>
                                            </p:attrNameLst>
                                          </p:cBhvr>
                                          <p:to>
                                            <p:strVal val="visible"/>
                                          </p:to>
                                        </p:set>
                                        <p:anim calcmode="lin" valueType="num" p14:bounceEnd="40000">
                                          <p:cBhvr additive="base">
                                            <p:cTn id="31" dur="1500" fill="hold"/>
                                            <p:tgtEl>
                                              <p:spTgt spid="61"/>
                                            </p:tgtEl>
                                            <p:attrNameLst>
                                              <p:attrName>ppt_x</p:attrName>
                                            </p:attrNameLst>
                                          </p:cBhvr>
                                          <p:tavLst>
                                            <p:tav tm="0">
                                              <p:val>
                                                <p:strVal val="0-#ppt_w/2"/>
                                              </p:val>
                                            </p:tav>
                                            <p:tav tm="100000">
                                              <p:val>
                                                <p:strVal val="#ppt_x"/>
                                              </p:val>
                                            </p:tav>
                                          </p:tavLst>
                                        </p:anim>
                                        <p:anim calcmode="lin" valueType="num" p14:bounceEnd="40000">
                                          <p:cBhvr additive="base">
                                            <p:cTn id="32" dur="1500" fill="hold"/>
                                            <p:tgtEl>
                                              <p:spTgt spid="61"/>
                                            </p:tgtEl>
                                            <p:attrNameLst>
                                              <p:attrName>ppt_y</p:attrName>
                                            </p:attrNameLst>
                                          </p:cBhvr>
                                          <p:tavLst>
                                            <p:tav tm="0">
                                              <p:val>
                                                <p:strVal val="#ppt_y"/>
                                              </p:val>
                                            </p:tav>
                                            <p:tav tm="100000">
                                              <p:val>
                                                <p:strVal val="#ppt_y"/>
                                              </p:val>
                                            </p:tav>
                                          </p:tavLst>
                                        </p:anim>
                                      </p:childTnLst>
                                    </p:cTn>
                                  </p:par>
                                  <p:par>
                                    <p:cTn id="33" presetID="2" presetClass="entr" presetSubtype="8" accel="40000" fill="hold" grpId="0" nodeType="withEffect" p14:presetBounceEnd="40000">
                                      <p:stCondLst>
                                        <p:cond delay="500"/>
                                      </p:stCondLst>
                                      <p:childTnLst>
                                        <p:set>
                                          <p:cBhvr>
                                            <p:cTn id="34" dur="1" fill="hold">
                                              <p:stCondLst>
                                                <p:cond delay="0"/>
                                              </p:stCondLst>
                                            </p:cTn>
                                            <p:tgtEl>
                                              <p:spTgt spid="62"/>
                                            </p:tgtEl>
                                            <p:attrNameLst>
                                              <p:attrName>style.visibility</p:attrName>
                                            </p:attrNameLst>
                                          </p:cBhvr>
                                          <p:to>
                                            <p:strVal val="visible"/>
                                          </p:to>
                                        </p:set>
                                        <p:anim calcmode="lin" valueType="num" p14:bounceEnd="40000">
                                          <p:cBhvr additive="base">
                                            <p:cTn id="35" dur="1500" fill="hold"/>
                                            <p:tgtEl>
                                              <p:spTgt spid="62"/>
                                            </p:tgtEl>
                                            <p:attrNameLst>
                                              <p:attrName>ppt_x</p:attrName>
                                            </p:attrNameLst>
                                          </p:cBhvr>
                                          <p:tavLst>
                                            <p:tav tm="0">
                                              <p:val>
                                                <p:strVal val="0-#ppt_w/2"/>
                                              </p:val>
                                            </p:tav>
                                            <p:tav tm="100000">
                                              <p:val>
                                                <p:strVal val="#ppt_x"/>
                                              </p:val>
                                            </p:tav>
                                          </p:tavLst>
                                        </p:anim>
                                        <p:anim calcmode="lin" valueType="num" p14:bounceEnd="40000">
                                          <p:cBhvr additive="base">
                                            <p:cTn id="36" dur="1500" fill="hold"/>
                                            <p:tgtEl>
                                              <p:spTgt spid="62"/>
                                            </p:tgtEl>
                                            <p:attrNameLst>
                                              <p:attrName>ppt_y</p:attrName>
                                            </p:attrNameLst>
                                          </p:cBhvr>
                                          <p:tavLst>
                                            <p:tav tm="0">
                                              <p:val>
                                                <p:strVal val="#ppt_y"/>
                                              </p:val>
                                            </p:tav>
                                            <p:tav tm="100000">
                                              <p:val>
                                                <p:strVal val="#ppt_y"/>
                                              </p:val>
                                            </p:tav>
                                          </p:tavLst>
                                        </p:anim>
                                      </p:childTnLst>
                                    </p:cTn>
                                  </p:par>
                                  <p:par>
                                    <p:cTn id="37" presetID="2" presetClass="entr" presetSubtype="8" accel="40000" fill="hold" grpId="0" nodeType="withEffect" p14:presetBounceEnd="40000">
                                      <p:stCondLst>
                                        <p:cond delay="250"/>
                                      </p:stCondLst>
                                      <p:childTnLst>
                                        <p:set>
                                          <p:cBhvr>
                                            <p:cTn id="38" dur="1" fill="hold">
                                              <p:stCondLst>
                                                <p:cond delay="0"/>
                                              </p:stCondLst>
                                            </p:cTn>
                                            <p:tgtEl>
                                              <p:spTgt spid="63"/>
                                            </p:tgtEl>
                                            <p:attrNameLst>
                                              <p:attrName>style.visibility</p:attrName>
                                            </p:attrNameLst>
                                          </p:cBhvr>
                                          <p:to>
                                            <p:strVal val="visible"/>
                                          </p:to>
                                        </p:set>
                                        <p:anim calcmode="lin" valueType="num" p14:bounceEnd="40000">
                                          <p:cBhvr additive="base">
                                            <p:cTn id="39" dur="1750" fill="hold"/>
                                            <p:tgtEl>
                                              <p:spTgt spid="63"/>
                                            </p:tgtEl>
                                            <p:attrNameLst>
                                              <p:attrName>ppt_x</p:attrName>
                                            </p:attrNameLst>
                                          </p:cBhvr>
                                          <p:tavLst>
                                            <p:tav tm="0">
                                              <p:val>
                                                <p:strVal val="0-#ppt_w/2"/>
                                              </p:val>
                                            </p:tav>
                                            <p:tav tm="100000">
                                              <p:val>
                                                <p:strVal val="#ppt_x"/>
                                              </p:val>
                                            </p:tav>
                                          </p:tavLst>
                                        </p:anim>
                                        <p:anim calcmode="lin" valueType="num" p14:bounceEnd="40000">
                                          <p:cBhvr additive="base">
                                            <p:cTn id="40" dur="1750" fill="hold"/>
                                            <p:tgtEl>
                                              <p:spTgt spid="63"/>
                                            </p:tgtEl>
                                            <p:attrNameLst>
                                              <p:attrName>ppt_y</p:attrName>
                                            </p:attrNameLst>
                                          </p:cBhvr>
                                          <p:tavLst>
                                            <p:tav tm="0">
                                              <p:val>
                                                <p:strVal val="#ppt_y"/>
                                              </p:val>
                                            </p:tav>
                                            <p:tav tm="100000">
                                              <p:val>
                                                <p:strVal val="#ppt_y"/>
                                              </p:val>
                                            </p:tav>
                                          </p:tavLst>
                                        </p:anim>
                                      </p:childTnLst>
                                    </p:cTn>
                                  </p:par>
                                  <p:par>
                                    <p:cTn id="41" presetID="2" presetClass="entr" presetSubtype="8" accel="40000" fill="hold" grpId="0" nodeType="withEffect" p14:presetBounceEnd="40000">
                                      <p:stCondLst>
                                        <p:cond delay="250"/>
                                      </p:stCondLst>
                                      <p:childTnLst>
                                        <p:set>
                                          <p:cBhvr>
                                            <p:cTn id="42" dur="1" fill="hold">
                                              <p:stCondLst>
                                                <p:cond delay="0"/>
                                              </p:stCondLst>
                                            </p:cTn>
                                            <p:tgtEl>
                                              <p:spTgt spid="64"/>
                                            </p:tgtEl>
                                            <p:attrNameLst>
                                              <p:attrName>style.visibility</p:attrName>
                                            </p:attrNameLst>
                                          </p:cBhvr>
                                          <p:to>
                                            <p:strVal val="visible"/>
                                          </p:to>
                                        </p:set>
                                        <p:anim calcmode="lin" valueType="num" p14:bounceEnd="40000">
                                          <p:cBhvr additive="base">
                                            <p:cTn id="43" dur="1500" fill="hold"/>
                                            <p:tgtEl>
                                              <p:spTgt spid="64"/>
                                            </p:tgtEl>
                                            <p:attrNameLst>
                                              <p:attrName>ppt_x</p:attrName>
                                            </p:attrNameLst>
                                          </p:cBhvr>
                                          <p:tavLst>
                                            <p:tav tm="0">
                                              <p:val>
                                                <p:strVal val="0-#ppt_w/2"/>
                                              </p:val>
                                            </p:tav>
                                            <p:tav tm="100000">
                                              <p:val>
                                                <p:strVal val="#ppt_x"/>
                                              </p:val>
                                            </p:tav>
                                          </p:tavLst>
                                        </p:anim>
                                        <p:anim calcmode="lin" valueType="num" p14:bounceEnd="40000">
                                          <p:cBhvr additive="base">
                                            <p:cTn id="44" dur="1500" fill="hold"/>
                                            <p:tgtEl>
                                              <p:spTgt spid="64"/>
                                            </p:tgtEl>
                                            <p:attrNameLst>
                                              <p:attrName>ppt_y</p:attrName>
                                            </p:attrNameLst>
                                          </p:cBhvr>
                                          <p:tavLst>
                                            <p:tav tm="0">
                                              <p:val>
                                                <p:strVal val="#ppt_y"/>
                                              </p:val>
                                            </p:tav>
                                            <p:tav tm="100000">
                                              <p:val>
                                                <p:strVal val="#ppt_y"/>
                                              </p:val>
                                            </p:tav>
                                          </p:tavLst>
                                        </p:anim>
                                      </p:childTnLst>
                                    </p:cTn>
                                  </p:par>
                                  <p:par>
                                    <p:cTn id="45" presetID="2" presetClass="entr" presetSubtype="8" accel="40000" fill="hold" grpId="0" nodeType="withEffect" p14:presetBounceEnd="40000">
                                      <p:stCondLst>
                                        <p:cond delay="0"/>
                                      </p:stCondLst>
                                      <p:childTnLst>
                                        <p:set>
                                          <p:cBhvr>
                                            <p:cTn id="46" dur="1" fill="hold">
                                              <p:stCondLst>
                                                <p:cond delay="0"/>
                                              </p:stCondLst>
                                            </p:cTn>
                                            <p:tgtEl>
                                              <p:spTgt spid="65"/>
                                            </p:tgtEl>
                                            <p:attrNameLst>
                                              <p:attrName>style.visibility</p:attrName>
                                            </p:attrNameLst>
                                          </p:cBhvr>
                                          <p:to>
                                            <p:strVal val="visible"/>
                                          </p:to>
                                        </p:set>
                                        <p:anim calcmode="lin" valueType="num" p14:bounceEnd="40000">
                                          <p:cBhvr additive="base">
                                            <p:cTn id="47" dur="1500" fill="hold"/>
                                            <p:tgtEl>
                                              <p:spTgt spid="65"/>
                                            </p:tgtEl>
                                            <p:attrNameLst>
                                              <p:attrName>ppt_x</p:attrName>
                                            </p:attrNameLst>
                                          </p:cBhvr>
                                          <p:tavLst>
                                            <p:tav tm="0">
                                              <p:val>
                                                <p:strVal val="0-#ppt_w/2"/>
                                              </p:val>
                                            </p:tav>
                                            <p:tav tm="100000">
                                              <p:val>
                                                <p:strVal val="#ppt_x"/>
                                              </p:val>
                                            </p:tav>
                                          </p:tavLst>
                                        </p:anim>
                                        <p:anim calcmode="lin" valueType="num" p14:bounceEnd="40000">
                                          <p:cBhvr additive="base">
                                            <p:cTn id="48" dur="1500" fill="hold"/>
                                            <p:tgtEl>
                                              <p:spTgt spid="65"/>
                                            </p:tgtEl>
                                            <p:attrNameLst>
                                              <p:attrName>ppt_y</p:attrName>
                                            </p:attrNameLst>
                                          </p:cBhvr>
                                          <p:tavLst>
                                            <p:tav tm="0">
                                              <p:val>
                                                <p:strVal val="#ppt_y"/>
                                              </p:val>
                                            </p:tav>
                                            <p:tav tm="100000">
                                              <p:val>
                                                <p:strVal val="#ppt_y"/>
                                              </p:val>
                                            </p:tav>
                                          </p:tavLst>
                                        </p:anim>
                                      </p:childTnLst>
                                    </p:cTn>
                                  </p:par>
                                  <p:par>
                                    <p:cTn id="49" presetID="2" presetClass="entr" presetSubtype="8" accel="40000" fill="hold" grpId="0" nodeType="withEffect" p14:presetBounceEnd="40000">
                                      <p:stCondLst>
                                        <p:cond delay="500"/>
                                      </p:stCondLst>
                                      <p:childTnLst>
                                        <p:set>
                                          <p:cBhvr>
                                            <p:cTn id="50" dur="1" fill="hold">
                                              <p:stCondLst>
                                                <p:cond delay="0"/>
                                              </p:stCondLst>
                                            </p:cTn>
                                            <p:tgtEl>
                                              <p:spTgt spid="67"/>
                                            </p:tgtEl>
                                            <p:attrNameLst>
                                              <p:attrName>style.visibility</p:attrName>
                                            </p:attrNameLst>
                                          </p:cBhvr>
                                          <p:to>
                                            <p:strVal val="visible"/>
                                          </p:to>
                                        </p:set>
                                        <p:anim calcmode="lin" valueType="num" p14:bounceEnd="40000">
                                          <p:cBhvr additive="base">
                                            <p:cTn id="51" dur="1500" fill="hold"/>
                                            <p:tgtEl>
                                              <p:spTgt spid="67"/>
                                            </p:tgtEl>
                                            <p:attrNameLst>
                                              <p:attrName>ppt_x</p:attrName>
                                            </p:attrNameLst>
                                          </p:cBhvr>
                                          <p:tavLst>
                                            <p:tav tm="0">
                                              <p:val>
                                                <p:strVal val="0-#ppt_w/2"/>
                                              </p:val>
                                            </p:tav>
                                            <p:tav tm="100000">
                                              <p:val>
                                                <p:strVal val="#ppt_x"/>
                                              </p:val>
                                            </p:tav>
                                          </p:tavLst>
                                        </p:anim>
                                        <p:anim calcmode="lin" valueType="num" p14:bounceEnd="40000">
                                          <p:cBhvr additive="base">
                                            <p:cTn id="52" dur="1500" fill="hold"/>
                                            <p:tgtEl>
                                              <p:spTgt spid="67"/>
                                            </p:tgtEl>
                                            <p:attrNameLst>
                                              <p:attrName>ppt_y</p:attrName>
                                            </p:attrNameLst>
                                          </p:cBhvr>
                                          <p:tavLst>
                                            <p:tav tm="0">
                                              <p:val>
                                                <p:strVal val="#ppt_y"/>
                                              </p:val>
                                            </p:tav>
                                            <p:tav tm="100000">
                                              <p:val>
                                                <p:strVal val="#ppt_y"/>
                                              </p:val>
                                            </p:tav>
                                          </p:tavLst>
                                        </p:anim>
                                      </p:childTnLst>
                                    </p:cTn>
                                  </p:par>
                                  <p:par>
                                    <p:cTn id="53" presetID="2" presetClass="entr" presetSubtype="8" accel="40000" fill="hold" grpId="0" nodeType="withEffect" p14:presetBounceEnd="40000">
                                      <p:stCondLst>
                                        <p:cond delay="250"/>
                                      </p:stCondLst>
                                      <p:childTnLst>
                                        <p:set>
                                          <p:cBhvr>
                                            <p:cTn id="54" dur="1" fill="hold">
                                              <p:stCondLst>
                                                <p:cond delay="0"/>
                                              </p:stCondLst>
                                            </p:cTn>
                                            <p:tgtEl>
                                              <p:spTgt spid="68"/>
                                            </p:tgtEl>
                                            <p:attrNameLst>
                                              <p:attrName>style.visibility</p:attrName>
                                            </p:attrNameLst>
                                          </p:cBhvr>
                                          <p:to>
                                            <p:strVal val="visible"/>
                                          </p:to>
                                        </p:set>
                                        <p:anim calcmode="lin" valueType="num" p14:bounceEnd="40000">
                                          <p:cBhvr additive="base">
                                            <p:cTn id="55" dur="1500" fill="hold"/>
                                            <p:tgtEl>
                                              <p:spTgt spid="68"/>
                                            </p:tgtEl>
                                            <p:attrNameLst>
                                              <p:attrName>ppt_x</p:attrName>
                                            </p:attrNameLst>
                                          </p:cBhvr>
                                          <p:tavLst>
                                            <p:tav tm="0">
                                              <p:val>
                                                <p:strVal val="0-#ppt_w/2"/>
                                              </p:val>
                                            </p:tav>
                                            <p:tav tm="100000">
                                              <p:val>
                                                <p:strVal val="#ppt_x"/>
                                              </p:val>
                                            </p:tav>
                                          </p:tavLst>
                                        </p:anim>
                                        <p:anim calcmode="lin" valueType="num" p14:bounceEnd="40000">
                                          <p:cBhvr additive="base">
                                            <p:cTn id="56" dur="1500" fill="hold"/>
                                            <p:tgtEl>
                                              <p:spTgt spid="68"/>
                                            </p:tgtEl>
                                            <p:attrNameLst>
                                              <p:attrName>ppt_y</p:attrName>
                                            </p:attrNameLst>
                                          </p:cBhvr>
                                          <p:tavLst>
                                            <p:tav tm="0">
                                              <p:val>
                                                <p:strVal val="#ppt_y"/>
                                              </p:val>
                                            </p:tav>
                                            <p:tav tm="100000">
                                              <p:val>
                                                <p:strVal val="#ppt_y"/>
                                              </p:val>
                                            </p:tav>
                                          </p:tavLst>
                                        </p:anim>
                                      </p:childTnLst>
                                    </p:cTn>
                                  </p:par>
                                  <p:par>
                                    <p:cTn id="57" presetID="2" presetClass="entr" presetSubtype="8" accel="40000" fill="hold" grpId="0" nodeType="withEffect" p14:presetBounceEnd="40000">
                                      <p:stCondLst>
                                        <p:cond delay="0"/>
                                      </p:stCondLst>
                                      <p:childTnLst>
                                        <p:set>
                                          <p:cBhvr>
                                            <p:cTn id="58" dur="1" fill="hold">
                                              <p:stCondLst>
                                                <p:cond delay="0"/>
                                              </p:stCondLst>
                                            </p:cTn>
                                            <p:tgtEl>
                                              <p:spTgt spid="69"/>
                                            </p:tgtEl>
                                            <p:attrNameLst>
                                              <p:attrName>style.visibility</p:attrName>
                                            </p:attrNameLst>
                                          </p:cBhvr>
                                          <p:to>
                                            <p:strVal val="visible"/>
                                          </p:to>
                                        </p:set>
                                        <p:anim calcmode="lin" valueType="num" p14:bounceEnd="40000">
                                          <p:cBhvr additive="base">
                                            <p:cTn id="59" dur="1500" fill="hold"/>
                                            <p:tgtEl>
                                              <p:spTgt spid="69"/>
                                            </p:tgtEl>
                                            <p:attrNameLst>
                                              <p:attrName>ppt_x</p:attrName>
                                            </p:attrNameLst>
                                          </p:cBhvr>
                                          <p:tavLst>
                                            <p:tav tm="0">
                                              <p:val>
                                                <p:strVal val="0-#ppt_w/2"/>
                                              </p:val>
                                            </p:tav>
                                            <p:tav tm="100000">
                                              <p:val>
                                                <p:strVal val="#ppt_x"/>
                                              </p:val>
                                            </p:tav>
                                          </p:tavLst>
                                        </p:anim>
                                        <p:anim calcmode="lin" valueType="num" p14:bounceEnd="40000">
                                          <p:cBhvr additive="base">
                                            <p:cTn id="60" dur="1500" fill="hold"/>
                                            <p:tgtEl>
                                              <p:spTgt spid="69"/>
                                            </p:tgtEl>
                                            <p:attrNameLst>
                                              <p:attrName>ppt_y</p:attrName>
                                            </p:attrNameLst>
                                          </p:cBhvr>
                                          <p:tavLst>
                                            <p:tav tm="0">
                                              <p:val>
                                                <p:strVal val="#ppt_y"/>
                                              </p:val>
                                            </p:tav>
                                            <p:tav tm="100000">
                                              <p:val>
                                                <p:strVal val="#ppt_y"/>
                                              </p:val>
                                            </p:tav>
                                          </p:tavLst>
                                        </p:anim>
                                      </p:childTnLst>
                                    </p:cTn>
                                  </p:par>
                                  <p:par>
                                    <p:cTn id="61" presetID="2" presetClass="entr" presetSubtype="8" accel="40000" fill="hold" grpId="0" nodeType="withEffect" p14:presetBounceEnd="40000">
                                      <p:stCondLst>
                                        <p:cond delay="250"/>
                                      </p:stCondLst>
                                      <p:childTnLst>
                                        <p:set>
                                          <p:cBhvr>
                                            <p:cTn id="62" dur="1" fill="hold">
                                              <p:stCondLst>
                                                <p:cond delay="0"/>
                                              </p:stCondLst>
                                            </p:cTn>
                                            <p:tgtEl>
                                              <p:spTgt spid="70"/>
                                            </p:tgtEl>
                                            <p:attrNameLst>
                                              <p:attrName>style.visibility</p:attrName>
                                            </p:attrNameLst>
                                          </p:cBhvr>
                                          <p:to>
                                            <p:strVal val="visible"/>
                                          </p:to>
                                        </p:set>
                                        <p:anim calcmode="lin" valueType="num" p14:bounceEnd="40000">
                                          <p:cBhvr additive="base">
                                            <p:cTn id="63" dur="1750" fill="hold"/>
                                            <p:tgtEl>
                                              <p:spTgt spid="70"/>
                                            </p:tgtEl>
                                            <p:attrNameLst>
                                              <p:attrName>ppt_x</p:attrName>
                                            </p:attrNameLst>
                                          </p:cBhvr>
                                          <p:tavLst>
                                            <p:tav tm="0">
                                              <p:val>
                                                <p:strVal val="0-#ppt_w/2"/>
                                              </p:val>
                                            </p:tav>
                                            <p:tav tm="100000">
                                              <p:val>
                                                <p:strVal val="#ppt_x"/>
                                              </p:val>
                                            </p:tav>
                                          </p:tavLst>
                                        </p:anim>
                                        <p:anim calcmode="lin" valueType="num" p14:bounceEnd="40000">
                                          <p:cBhvr additive="base">
                                            <p:cTn id="64" dur="1750" fill="hold"/>
                                            <p:tgtEl>
                                              <p:spTgt spid="70"/>
                                            </p:tgtEl>
                                            <p:attrNameLst>
                                              <p:attrName>ppt_y</p:attrName>
                                            </p:attrNameLst>
                                          </p:cBhvr>
                                          <p:tavLst>
                                            <p:tav tm="0">
                                              <p:val>
                                                <p:strVal val="#ppt_y"/>
                                              </p:val>
                                            </p:tav>
                                            <p:tav tm="100000">
                                              <p:val>
                                                <p:strVal val="#ppt_y"/>
                                              </p:val>
                                            </p:tav>
                                          </p:tavLst>
                                        </p:anim>
                                      </p:childTnLst>
                                    </p:cTn>
                                  </p:par>
                                  <p:par>
                                    <p:cTn id="65" presetID="2" presetClass="entr" presetSubtype="8" accel="40000" fill="hold" grpId="0" nodeType="withEffect" p14:presetBounceEnd="40000">
                                      <p:stCondLst>
                                        <p:cond delay="500"/>
                                      </p:stCondLst>
                                      <p:childTnLst>
                                        <p:set>
                                          <p:cBhvr>
                                            <p:cTn id="66" dur="1" fill="hold">
                                              <p:stCondLst>
                                                <p:cond delay="0"/>
                                              </p:stCondLst>
                                            </p:cTn>
                                            <p:tgtEl>
                                              <p:spTgt spid="71"/>
                                            </p:tgtEl>
                                            <p:attrNameLst>
                                              <p:attrName>style.visibility</p:attrName>
                                            </p:attrNameLst>
                                          </p:cBhvr>
                                          <p:to>
                                            <p:strVal val="visible"/>
                                          </p:to>
                                        </p:set>
                                        <p:anim calcmode="lin" valueType="num" p14:bounceEnd="40000">
                                          <p:cBhvr additive="base">
                                            <p:cTn id="67" dur="1500" fill="hold"/>
                                            <p:tgtEl>
                                              <p:spTgt spid="71"/>
                                            </p:tgtEl>
                                            <p:attrNameLst>
                                              <p:attrName>ppt_x</p:attrName>
                                            </p:attrNameLst>
                                          </p:cBhvr>
                                          <p:tavLst>
                                            <p:tav tm="0">
                                              <p:val>
                                                <p:strVal val="0-#ppt_w/2"/>
                                              </p:val>
                                            </p:tav>
                                            <p:tav tm="100000">
                                              <p:val>
                                                <p:strVal val="#ppt_x"/>
                                              </p:val>
                                            </p:tav>
                                          </p:tavLst>
                                        </p:anim>
                                        <p:anim calcmode="lin" valueType="num" p14:bounceEnd="40000">
                                          <p:cBhvr additive="base">
                                            <p:cTn id="68" dur="1500" fill="hold"/>
                                            <p:tgtEl>
                                              <p:spTgt spid="71"/>
                                            </p:tgtEl>
                                            <p:attrNameLst>
                                              <p:attrName>ppt_y</p:attrName>
                                            </p:attrNameLst>
                                          </p:cBhvr>
                                          <p:tavLst>
                                            <p:tav tm="0">
                                              <p:val>
                                                <p:strVal val="#ppt_y"/>
                                              </p:val>
                                            </p:tav>
                                            <p:tav tm="100000">
                                              <p:val>
                                                <p:strVal val="#ppt_y"/>
                                              </p:val>
                                            </p:tav>
                                          </p:tavLst>
                                        </p:anim>
                                      </p:childTnLst>
                                    </p:cTn>
                                  </p:par>
                                  <p:par>
                                    <p:cTn id="69" presetID="2" presetClass="entr" presetSubtype="8" accel="40000" fill="hold" grpId="0" nodeType="withEffect" p14:presetBounceEnd="40000">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14:bounceEnd="40000">
                                          <p:cBhvr additive="base">
                                            <p:cTn id="71" dur="1500" fill="hold"/>
                                            <p:tgtEl>
                                              <p:spTgt spid="72"/>
                                            </p:tgtEl>
                                            <p:attrNameLst>
                                              <p:attrName>ppt_x</p:attrName>
                                            </p:attrNameLst>
                                          </p:cBhvr>
                                          <p:tavLst>
                                            <p:tav tm="0">
                                              <p:val>
                                                <p:strVal val="0-#ppt_w/2"/>
                                              </p:val>
                                            </p:tav>
                                            <p:tav tm="100000">
                                              <p:val>
                                                <p:strVal val="#ppt_x"/>
                                              </p:val>
                                            </p:tav>
                                          </p:tavLst>
                                        </p:anim>
                                        <p:anim calcmode="lin" valueType="num" p14:bounceEnd="40000">
                                          <p:cBhvr additive="base">
                                            <p:cTn id="72" dur="1500" fill="hold"/>
                                            <p:tgtEl>
                                              <p:spTgt spid="72"/>
                                            </p:tgtEl>
                                            <p:attrNameLst>
                                              <p:attrName>ppt_y</p:attrName>
                                            </p:attrNameLst>
                                          </p:cBhvr>
                                          <p:tavLst>
                                            <p:tav tm="0">
                                              <p:val>
                                                <p:strVal val="#ppt_y"/>
                                              </p:val>
                                            </p:tav>
                                            <p:tav tm="100000">
                                              <p:val>
                                                <p:strVal val="#ppt_y"/>
                                              </p:val>
                                            </p:tav>
                                          </p:tavLst>
                                        </p:anim>
                                      </p:childTnLst>
                                    </p:cTn>
                                  </p:par>
                                  <p:par>
                                    <p:cTn id="73" presetID="2" presetClass="entr" presetSubtype="8" accel="40000" fill="hold" grpId="0" nodeType="withEffect" p14:presetBounceEnd="40000">
                                      <p:stCondLst>
                                        <p:cond delay="0"/>
                                      </p:stCondLst>
                                      <p:childTnLst>
                                        <p:set>
                                          <p:cBhvr>
                                            <p:cTn id="74" dur="1" fill="hold">
                                              <p:stCondLst>
                                                <p:cond delay="0"/>
                                              </p:stCondLst>
                                            </p:cTn>
                                            <p:tgtEl>
                                              <p:spTgt spid="73"/>
                                            </p:tgtEl>
                                            <p:attrNameLst>
                                              <p:attrName>style.visibility</p:attrName>
                                            </p:attrNameLst>
                                          </p:cBhvr>
                                          <p:to>
                                            <p:strVal val="visible"/>
                                          </p:to>
                                        </p:set>
                                        <p:anim calcmode="lin" valueType="num" p14:bounceEnd="40000">
                                          <p:cBhvr additive="base">
                                            <p:cTn id="75" dur="1500" fill="hold"/>
                                            <p:tgtEl>
                                              <p:spTgt spid="73"/>
                                            </p:tgtEl>
                                            <p:attrNameLst>
                                              <p:attrName>ppt_x</p:attrName>
                                            </p:attrNameLst>
                                          </p:cBhvr>
                                          <p:tavLst>
                                            <p:tav tm="0">
                                              <p:val>
                                                <p:strVal val="0-#ppt_w/2"/>
                                              </p:val>
                                            </p:tav>
                                            <p:tav tm="100000">
                                              <p:val>
                                                <p:strVal val="#ppt_x"/>
                                              </p:val>
                                            </p:tav>
                                          </p:tavLst>
                                        </p:anim>
                                        <p:anim calcmode="lin" valueType="num" p14:bounceEnd="40000">
                                          <p:cBhvr additive="base">
                                            <p:cTn id="76" dur="1500" fill="hold"/>
                                            <p:tgtEl>
                                              <p:spTgt spid="73"/>
                                            </p:tgtEl>
                                            <p:attrNameLst>
                                              <p:attrName>ppt_y</p:attrName>
                                            </p:attrNameLst>
                                          </p:cBhvr>
                                          <p:tavLst>
                                            <p:tav tm="0">
                                              <p:val>
                                                <p:strVal val="#ppt_y"/>
                                              </p:val>
                                            </p:tav>
                                            <p:tav tm="100000">
                                              <p:val>
                                                <p:strVal val="#ppt_y"/>
                                              </p:val>
                                            </p:tav>
                                          </p:tavLst>
                                        </p:anim>
                                      </p:childTnLst>
                                    </p:cTn>
                                  </p:par>
                                  <p:par>
                                    <p:cTn id="77" presetID="2" presetClass="entr" presetSubtype="8" accel="40000" fill="hold" grpId="0" nodeType="withEffect" p14:presetBounceEnd="40000">
                                      <p:stCondLst>
                                        <p:cond delay="0"/>
                                      </p:stCondLst>
                                      <p:childTnLst>
                                        <p:set>
                                          <p:cBhvr>
                                            <p:cTn id="78" dur="1" fill="hold">
                                              <p:stCondLst>
                                                <p:cond delay="0"/>
                                              </p:stCondLst>
                                            </p:cTn>
                                            <p:tgtEl>
                                              <p:spTgt spid="84"/>
                                            </p:tgtEl>
                                            <p:attrNameLst>
                                              <p:attrName>style.visibility</p:attrName>
                                            </p:attrNameLst>
                                          </p:cBhvr>
                                          <p:to>
                                            <p:strVal val="visible"/>
                                          </p:to>
                                        </p:set>
                                        <p:anim calcmode="lin" valueType="num" p14:bounceEnd="40000">
                                          <p:cBhvr additive="base">
                                            <p:cTn id="79" dur="1500" fill="hold"/>
                                            <p:tgtEl>
                                              <p:spTgt spid="84"/>
                                            </p:tgtEl>
                                            <p:attrNameLst>
                                              <p:attrName>ppt_x</p:attrName>
                                            </p:attrNameLst>
                                          </p:cBhvr>
                                          <p:tavLst>
                                            <p:tav tm="0">
                                              <p:val>
                                                <p:strVal val="0-#ppt_w/2"/>
                                              </p:val>
                                            </p:tav>
                                            <p:tav tm="100000">
                                              <p:val>
                                                <p:strVal val="#ppt_x"/>
                                              </p:val>
                                            </p:tav>
                                          </p:tavLst>
                                        </p:anim>
                                        <p:anim calcmode="lin" valueType="num" p14:bounceEnd="40000">
                                          <p:cBhvr additive="base">
                                            <p:cTn id="80" dur="1500" fill="hold"/>
                                            <p:tgtEl>
                                              <p:spTgt spid="84"/>
                                            </p:tgtEl>
                                            <p:attrNameLst>
                                              <p:attrName>ppt_y</p:attrName>
                                            </p:attrNameLst>
                                          </p:cBhvr>
                                          <p:tavLst>
                                            <p:tav tm="0">
                                              <p:val>
                                                <p:strVal val="#ppt_y"/>
                                              </p:val>
                                            </p:tav>
                                            <p:tav tm="100000">
                                              <p:val>
                                                <p:strVal val="#ppt_y"/>
                                              </p:val>
                                            </p:tav>
                                          </p:tavLst>
                                        </p:anim>
                                      </p:childTnLst>
                                    </p:cTn>
                                  </p:par>
                                  <p:par>
                                    <p:cTn id="81" presetID="2" presetClass="entr" presetSubtype="8" accel="40000" fill="hold" grpId="0" nodeType="withEffect" p14:presetBounceEnd="40000">
                                      <p:stCondLst>
                                        <p:cond delay="0"/>
                                      </p:stCondLst>
                                      <p:childTnLst>
                                        <p:set>
                                          <p:cBhvr>
                                            <p:cTn id="82" dur="1" fill="hold">
                                              <p:stCondLst>
                                                <p:cond delay="0"/>
                                              </p:stCondLst>
                                            </p:cTn>
                                            <p:tgtEl>
                                              <p:spTgt spid="75"/>
                                            </p:tgtEl>
                                            <p:attrNameLst>
                                              <p:attrName>style.visibility</p:attrName>
                                            </p:attrNameLst>
                                          </p:cBhvr>
                                          <p:to>
                                            <p:strVal val="visible"/>
                                          </p:to>
                                        </p:set>
                                        <p:anim calcmode="lin" valueType="num" p14:bounceEnd="40000">
                                          <p:cBhvr additive="base">
                                            <p:cTn id="83" dur="1500" fill="hold"/>
                                            <p:tgtEl>
                                              <p:spTgt spid="75"/>
                                            </p:tgtEl>
                                            <p:attrNameLst>
                                              <p:attrName>ppt_x</p:attrName>
                                            </p:attrNameLst>
                                          </p:cBhvr>
                                          <p:tavLst>
                                            <p:tav tm="0">
                                              <p:val>
                                                <p:strVal val="0-#ppt_w/2"/>
                                              </p:val>
                                            </p:tav>
                                            <p:tav tm="100000">
                                              <p:val>
                                                <p:strVal val="#ppt_x"/>
                                              </p:val>
                                            </p:tav>
                                          </p:tavLst>
                                        </p:anim>
                                        <p:anim calcmode="lin" valueType="num" p14:bounceEnd="40000">
                                          <p:cBhvr additive="base">
                                            <p:cTn id="84" dur="1500" fill="hold"/>
                                            <p:tgtEl>
                                              <p:spTgt spid="75"/>
                                            </p:tgtEl>
                                            <p:attrNameLst>
                                              <p:attrName>ppt_y</p:attrName>
                                            </p:attrNameLst>
                                          </p:cBhvr>
                                          <p:tavLst>
                                            <p:tav tm="0">
                                              <p:val>
                                                <p:strVal val="#ppt_y"/>
                                              </p:val>
                                            </p:tav>
                                            <p:tav tm="100000">
                                              <p:val>
                                                <p:strVal val="#ppt_y"/>
                                              </p:val>
                                            </p:tav>
                                          </p:tavLst>
                                        </p:anim>
                                      </p:childTnLst>
                                    </p:cTn>
                                  </p:par>
                                  <p:par>
                                    <p:cTn id="85" presetID="2" presetClass="entr" presetSubtype="8" accel="40000" fill="hold" grpId="0" nodeType="withEffect" p14:presetBounceEnd="40000">
                                      <p:stCondLst>
                                        <p:cond delay="0"/>
                                      </p:stCondLst>
                                      <p:childTnLst>
                                        <p:set>
                                          <p:cBhvr>
                                            <p:cTn id="86" dur="1" fill="hold">
                                              <p:stCondLst>
                                                <p:cond delay="0"/>
                                              </p:stCondLst>
                                            </p:cTn>
                                            <p:tgtEl>
                                              <p:spTgt spid="76"/>
                                            </p:tgtEl>
                                            <p:attrNameLst>
                                              <p:attrName>style.visibility</p:attrName>
                                            </p:attrNameLst>
                                          </p:cBhvr>
                                          <p:to>
                                            <p:strVal val="visible"/>
                                          </p:to>
                                        </p:set>
                                        <p:anim calcmode="lin" valueType="num" p14:bounceEnd="40000">
                                          <p:cBhvr additive="base">
                                            <p:cTn id="87" dur="1500" fill="hold"/>
                                            <p:tgtEl>
                                              <p:spTgt spid="76"/>
                                            </p:tgtEl>
                                            <p:attrNameLst>
                                              <p:attrName>ppt_x</p:attrName>
                                            </p:attrNameLst>
                                          </p:cBhvr>
                                          <p:tavLst>
                                            <p:tav tm="0">
                                              <p:val>
                                                <p:strVal val="0-#ppt_w/2"/>
                                              </p:val>
                                            </p:tav>
                                            <p:tav tm="100000">
                                              <p:val>
                                                <p:strVal val="#ppt_x"/>
                                              </p:val>
                                            </p:tav>
                                          </p:tavLst>
                                        </p:anim>
                                        <p:anim calcmode="lin" valueType="num" p14:bounceEnd="40000">
                                          <p:cBhvr additive="base">
                                            <p:cTn id="88" dur="1500" fill="hold"/>
                                            <p:tgtEl>
                                              <p:spTgt spid="76"/>
                                            </p:tgtEl>
                                            <p:attrNameLst>
                                              <p:attrName>ppt_y</p:attrName>
                                            </p:attrNameLst>
                                          </p:cBhvr>
                                          <p:tavLst>
                                            <p:tav tm="0">
                                              <p:val>
                                                <p:strVal val="#ppt_y"/>
                                              </p:val>
                                            </p:tav>
                                            <p:tav tm="100000">
                                              <p:val>
                                                <p:strVal val="#ppt_y"/>
                                              </p:val>
                                            </p:tav>
                                          </p:tavLst>
                                        </p:anim>
                                      </p:childTnLst>
                                    </p:cTn>
                                  </p:par>
                                  <p:par>
                                    <p:cTn id="89" presetID="2" presetClass="entr" presetSubtype="8" accel="40000" fill="hold" grpId="0" nodeType="withEffect" p14:presetBounceEnd="40000">
                                      <p:stCondLst>
                                        <p:cond delay="0"/>
                                      </p:stCondLst>
                                      <p:childTnLst>
                                        <p:set>
                                          <p:cBhvr>
                                            <p:cTn id="90" dur="1" fill="hold">
                                              <p:stCondLst>
                                                <p:cond delay="0"/>
                                              </p:stCondLst>
                                            </p:cTn>
                                            <p:tgtEl>
                                              <p:spTgt spid="77"/>
                                            </p:tgtEl>
                                            <p:attrNameLst>
                                              <p:attrName>style.visibility</p:attrName>
                                            </p:attrNameLst>
                                          </p:cBhvr>
                                          <p:to>
                                            <p:strVal val="visible"/>
                                          </p:to>
                                        </p:set>
                                        <p:anim calcmode="lin" valueType="num" p14:bounceEnd="40000">
                                          <p:cBhvr additive="base">
                                            <p:cTn id="91" dur="1500" fill="hold"/>
                                            <p:tgtEl>
                                              <p:spTgt spid="77"/>
                                            </p:tgtEl>
                                            <p:attrNameLst>
                                              <p:attrName>ppt_x</p:attrName>
                                            </p:attrNameLst>
                                          </p:cBhvr>
                                          <p:tavLst>
                                            <p:tav tm="0">
                                              <p:val>
                                                <p:strVal val="0-#ppt_w/2"/>
                                              </p:val>
                                            </p:tav>
                                            <p:tav tm="100000">
                                              <p:val>
                                                <p:strVal val="#ppt_x"/>
                                              </p:val>
                                            </p:tav>
                                          </p:tavLst>
                                        </p:anim>
                                        <p:anim calcmode="lin" valueType="num" p14:bounceEnd="40000">
                                          <p:cBhvr additive="base">
                                            <p:cTn id="92" dur="1500" fill="hold"/>
                                            <p:tgtEl>
                                              <p:spTgt spid="77"/>
                                            </p:tgtEl>
                                            <p:attrNameLst>
                                              <p:attrName>ppt_y</p:attrName>
                                            </p:attrNameLst>
                                          </p:cBhvr>
                                          <p:tavLst>
                                            <p:tav tm="0">
                                              <p:val>
                                                <p:strVal val="#ppt_y"/>
                                              </p:val>
                                            </p:tav>
                                            <p:tav tm="100000">
                                              <p:val>
                                                <p:strVal val="#ppt_y"/>
                                              </p:val>
                                            </p:tav>
                                          </p:tavLst>
                                        </p:anim>
                                      </p:childTnLst>
                                    </p:cTn>
                                  </p:par>
                                  <p:par>
                                    <p:cTn id="93" presetID="2" presetClass="entr" presetSubtype="8" accel="40000" fill="hold" grpId="0" nodeType="withEffect" p14:presetBounceEnd="40000">
                                      <p:stCondLst>
                                        <p:cond delay="0"/>
                                      </p:stCondLst>
                                      <p:childTnLst>
                                        <p:set>
                                          <p:cBhvr>
                                            <p:cTn id="94" dur="1" fill="hold">
                                              <p:stCondLst>
                                                <p:cond delay="0"/>
                                              </p:stCondLst>
                                            </p:cTn>
                                            <p:tgtEl>
                                              <p:spTgt spid="78"/>
                                            </p:tgtEl>
                                            <p:attrNameLst>
                                              <p:attrName>style.visibility</p:attrName>
                                            </p:attrNameLst>
                                          </p:cBhvr>
                                          <p:to>
                                            <p:strVal val="visible"/>
                                          </p:to>
                                        </p:set>
                                        <p:anim calcmode="lin" valueType="num" p14:bounceEnd="40000">
                                          <p:cBhvr additive="base">
                                            <p:cTn id="95" dur="1500" fill="hold"/>
                                            <p:tgtEl>
                                              <p:spTgt spid="78"/>
                                            </p:tgtEl>
                                            <p:attrNameLst>
                                              <p:attrName>ppt_x</p:attrName>
                                            </p:attrNameLst>
                                          </p:cBhvr>
                                          <p:tavLst>
                                            <p:tav tm="0">
                                              <p:val>
                                                <p:strVal val="0-#ppt_w/2"/>
                                              </p:val>
                                            </p:tav>
                                            <p:tav tm="100000">
                                              <p:val>
                                                <p:strVal val="#ppt_x"/>
                                              </p:val>
                                            </p:tav>
                                          </p:tavLst>
                                        </p:anim>
                                        <p:anim calcmode="lin" valueType="num" p14:bounceEnd="40000">
                                          <p:cBhvr additive="base">
                                            <p:cTn id="96" dur="1500" fill="hold"/>
                                            <p:tgtEl>
                                              <p:spTgt spid="78"/>
                                            </p:tgtEl>
                                            <p:attrNameLst>
                                              <p:attrName>ppt_y</p:attrName>
                                            </p:attrNameLst>
                                          </p:cBhvr>
                                          <p:tavLst>
                                            <p:tav tm="0">
                                              <p:val>
                                                <p:strVal val="#ppt_y"/>
                                              </p:val>
                                            </p:tav>
                                            <p:tav tm="100000">
                                              <p:val>
                                                <p:strVal val="#ppt_y"/>
                                              </p:val>
                                            </p:tav>
                                          </p:tavLst>
                                        </p:anim>
                                      </p:childTnLst>
                                    </p:cTn>
                                  </p:par>
                                </p:childTnLst>
                              </p:cTn>
                            </p:par>
                            <p:par>
                              <p:cTn id="97" fill="hold">
                                <p:stCondLst>
                                  <p:cond delay="2000"/>
                                </p:stCondLst>
                                <p:childTnLst>
                                  <p:par>
                                    <p:cTn id="98" presetID="41" presetClass="entr" presetSubtype="0" fill="hold" grpId="0" nodeType="afterEffect">
                                      <p:stCondLst>
                                        <p:cond delay="0"/>
                                      </p:stCondLst>
                                      <p:iterate type="lt">
                                        <p:tmPct val="10000"/>
                                      </p:iterate>
                                      <p:childTnLst>
                                        <p:set>
                                          <p:cBhvr>
                                            <p:cTn id="99" dur="1" fill="hold">
                                              <p:stCondLst>
                                                <p:cond delay="0"/>
                                              </p:stCondLst>
                                            </p:cTn>
                                            <p:tgtEl>
                                              <p:spTgt spid="80"/>
                                            </p:tgtEl>
                                            <p:attrNameLst>
                                              <p:attrName>style.visibility</p:attrName>
                                            </p:attrNameLst>
                                          </p:cBhvr>
                                          <p:to>
                                            <p:strVal val="visible"/>
                                          </p:to>
                                        </p:set>
                                        <p:anim calcmode="lin" valueType="num">
                                          <p:cBhvr>
                                            <p:cTn id="100" dur="500" fill="hold"/>
                                            <p:tgtEl>
                                              <p:spTgt spid="80"/>
                                            </p:tgtEl>
                                            <p:attrNameLst>
                                              <p:attrName>ppt_x</p:attrName>
                                            </p:attrNameLst>
                                          </p:cBhvr>
                                          <p:tavLst>
                                            <p:tav tm="0">
                                              <p:val>
                                                <p:strVal val="#ppt_x"/>
                                              </p:val>
                                            </p:tav>
                                            <p:tav tm="50000">
                                              <p:val>
                                                <p:strVal val="#ppt_x+.1"/>
                                              </p:val>
                                            </p:tav>
                                            <p:tav tm="100000">
                                              <p:val>
                                                <p:strVal val="#ppt_x"/>
                                              </p:val>
                                            </p:tav>
                                          </p:tavLst>
                                        </p:anim>
                                        <p:anim calcmode="lin" valueType="num">
                                          <p:cBhvr>
                                            <p:cTn id="101" dur="500" fill="hold"/>
                                            <p:tgtEl>
                                              <p:spTgt spid="80"/>
                                            </p:tgtEl>
                                            <p:attrNameLst>
                                              <p:attrName>ppt_y</p:attrName>
                                            </p:attrNameLst>
                                          </p:cBhvr>
                                          <p:tavLst>
                                            <p:tav tm="0">
                                              <p:val>
                                                <p:strVal val="#ppt_y"/>
                                              </p:val>
                                            </p:tav>
                                            <p:tav tm="100000">
                                              <p:val>
                                                <p:strVal val="#ppt_y"/>
                                              </p:val>
                                            </p:tav>
                                          </p:tavLst>
                                        </p:anim>
                                        <p:anim calcmode="lin" valueType="num">
                                          <p:cBhvr>
                                            <p:cTn id="102" dur="500" fill="hold"/>
                                            <p:tgtEl>
                                              <p:spTgt spid="80"/>
                                            </p:tgtEl>
                                            <p:attrNameLst>
                                              <p:attrName>ppt_h</p:attrName>
                                            </p:attrNameLst>
                                          </p:cBhvr>
                                          <p:tavLst>
                                            <p:tav tm="0">
                                              <p:val>
                                                <p:strVal val="#ppt_h/10"/>
                                              </p:val>
                                            </p:tav>
                                            <p:tav tm="50000">
                                              <p:val>
                                                <p:strVal val="#ppt_h+.01"/>
                                              </p:val>
                                            </p:tav>
                                            <p:tav tm="100000">
                                              <p:val>
                                                <p:strVal val="#ppt_h"/>
                                              </p:val>
                                            </p:tav>
                                          </p:tavLst>
                                        </p:anim>
                                        <p:anim calcmode="lin" valueType="num">
                                          <p:cBhvr>
                                            <p:cTn id="103" dur="500" fill="hold"/>
                                            <p:tgtEl>
                                              <p:spTgt spid="80"/>
                                            </p:tgtEl>
                                            <p:attrNameLst>
                                              <p:attrName>ppt_w</p:attrName>
                                            </p:attrNameLst>
                                          </p:cBhvr>
                                          <p:tavLst>
                                            <p:tav tm="0">
                                              <p:val>
                                                <p:strVal val="#ppt_w/10"/>
                                              </p:val>
                                            </p:tav>
                                            <p:tav tm="50000">
                                              <p:val>
                                                <p:strVal val="#ppt_w+.01"/>
                                              </p:val>
                                            </p:tav>
                                            <p:tav tm="100000">
                                              <p:val>
                                                <p:strVal val="#ppt_w"/>
                                              </p:val>
                                            </p:tav>
                                          </p:tavLst>
                                        </p:anim>
                                        <p:animEffect transition="in" filter="fade">
                                          <p:cBhvr>
                                            <p:cTn id="104" dur="500" tmFilter="0,0; .5, 1; 1, 1"/>
                                            <p:tgtEl>
                                              <p:spTgt spid="80"/>
                                            </p:tgtEl>
                                          </p:cBhvr>
                                        </p:animEffect>
                                      </p:childTnLst>
                                    </p:cTn>
                                  </p:par>
                                </p:childTnLst>
                              </p:cTn>
                            </p:par>
                            <p:par>
                              <p:cTn id="105" fill="hold">
                                <p:stCondLst>
                                  <p:cond delay="2850"/>
                                </p:stCondLst>
                                <p:childTnLst>
                                  <p:par>
                                    <p:cTn id="106" presetID="26" presetClass="emph" presetSubtype="0" fill="hold" grpId="1" nodeType="afterEffect">
                                      <p:stCondLst>
                                        <p:cond delay="0"/>
                                      </p:stCondLst>
                                      <p:iterate type="lt">
                                        <p:tmPct val="0"/>
                                      </p:iterate>
                                      <p:childTnLst>
                                        <p:animEffect transition="out" filter="fade">
                                          <p:cBhvr>
                                            <p:cTn id="107" dur="500" tmFilter="0, 0; .2, .5; .8, .5; 1, 0"/>
                                            <p:tgtEl>
                                              <p:spTgt spid="80"/>
                                            </p:tgtEl>
                                          </p:cBhvr>
                                        </p:animEffect>
                                        <p:animScale>
                                          <p:cBhvr>
                                            <p:cTn id="108" dur="250" autoRev="1" fill="hold"/>
                                            <p:tgtEl>
                                              <p:spTgt spid="80"/>
                                            </p:tgtEl>
                                          </p:cBhvr>
                                          <p:by x="105000" y="105000"/>
                                        </p:animScale>
                                      </p:childTnLst>
                                    </p:cTn>
                                  </p:par>
                                </p:childTnLst>
                              </p:cTn>
                            </p:par>
                            <p:par>
                              <p:cTn id="109" fill="hold">
                                <p:stCondLst>
                                  <p:cond delay="3350"/>
                                </p:stCondLst>
                                <p:childTnLst>
                                  <p:par>
                                    <p:cTn id="110" presetID="41" presetClass="entr" presetSubtype="0" fill="hold" grpId="0" nodeType="afterEffect">
                                      <p:stCondLst>
                                        <p:cond delay="0"/>
                                      </p:stCondLst>
                                      <p:iterate type="lt">
                                        <p:tmPct val="10000"/>
                                      </p:iterate>
                                      <p:childTnLst>
                                        <p:set>
                                          <p:cBhvr>
                                            <p:cTn id="111" dur="1" fill="hold">
                                              <p:stCondLst>
                                                <p:cond delay="0"/>
                                              </p:stCondLst>
                                            </p:cTn>
                                            <p:tgtEl>
                                              <p:spTgt spid="82"/>
                                            </p:tgtEl>
                                            <p:attrNameLst>
                                              <p:attrName>style.visibility</p:attrName>
                                            </p:attrNameLst>
                                          </p:cBhvr>
                                          <p:to>
                                            <p:strVal val="visible"/>
                                          </p:to>
                                        </p:set>
                                        <p:anim calcmode="lin" valueType="num">
                                          <p:cBhvr>
                                            <p:cTn id="112" dur="500" fill="hold"/>
                                            <p:tgtEl>
                                              <p:spTgt spid="82"/>
                                            </p:tgtEl>
                                            <p:attrNameLst>
                                              <p:attrName>ppt_x</p:attrName>
                                            </p:attrNameLst>
                                          </p:cBhvr>
                                          <p:tavLst>
                                            <p:tav tm="0">
                                              <p:val>
                                                <p:strVal val="#ppt_x"/>
                                              </p:val>
                                            </p:tav>
                                            <p:tav tm="50000">
                                              <p:val>
                                                <p:strVal val="#ppt_x+.1"/>
                                              </p:val>
                                            </p:tav>
                                            <p:tav tm="100000">
                                              <p:val>
                                                <p:strVal val="#ppt_x"/>
                                              </p:val>
                                            </p:tav>
                                          </p:tavLst>
                                        </p:anim>
                                        <p:anim calcmode="lin" valueType="num">
                                          <p:cBhvr>
                                            <p:cTn id="113" dur="500" fill="hold"/>
                                            <p:tgtEl>
                                              <p:spTgt spid="82"/>
                                            </p:tgtEl>
                                            <p:attrNameLst>
                                              <p:attrName>ppt_y</p:attrName>
                                            </p:attrNameLst>
                                          </p:cBhvr>
                                          <p:tavLst>
                                            <p:tav tm="0">
                                              <p:val>
                                                <p:strVal val="#ppt_y"/>
                                              </p:val>
                                            </p:tav>
                                            <p:tav tm="100000">
                                              <p:val>
                                                <p:strVal val="#ppt_y"/>
                                              </p:val>
                                            </p:tav>
                                          </p:tavLst>
                                        </p:anim>
                                        <p:anim calcmode="lin" valueType="num">
                                          <p:cBhvr>
                                            <p:cTn id="114" dur="500" fill="hold"/>
                                            <p:tgtEl>
                                              <p:spTgt spid="82"/>
                                            </p:tgtEl>
                                            <p:attrNameLst>
                                              <p:attrName>ppt_h</p:attrName>
                                            </p:attrNameLst>
                                          </p:cBhvr>
                                          <p:tavLst>
                                            <p:tav tm="0">
                                              <p:val>
                                                <p:strVal val="#ppt_h/10"/>
                                              </p:val>
                                            </p:tav>
                                            <p:tav tm="50000">
                                              <p:val>
                                                <p:strVal val="#ppt_h+.01"/>
                                              </p:val>
                                            </p:tav>
                                            <p:tav tm="100000">
                                              <p:val>
                                                <p:strVal val="#ppt_h"/>
                                              </p:val>
                                            </p:tav>
                                          </p:tavLst>
                                        </p:anim>
                                        <p:anim calcmode="lin" valueType="num">
                                          <p:cBhvr>
                                            <p:cTn id="115" dur="500" fill="hold"/>
                                            <p:tgtEl>
                                              <p:spTgt spid="82"/>
                                            </p:tgtEl>
                                            <p:attrNameLst>
                                              <p:attrName>ppt_w</p:attrName>
                                            </p:attrNameLst>
                                          </p:cBhvr>
                                          <p:tavLst>
                                            <p:tav tm="0">
                                              <p:val>
                                                <p:strVal val="#ppt_w/10"/>
                                              </p:val>
                                            </p:tav>
                                            <p:tav tm="50000">
                                              <p:val>
                                                <p:strVal val="#ppt_w+.01"/>
                                              </p:val>
                                            </p:tav>
                                            <p:tav tm="100000">
                                              <p:val>
                                                <p:strVal val="#ppt_w"/>
                                              </p:val>
                                            </p:tav>
                                          </p:tavLst>
                                        </p:anim>
                                        <p:animEffect transition="in" filter="fade">
                                          <p:cBhvr>
                                            <p:cTn id="116" dur="500" tmFilter="0,0; .5, 1; 1, 1"/>
                                            <p:tgtEl>
                                              <p:spTgt spid="82"/>
                                            </p:tgtEl>
                                          </p:cBhvr>
                                        </p:animEffect>
                                      </p:childTnLst>
                                    </p:cTn>
                                  </p:par>
                                </p:childTnLst>
                              </p:cTn>
                            </p:par>
                            <p:par>
                              <p:cTn id="117" fill="hold">
                                <p:stCondLst>
                                  <p:cond delay="4250"/>
                                </p:stCondLst>
                                <p:childTnLst>
                                  <p:par>
                                    <p:cTn id="118" presetID="26" presetClass="emph" presetSubtype="0" fill="hold" grpId="1" nodeType="afterEffect">
                                      <p:stCondLst>
                                        <p:cond delay="0"/>
                                      </p:stCondLst>
                                      <p:iterate type="lt">
                                        <p:tmPct val="0"/>
                                      </p:iterate>
                                      <p:childTnLst>
                                        <p:animEffect transition="out" filter="fade">
                                          <p:cBhvr>
                                            <p:cTn id="119" dur="500" tmFilter="0, 0; .2, .5; .8, .5; 1, 0"/>
                                            <p:tgtEl>
                                              <p:spTgt spid="82"/>
                                            </p:tgtEl>
                                          </p:cBhvr>
                                        </p:animEffect>
                                        <p:animScale>
                                          <p:cBhvr>
                                            <p:cTn id="120" dur="250" autoRev="1" fill="hold"/>
                                            <p:tgtEl>
                                              <p:spTgt spid="8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61" grpId="0" animBg="1"/>
          <p:bldP spid="62" grpId="0" animBg="1"/>
          <p:bldP spid="63" grpId="0" animBg="1"/>
          <p:bldP spid="64" grpId="0" animBg="1"/>
          <p:bldP spid="65" grpId="0" animBg="1"/>
          <p:bldP spid="67" grpId="0" animBg="1"/>
          <p:bldP spid="68" grpId="0" animBg="1"/>
          <p:bldP spid="69" grpId="0" animBg="1"/>
          <p:bldP spid="70" grpId="0" animBg="1"/>
          <p:bldP spid="71" grpId="0" animBg="1"/>
          <p:bldP spid="72" grpId="0" animBg="1"/>
          <p:bldP spid="73" grpId="0" animBg="1"/>
          <p:bldP spid="84" grpId="0" animBg="1"/>
          <p:bldP spid="75" grpId="0" animBg="1"/>
          <p:bldP spid="76" grpId="0" animBg="1"/>
          <p:bldP spid="77" grpId="0" animBg="1"/>
          <p:bldP spid="78" grpId="0" animBg="1"/>
          <p:bldP spid="80" grpId="0"/>
          <p:bldP spid="80" grpId="1"/>
          <p:bldP spid="82" grpId="0"/>
          <p:bldP spid="82" grpId="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4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accel="4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750" fill="hold"/>
                                            <p:tgtEl>
                                              <p:spTgt spid="3"/>
                                            </p:tgtEl>
                                            <p:attrNameLst>
                                              <p:attrName>ppt_x</p:attrName>
                                            </p:attrNameLst>
                                          </p:cBhvr>
                                          <p:tavLst>
                                            <p:tav tm="0">
                                              <p:val>
                                                <p:strVal val="0-#ppt_w/2"/>
                                              </p:val>
                                            </p:tav>
                                            <p:tav tm="100000">
                                              <p:val>
                                                <p:strVal val="#ppt_x"/>
                                              </p:val>
                                            </p:tav>
                                          </p:tavLst>
                                        </p:anim>
                                        <p:anim calcmode="lin" valueType="num">
                                          <p:cBhvr additive="base">
                                            <p:cTn id="12" dur="17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stCondLst>
                                        <p:cond delay="25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1750" fill="hold"/>
                                            <p:tgtEl>
                                              <p:spTgt spid="57"/>
                                            </p:tgtEl>
                                            <p:attrNameLst>
                                              <p:attrName>ppt_x</p:attrName>
                                            </p:attrNameLst>
                                          </p:cBhvr>
                                          <p:tavLst>
                                            <p:tav tm="0">
                                              <p:val>
                                                <p:strVal val="0-#ppt_w/2"/>
                                              </p:val>
                                            </p:tav>
                                            <p:tav tm="100000">
                                              <p:val>
                                                <p:strVal val="#ppt_x"/>
                                              </p:val>
                                            </p:tav>
                                          </p:tavLst>
                                        </p:anim>
                                        <p:anim calcmode="lin" valueType="num">
                                          <p:cBhvr additive="base">
                                            <p:cTn id="16" dur="1750" fill="hold"/>
                                            <p:tgtEl>
                                              <p:spTgt spid="57"/>
                                            </p:tgtEl>
                                            <p:attrNameLst>
                                              <p:attrName>ppt_y</p:attrName>
                                            </p:attrNameLst>
                                          </p:cBhvr>
                                          <p:tavLst>
                                            <p:tav tm="0">
                                              <p:val>
                                                <p:strVal val="#ppt_y"/>
                                              </p:val>
                                            </p:tav>
                                            <p:tav tm="100000">
                                              <p:val>
                                                <p:strVal val="#ppt_y"/>
                                              </p:val>
                                            </p:tav>
                                          </p:tavLst>
                                        </p:anim>
                                      </p:childTnLst>
                                    </p:cTn>
                                  </p:par>
                                  <p:par>
                                    <p:cTn id="17" presetID="2" presetClass="entr" presetSubtype="8" accel="40000" fill="hold" grpId="0" nodeType="withEffect">
                                      <p:stCondLst>
                                        <p:cond delay="50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1500" fill="hold"/>
                                            <p:tgtEl>
                                              <p:spTgt spid="58"/>
                                            </p:tgtEl>
                                            <p:attrNameLst>
                                              <p:attrName>ppt_x</p:attrName>
                                            </p:attrNameLst>
                                          </p:cBhvr>
                                          <p:tavLst>
                                            <p:tav tm="0">
                                              <p:val>
                                                <p:strVal val="0-#ppt_w/2"/>
                                              </p:val>
                                            </p:tav>
                                            <p:tav tm="100000">
                                              <p:val>
                                                <p:strVal val="#ppt_x"/>
                                              </p:val>
                                            </p:tav>
                                          </p:tavLst>
                                        </p:anim>
                                        <p:anim calcmode="lin" valueType="num">
                                          <p:cBhvr additive="base">
                                            <p:cTn id="20" dur="1500" fill="hold"/>
                                            <p:tgtEl>
                                              <p:spTgt spid="58"/>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anim calcmode="lin" valueType="num">
                                          <p:cBhvr additive="base">
                                            <p:cTn id="23" dur="1500" fill="hold"/>
                                            <p:tgtEl>
                                              <p:spTgt spid="59"/>
                                            </p:tgtEl>
                                            <p:attrNameLst>
                                              <p:attrName>ppt_x</p:attrName>
                                            </p:attrNameLst>
                                          </p:cBhvr>
                                          <p:tavLst>
                                            <p:tav tm="0">
                                              <p:val>
                                                <p:strVal val="0-#ppt_w/2"/>
                                              </p:val>
                                            </p:tav>
                                            <p:tav tm="100000">
                                              <p:val>
                                                <p:strVal val="#ppt_x"/>
                                              </p:val>
                                            </p:tav>
                                          </p:tavLst>
                                        </p:anim>
                                        <p:anim calcmode="lin" valueType="num">
                                          <p:cBhvr additive="base">
                                            <p:cTn id="24" dur="1500" fill="hold"/>
                                            <p:tgtEl>
                                              <p:spTgt spid="59"/>
                                            </p:tgtEl>
                                            <p:attrNameLst>
                                              <p:attrName>ppt_y</p:attrName>
                                            </p:attrNameLst>
                                          </p:cBhvr>
                                          <p:tavLst>
                                            <p:tav tm="0">
                                              <p:val>
                                                <p:strVal val="#ppt_y"/>
                                              </p:val>
                                            </p:tav>
                                            <p:tav tm="100000">
                                              <p:val>
                                                <p:strVal val="#ppt_y"/>
                                              </p:val>
                                            </p:tav>
                                          </p:tavLst>
                                        </p:anim>
                                      </p:childTnLst>
                                    </p:cTn>
                                  </p:par>
                                  <p:par>
                                    <p:cTn id="25" presetID="2" presetClass="entr" presetSubtype="8" accel="40000" fill="hold" grpId="0" nodeType="withEffect">
                                      <p:stCondLst>
                                        <p:cond delay="25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1500" fill="hold"/>
                                            <p:tgtEl>
                                              <p:spTgt spid="60"/>
                                            </p:tgtEl>
                                            <p:attrNameLst>
                                              <p:attrName>ppt_x</p:attrName>
                                            </p:attrNameLst>
                                          </p:cBhvr>
                                          <p:tavLst>
                                            <p:tav tm="0">
                                              <p:val>
                                                <p:strVal val="0-#ppt_w/2"/>
                                              </p:val>
                                            </p:tav>
                                            <p:tav tm="100000">
                                              <p:val>
                                                <p:strVal val="#ppt_x"/>
                                              </p:val>
                                            </p:tav>
                                          </p:tavLst>
                                        </p:anim>
                                        <p:anim calcmode="lin" valueType="num">
                                          <p:cBhvr additive="base">
                                            <p:cTn id="28" dur="1500" fill="hold"/>
                                            <p:tgtEl>
                                              <p:spTgt spid="60"/>
                                            </p:tgtEl>
                                            <p:attrNameLst>
                                              <p:attrName>ppt_y</p:attrName>
                                            </p:attrNameLst>
                                          </p:cBhvr>
                                          <p:tavLst>
                                            <p:tav tm="0">
                                              <p:val>
                                                <p:strVal val="#ppt_y"/>
                                              </p:val>
                                            </p:tav>
                                            <p:tav tm="100000">
                                              <p:val>
                                                <p:strVal val="#ppt_y"/>
                                              </p:val>
                                            </p:tav>
                                          </p:tavLst>
                                        </p:anim>
                                      </p:childTnLst>
                                    </p:cTn>
                                  </p:par>
                                  <p:par>
                                    <p:cTn id="29" presetID="2" presetClass="entr" presetSubtype="8" accel="4000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 calcmode="lin" valueType="num">
                                          <p:cBhvr additive="base">
                                            <p:cTn id="31" dur="1500" fill="hold"/>
                                            <p:tgtEl>
                                              <p:spTgt spid="61"/>
                                            </p:tgtEl>
                                            <p:attrNameLst>
                                              <p:attrName>ppt_x</p:attrName>
                                            </p:attrNameLst>
                                          </p:cBhvr>
                                          <p:tavLst>
                                            <p:tav tm="0">
                                              <p:val>
                                                <p:strVal val="0-#ppt_w/2"/>
                                              </p:val>
                                            </p:tav>
                                            <p:tav tm="100000">
                                              <p:val>
                                                <p:strVal val="#ppt_x"/>
                                              </p:val>
                                            </p:tav>
                                          </p:tavLst>
                                        </p:anim>
                                        <p:anim calcmode="lin" valueType="num">
                                          <p:cBhvr additive="base">
                                            <p:cTn id="32" dur="1500" fill="hold"/>
                                            <p:tgtEl>
                                              <p:spTgt spid="61"/>
                                            </p:tgtEl>
                                            <p:attrNameLst>
                                              <p:attrName>ppt_y</p:attrName>
                                            </p:attrNameLst>
                                          </p:cBhvr>
                                          <p:tavLst>
                                            <p:tav tm="0">
                                              <p:val>
                                                <p:strVal val="#ppt_y"/>
                                              </p:val>
                                            </p:tav>
                                            <p:tav tm="100000">
                                              <p:val>
                                                <p:strVal val="#ppt_y"/>
                                              </p:val>
                                            </p:tav>
                                          </p:tavLst>
                                        </p:anim>
                                      </p:childTnLst>
                                    </p:cTn>
                                  </p:par>
                                  <p:par>
                                    <p:cTn id="33" presetID="2" presetClass="entr" presetSubtype="8" accel="40000" fill="hold" grpId="0" nodeType="withEffect">
                                      <p:stCondLst>
                                        <p:cond delay="500"/>
                                      </p:stCondLst>
                                      <p:childTnLst>
                                        <p:set>
                                          <p:cBhvr>
                                            <p:cTn id="34" dur="1" fill="hold">
                                              <p:stCondLst>
                                                <p:cond delay="0"/>
                                              </p:stCondLst>
                                            </p:cTn>
                                            <p:tgtEl>
                                              <p:spTgt spid="62"/>
                                            </p:tgtEl>
                                            <p:attrNameLst>
                                              <p:attrName>style.visibility</p:attrName>
                                            </p:attrNameLst>
                                          </p:cBhvr>
                                          <p:to>
                                            <p:strVal val="visible"/>
                                          </p:to>
                                        </p:set>
                                        <p:anim calcmode="lin" valueType="num">
                                          <p:cBhvr additive="base">
                                            <p:cTn id="35" dur="1500" fill="hold"/>
                                            <p:tgtEl>
                                              <p:spTgt spid="62"/>
                                            </p:tgtEl>
                                            <p:attrNameLst>
                                              <p:attrName>ppt_x</p:attrName>
                                            </p:attrNameLst>
                                          </p:cBhvr>
                                          <p:tavLst>
                                            <p:tav tm="0">
                                              <p:val>
                                                <p:strVal val="0-#ppt_w/2"/>
                                              </p:val>
                                            </p:tav>
                                            <p:tav tm="100000">
                                              <p:val>
                                                <p:strVal val="#ppt_x"/>
                                              </p:val>
                                            </p:tav>
                                          </p:tavLst>
                                        </p:anim>
                                        <p:anim calcmode="lin" valueType="num">
                                          <p:cBhvr additive="base">
                                            <p:cTn id="36" dur="1500" fill="hold"/>
                                            <p:tgtEl>
                                              <p:spTgt spid="62"/>
                                            </p:tgtEl>
                                            <p:attrNameLst>
                                              <p:attrName>ppt_y</p:attrName>
                                            </p:attrNameLst>
                                          </p:cBhvr>
                                          <p:tavLst>
                                            <p:tav tm="0">
                                              <p:val>
                                                <p:strVal val="#ppt_y"/>
                                              </p:val>
                                            </p:tav>
                                            <p:tav tm="100000">
                                              <p:val>
                                                <p:strVal val="#ppt_y"/>
                                              </p:val>
                                            </p:tav>
                                          </p:tavLst>
                                        </p:anim>
                                      </p:childTnLst>
                                    </p:cTn>
                                  </p:par>
                                  <p:par>
                                    <p:cTn id="37" presetID="2" presetClass="entr" presetSubtype="8" accel="40000" fill="hold" grpId="0" nodeType="withEffect">
                                      <p:stCondLst>
                                        <p:cond delay="25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1750" fill="hold"/>
                                            <p:tgtEl>
                                              <p:spTgt spid="63"/>
                                            </p:tgtEl>
                                            <p:attrNameLst>
                                              <p:attrName>ppt_x</p:attrName>
                                            </p:attrNameLst>
                                          </p:cBhvr>
                                          <p:tavLst>
                                            <p:tav tm="0">
                                              <p:val>
                                                <p:strVal val="0-#ppt_w/2"/>
                                              </p:val>
                                            </p:tav>
                                            <p:tav tm="100000">
                                              <p:val>
                                                <p:strVal val="#ppt_x"/>
                                              </p:val>
                                            </p:tav>
                                          </p:tavLst>
                                        </p:anim>
                                        <p:anim calcmode="lin" valueType="num">
                                          <p:cBhvr additive="base">
                                            <p:cTn id="40" dur="1750" fill="hold"/>
                                            <p:tgtEl>
                                              <p:spTgt spid="63"/>
                                            </p:tgtEl>
                                            <p:attrNameLst>
                                              <p:attrName>ppt_y</p:attrName>
                                            </p:attrNameLst>
                                          </p:cBhvr>
                                          <p:tavLst>
                                            <p:tav tm="0">
                                              <p:val>
                                                <p:strVal val="#ppt_y"/>
                                              </p:val>
                                            </p:tav>
                                            <p:tav tm="100000">
                                              <p:val>
                                                <p:strVal val="#ppt_y"/>
                                              </p:val>
                                            </p:tav>
                                          </p:tavLst>
                                        </p:anim>
                                      </p:childTnLst>
                                    </p:cTn>
                                  </p:par>
                                  <p:par>
                                    <p:cTn id="41" presetID="2" presetClass="entr" presetSubtype="8" accel="40000" fill="hold" grpId="0" nodeType="withEffect">
                                      <p:stCondLst>
                                        <p:cond delay="250"/>
                                      </p:stCondLst>
                                      <p:childTnLst>
                                        <p:set>
                                          <p:cBhvr>
                                            <p:cTn id="42" dur="1" fill="hold">
                                              <p:stCondLst>
                                                <p:cond delay="0"/>
                                              </p:stCondLst>
                                            </p:cTn>
                                            <p:tgtEl>
                                              <p:spTgt spid="64"/>
                                            </p:tgtEl>
                                            <p:attrNameLst>
                                              <p:attrName>style.visibility</p:attrName>
                                            </p:attrNameLst>
                                          </p:cBhvr>
                                          <p:to>
                                            <p:strVal val="visible"/>
                                          </p:to>
                                        </p:set>
                                        <p:anim calcmode="lin" valueType="num">
                                          <p:cBhvr additive="base">
                                            <p:cTn id="43" dur="1500" fill="hold"/>
                                            <p:tgtEl>
                                              <p:spTgt spid="64"/>
                                            </p:tgtEl>
                                            <p:attrNameLst>
                                              <p:attrName>ppt_x</p:attrName>
                                            </p:attrNameLst>
                                          </p:cBhvr>
                                          <p:tavLst>
                                            <p:tav tm="0">
                                              <p:val>
                                                <p:strVal val="0-#ppt_w/2"/>
                                              </p:val>
                                            </p:tav>
                                            <p:tav tm="100000">
                                              <p:val>
                                                <p:strVal val="#ppt_x"/>
                                              </p:val>
                                            </p:tav>
                                          </p:tavLst>
                                        </p:anim>
                                        <p:anim calcmode="lin" valueType="num">
                                          <p:cBhvr additive="base">
                                            <p:cTn id="44" dur="1500" fill="hold"/>
                                            <p:tgtEl>
                                              <p:spTgt spid="64"/>
                                            </p:tgtEl>
                                            <p:attrNameLst>
                                              <p:attrName>ppt_y</p:attrName>
                                            </p:attrNameLst>
                                          </p:cBhvr>
                                          <p:tavLst>
                                            <p:tav tm="0">
                                              <p:val>
                                                <p:strVal val="#ppt_y"/>
                                              </p:val>
                                            </p:tav>
                                            <p:tav tm="100000">
                                              <p:val>
                                                <p:strVal val="#ppt_y"/>
                                              </p:val>
                                            </p:tav>
                                          </p:tavLst>
                                        </p:anim>
                                      </p:childTnLst>
                                    </p:cTn>
                                  </p:par>
                                  <p:par>
                                    <p:cTn id="45" presetID="2" presetClass="entr" presetSubtype="8" accel="4000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anim calcmode="lin" valueType="num">
                                          <p:cBhvr additive="base">
                                            <p:cTn id="47" dur="1500" fill="hold"/>
                                            <p:tgtEl>
                                              <p:spTgt spid="65"/>
                                            </p:tgtEl>
                                            <p:attrNameLst>
                                              <p:attrName>ppt_x</p:attrName>
                                            </p:attrNameLst>
                                          </p:cBhvr>
                                          <p:tavLst>
                                            <p:tav tm="0">
                                              <p:val>
                                                <p:strVal val="0-#ppt_w/2"/>
                                              </p:val>
                                            </p:tav>
                                            <p:tav tm="100000">
                                              <p:val>
                                                <p:strVal val="#ppt_x"/>
                                              </p:val>
                                            </p:tav>
                                          </p:tavLst>
                                        </p:anim>
                                        <p:anim calcmode="lin" valueType="num">
                                          <p:cBhvr additive="base">
                                            <p:cTn id="48" dur="1500" fill="hold"/>
                                            <p:tgtEl>
                                              <p:spTgt spid="65"/>
                                            </p:tgtEl>
                                            <p:attrNameLst>
                                              <p:attrName>ppt_y</p:attrName>
                                            </p:attrNameLst>
                                          </p:cBhvr>
                                          <p:tavLst>
                                            <p:tav tm="0">
                                              <p:val>
                                                <p:strVal val="#ppt_y"/>
                                              </p:val>
                                            </p:tav>
                                            <p:tav tm="100000">
                                              <p:val>
                                                <p:strVal val="#ppt_y"/>
                                              </p:val>
                                            </p:tav>
                                          </p:tavLst>
                                        </p:anim>
                                      </p:childTnLst>
                                    </p:cTn>
                                  </p:par>
                                  <p:par>
                                    <p:cTn id="49" presetID="2" presetClass="entr" presetSubtype="8" accel="40000" fill="hold" grpId="0" nodeType="withEffect">
                                      <p:stCondLst>
                                        <p:cond delay="500"/>
                                      </p:stCondLst>
                                      <p:childTnLst>
                                        <p:set>
                                          <p:cBhvr>
                                            <p:cTn id="50" dur="1" fill="hold">
                                              <p:stCondLst>
                                                <p:cond delay="0"/>
                                              </p:stCondLst>
                                            </p:cTn>
                                            <p:tgtEl>
                                              <p:spTgt spid="67"/>
                                            </p:tgtEl>
                                            <p:attrNameLst>
                                              <p:attrName>style.visibility</p:attrName>
                                            </p:attrNameLst>
                                          </p:cBhvr>
                                          <p:to>
                                            <p:strVal val="visible"/>
                                          </p:to>
                                        </p:set>
                                        <p:anim calcmode="lin" valueType="num">
                                          <p:cBhvr additive="base">
                                            <p:cTn id="51" dur="1500" fill="hold"/>
                                            <p:tgtEl>
                                              <p:spTgt spid="67"/>
                                            </p:tgtEl>
                                            <p:attrNameLst>
                                              <p:attrName>ppt_x</p:attrName>
                                            </p:attrNameLst>
                                          </p:cBhvr>
                                          <p:tavLst>
                                            <p:tav tm="0">
                                              <p:val>
                                                <p:strVal val="0-#ppt_w/2"/>
                                              </p:val>
                                            </p:tav>
                                            <p:tav tm="100000">
                                              <p:val>
                                                <p:strVal val="#ppt_x"/>
                                              </p:val>
                                            </p:tav>
                                          </p:tavLst>
                                        </p:anim>
                                        <p:anim calcmode="lin" valueType="num">
                                          <p:cBhvr additive="base">
                                            <p:cTn id="52" dur="1500" fill="hold"/>
                                            <p:tgtEl>
                                              <p:spTgt spid="67"/>
                                            </p:tgtEl>
                                            <p:attrNameLst>
                                              <p:attrName>ppt_y</p:attrName>
                                            </p:attrNameLst>
                                          </p:cBhvr>
                                          <p:tavLst>
                                            <p:tav tm="0">
                                              <p:val>
                                                <p:strVal val="#ppt_y"/>
                                              </p:val>
                                            </p:tav>
                                            <p:tav tm="100000">
                                              <p:val>
                                                <p:strVal val="#ppt_y"/>
                                              </p:val>
                                            </p:tav>
                                          </p:tavLst>
                                        </p:anim>
                                      </p:childTnLst>
                                    </p:cTn>
                                  </p:par>
                                  <p:par>
                                    <p:cTn id="53" presetID="2" presetClass="entr" presetSubtype="8" accel="40000" fill="hold" grpId="0" nodeType="withEffect">
                                      <p:stCondLst>
                                        <p:cond delay="250"/>
                                      </p:stCondLst>
                                      <p:childTnLst>
                                        <p:set>
                                          <p:cBhvr>
                                            <p:cTn id="54" dur="1" fill="hold">
                                              <p:stCondLst>
                                                <p:cond delay="0"/>
                                              </p:stCondLst>
                                            </p:cTn>
                                            <p:tgtEl>
                                              <p:spTgt spid="68"/>
                                            </p:tgtEl>
                                            <p:attrNameLst>
                                              <p:attrName>style.visibility</p:attrName>
                                            </p:attrNameLst>
                                          </p:cBhvr>
                                          <p:to>
                                            <p:strVal val="visible"/>
                                          </p:to>
                                        </p:set>
                                        <p:anim calcmode="lin" valueType="num">
                                          <p:cBhvr additive="base">
                                            <p:cTn id="55" dur="1500" fill="hold"/>
                                            <p:tgtEl>
                                              <p:spTgt spid="68"/>
                                            </p:tgtEl>
                                            <p:attrNameLst>
                                              <p:attrName>ppt_x</p:attrName>
                                            </p:attrNameLst>
                                          </p:cBhvr>
                                          <p:tavLst>
                                            <p:tav tm="0">
                                              <p:val>
                                                <p:strVal val="0-#ppt_w/2"/>
                                              </p:val>
                                            </p:tav>
                                            <p:tav tm="100000">
                                              <p:val>
                                                <p:strVal val="#ppt_x"/>
                                              </p:val>
                                            </p:tav>
                                          </p:tavLst>
                                        </p:anim>
                                        <p:anim calcmode="lin" valueType="num">
                                          <p:cBhvr additive="base">
                                            <p:cTn id="56" dur="1500" fill="hold"/>
                                            <p:tgtEl>
                                              <p:spTgt spid="68"/>
                                            </p:tgtEl>
                                            <p:attrNameLst>
                                              <p:attrName>ppt_y</p:attrName>
                                            </p:attrNameLst>
                                          </p:cBhvr>
                                          <p:tavLst>
                                            <p:tav tm="0">
                                              <p:val>
                                                <p:strVal val="#ppt_y"/>
                                              </p:val>
                                            </p:tav>
                                            <p:tav tm="100000">
                                              <p:val>
                                                <p:strVal val="#ppt_y"/>
                                              </p:val>
                                            </p:tav>
                                          </p:tavLst>
                                        </p:anim>
                                      </p:childTnLst>
                                    </p:cTn>
                                  </p:par>
                                  <p:par>
                                    <p:cTn id="57" presetID="2" presetClass="entr" presetSubtype="8" accel="40000" fill="hold" grpId="0" nodeType="withEffect">
                                      <p:stCondLst>
                                        <p:cond delay="0"/>
                                      </p:stCondLst>
                                      <p:childTnLst>
                                        <p:set>
                                          <p:cBhvr>
                                            <p:cTn id="58" dur="1" fill="hold">
                                              <p:stCondLst>
                                                <p:cond delay="0"/>
                                              </p:stCondLst>
                                            </p:cTn>
                                            <p:tgtEl>
                                              <p:spTgt spid="69"/>
                                            </p:tgtEl>
                                            <p:attrNameLst>
                                              <p:attrName>style.visibility</p:attrName>
                                            </p:attrNameLst>
                                          </p:cBhvr>
                                          <p:to>
                                            <p:strVal val="visible"/>
                                          </p:to>
                                        </p:set>
                                        <p:anim calcmode="lin" valueType="num">
                                          <p:cBhvr additive="base">
                                            <p:cTn id="59" dur="1500" fill="hold"/>
                                            <p:tgtEl>
                                              <p:spTgt spid="69"/>
                                            </p:tgtEl>
                                            <p:attrNameLst>
                                              <p:attrName>ppt_x</p:attrName>
                                            </p:attrNameLst>
                                          </p:cBhvr>
                                          <p:tavLst>
                                            <p:tav tm="0">
                                              <p:val>
                                                <p:strVal val="0-#ppt_w/2"/>
                                              </p:val>
                                            </p:tav>
                                            <p:tav tm="100000">
                                              <p:val>
                                                <p:strVal val="#ppt_x"/>
                                              </p:val>
                                            </p:tav>
                                          </p:tavLst>
                                        </p:anim>
                                        <p:anim calcmode="lin" valueType="num">
                                          <p:cBhvr additive="base">
                                            <p:cTn id="60" dur="1500" fill="hold"/>
                                            <p:tgtEl>
                                              <p:spTgt spid="69"/>
                                            </p:tgtEl>
                                            <p:attrNameLst>
                                              <p:attrName>ppt_y</p:attrName>
                                            </p:attrNameLst>
                                          </p:cBhvr>
                                          <p:tavLst>
                                            <p:tav tm="0">
                                              <p:val>
                                                <p:strVal val="#ppt_y"/>
                                              </p:val>
                                            </p:tav>
                                            <p:tav tm="100000">
                                              <p:val>
                                                <p:strVal val="#ppt_y"/>
                                              </p:val>
                                            </p:tav>
                                          </p:tavLst>
                                        </p:anim>
                                      </p:childTnLst>
                                    </p:cTn>
                                  </p:par>
                                  <p:par>
                                    <p:cTn id="61" presetID="2" presetClass="entr" presetSubtype="8" accel="40000" fill="hold" grpId="0" nodeType="withEffect">
                                      <p:stCondLst>
                                        <p:cond delay="250"/>
                                      </p:stCondLst>
                                      <p:childTnLst>
                                        <p:set>
                                          <p:cBhvr>
                                            <p:cTn id="62" dur="1" fill="hold">
                                              <p:stCondLst>
                                                <p:cond delay="0"/>
                                              </p:stCondLst>
                                            </p:cTn>
                                            <p:tgtEl>
                                              <p:spTgt spid="70"/>
                                            </p:tgtEl>
                                            <p:attrNameLst>
                                              <p:attrName>style.visibility</p:attrName>
                                            </p:attrNameLst>
                                          </p:cBhvr>
                                          <p:to>
                                            <p:strVal val="visible"/>
                                          </p:to>
                                        </p:set>
                                        <p:anim calcmode="lin" valueType="num">
                                          <p:cBhvr additive="base">
                                            <p:cTn id="63" dur="1750" fill="hold"/>
                                            <p:tgtEl>
                                              <p:spTgt spid="70"/>
                                            </p:tgtEl>
                                            <p:attrNameLst>
                                              <p:attrName>ppt_x</p:attrName>
                                            </p:attrNameLst>
                                          </p:cBhvr>
                                          <p:tavLst>
                                            <p:tav tm="0">
                                              <p:val>
                                                <p:strVal val="0-#ppt_w/2"/>
                                              </p:val>
                                            </p:tav>
                                            <p:tav tm="100000">
                                              <p:val>
                                                <p:strVal val="#ppt_x"/>
                                              </p:val>
                                            </p:tav>
                                          </p:tavLst>
                                        </p:anim>
                                        <p:anim calcmode="lin" valueType="num">
                                          <p:cBhvr additive="base">
                                            <p:cTn id="64" dur="1750" fill="hold"/>
                                            <p:tgtEl>
                                              <p:spTgt spid="70"/>
                                            </p:tgtEl>
                                            <p:attrNameLst>
                                              <p:attrName>ppt_y</p:attrName>
                                            </p:attrNameLst>
                                          </p:cBhvr>
                                          <p:tavLst>
                                            <p:tav tm="0">
                                              <p:val>
                                                <p:strVal val="#ppt_y"/>
                                              </p:val>
                                            </p:tav>
                                            <p:tav tm="100000">
                                              <p:val>
                                                <p:strVal val="#ppt_y"/>
                                              </p:val>
                                            </p:tav>
                                          </p:tavLst>
                                        </p:anim>
                                      </p:childTnLst>
                                    </p:cTn>
                                  </p:par>
                                  <p:par>
                                    <p:cTn id="65" presetID="2" presetClass="entr" presetSubtype="8" accel="40000" fill="hold" grpId="0" nodeType="withEffect">
                                      <p:stCondLst>
                                        <p:cond delay="500"/>
                                      </p:stCondLst>
                                      <p:childTnLst>
                                        <p:set>
                                          <p:cBhvr>
                                            <p:cTn id="66" dur="1" fill="hold">
                                              <p:stCondLst>
                                                <p:cond delay="0"/>
                                              </p:stCondLst>
                                            </p:cTn>
                                            <p:tgtEl>
                                              <p:spTgt spid="71"/>
                                            </p:tgtEl>
                                            <p:attrNameLst>
                                              <p:attrName>style.visibility</p:attrName>
                                            </p:attrNameLst>
                                          </p:cBhvr>
                                          <p:to>
                                            <p:strVal val="visible"/>
                                          </p:to>
                                        </p:set>
                                        <p:anim calcmode="lin" valueType="num">
                                          <p:cBhvr additive="base">
                                            <p:cTn id="67" dur="1500" fill="hold"/>
                                            <p:tgtEl>
                                              <p:spTgt spid="71"/>
                                            </p:tgtEl>
                                            <p:attrNameLst>
                                              <p:attrName>ppt_x</p:attrName>
                                            </p:attrNameLst>
                                          </p:cBhvr>
                                          <p:tavLst>
                                            <p:tav tm="0">
                                              <p:val>
                                                <p:strVal val="0-#ppt_w/2"/>
                                              </p:val>
                                            </p:tav>
                                            <p:tav tm="100000">
                                              <p:val>
                                                <p:strVal val="#ppt_x"/>
                                              </p:val>
                                            </p:tav>
                                          </p:tavLst>
                                        </p:anim>
                                        <p:anim calcmode="lin" valueType="num">
                                          <p:cBhvr additive="base">
                                            <p:cTn id="68" dur="1500" fill="hold"/>
                                            <p:tgtEl>
                                              <p:spTgt spid="71"/>
                                            </p:tgtEl>
                                            <p:attrNameLst>
                                              <p:attrName>ppt_y</p:attrName>
                                            </p:attrNameLst>
                                          </p:cBhvr>
                                          <p:tavLst>
                                            <p:tav tm="0">
                                              <p:val>
                                                <p:strVal val="#ppt_y"/>
                                              </p:val>
                                            </p:tav>
                                            <p:tav tm="100000">
                                              <p:val>
                                                <p:strVal val="#ppt_y"/>
                                              </p:val>
                                            </p:tav>
                                          </p:tavLst>
                                        </p:anim>
                                      </p:childTnLst>
                                    </p:cTn>
                                  </p:par>
                                  <p:par>
                                    <p:cTn id="69" presetID="2" presetClass="entr" presetSubtype="8" accel="4000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additive="base">
                                            <p:cTn id="71" dur="1500" fill="hold"/>
                                            <p:tgtEl>
                                              <p:spTgt spid="72"/>
                                            </p:tgtEl>
                                            <p:attrNameLst>
                                              <p:attrName>ppt_x</p:attrName>
                                            </p:attrNameLst>
                                          </p:cBhvr>
                                          <p:tavLst>
                                            <p:tav tm="0">
                                              <p:val>
                                                <p:strVal val="0-#ppt_w/2"/>
                                              </p:val>
                                            </p:tav>
                                            <p:tav tm="100000">
                                              <p:val>
                                                <p:strVal val="#ppt_x"/>
                                              </p:val>
                                            </p:tav>
                                          </p:tavLst>
                                        </p:anim>
                                        <p:anim calcmode="lin" valueType="num">
                                          <p:cBhvr additive="base">
                                            <p:cTn id="72" dur="1500" fill="hold"/>
                                            <p:tgtEl>
                                              <p:spTgt spid="72"/>
                                            </p:tgtEl>
                                            <p:attrNameLst>
                                              <p:attrName>ppt_y</p:attrName>
                                            </p:attrNameLst>
                                          </p:cBhvr>
                                          <p:tavLst>
                                            <p:tav tm="0">
                                              <p:val>
                                                <p:strVal val="#ppt_y"/>
                                              </p:val>
                                            </p:tav>
                                            <p:tav tm="100000">
                                              <p:val>
                                                <p:strVal val="#ppt_y"/>
                                              </p:val>
                                            </p:tav>
                                          </p:tavLst>
                                        </p:anim>
                                      </p:childTnLst>
                                    </p:cTn>
                                  </p:par>
                                  <p:par>
                                    <p:cTn id="73" presetID="2" presetClass="entr" presetSubtype="8" accel="40000" fill="hold" grpId="0" nodeType="withEffect">
                                      <p:stCondLst>
                                        <p:cond delay="0"/>
                                      </p:stCondLst>
                                      <p:childTnLst>
                                        <p:set>
                                          <p:cBhvr>
                                            <p:cTn id="74" dur="1" fill="hold">
                                              <p:stCondLst>
                                                <p:cond delay="0"/>
                                              </p:stCondLst>
                                            </p:cTn>
                                            <p:tgtEl>
                                              <p:spTgt spid="73"/>
                                            </p:tgtEl>
                                            <p:attrNameLst>
                                              <p:attrName>style.visibility</p:attrName>
                                            </p:attrNameLst>
                                          </p:cBhvr>
                                          <p:to>
                                            <p:strVal val="visible"/>
                                          </p:to>
                                        </p:set>
                                        <p:anim calcmode="lin" valueType="num">
                                          <p:cBhvr additive="base">
                                            <p:cTn id="75" dur="1500" fill="hold"/>
                                            <p:tgtEl>
                                              <p:spTgt spid="73"/>
                                            </p:tgtEl>
                                            <p:attrNameLst>
                                              <p:attrName>ppt_x</p:attrName>
                                            </p:attrNameLst>
                                          </p:cBhvr>
                                          <p:tavLst>
                                            <p:tav tm="0">
                                              <p:val>
                                                <p:strVal val="0-#ppt_w/2"/>
                                              </p:val>
                                            </p:tav>
                                            <p:tav tm="100000">
                                              <p:val>
                                                <p:strVal val="#ppt_x"/>
                                              </p:val>
                                            </p:tav>
                                          </p:tavLst>
                                        </p:anim>
                                        <p:anim calcmode="lin" valueType="num">
                                          <p:cBhvr additive="base">
                                            <p:cTn id="76" dur="1500" fill="hold"/>
                                            <p:tgtEl>
                                              <p:spTgt spid="73"/>
                                            </p:tgtEl>
                                            <p:attrNameLst>
                                              <p:attrName>ppt_y</p:attrName>
                                            </p:attrNameLst>
                                          </p:cBhvr>
                                          <p:tavLst>
                                            <p:tav tm="0">
                                              <p:val>
                                                <p:strVal val="#ppt_y"/>
                                              </p:val>
                                            </p:tav>
                                            <p:tav tm="100000">
                                              <p:val>
                                                <p:strVal val="#ppt_y"/>
                                              </p:val>
                                            </p:tav>
                                          </p:tavLst>
                                        </p:anim>
                                      </p:childTnLst>
                                    </p:cTn>
                                  </p:par>
                                  <p:par>
                                    <p:cTn id="77" presetID="2" presetClass="entr" presetSubtype="8" accel="4000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 calcmode="lin" valueType="num">
                                          <p:cBhvr additive="base">
                                            <p:cTn id="79" dur="1500" fill="hold"/>
                                            <p:tgtEl>
                                              <p:spTgt spid="84"/>
                                            </p:tgtEl>
                                            <p:attrNameLst>
                                              <p:attrName>ppt_x</p:attrName>
                                            </p:attrNameLst>
                                          </p:cBhvr>
                                          <p:tavLst>
                                            <p:tav tm="0">
                                              <p:val>
                                                <p:strVal val="0-#ppt_w/2"/>
                                              </p:val>
                                            </p:tav>
                                            <p:tav tm="100000">
                                              <p:val>
                                                <p:strVal val="#ppt_x"/>
                                              </p:val>
                                            </p:tav>
                                          </p:tavLst>
                                        </p:anim>
                                        <p:anim calcmode="lin" valueType="num">
                                          <p:cBhvr additive="base">
                                            <p:cTn id="80" dur="1500" fill="hold"/>
                                            <p:tgtEl>
                                              <p:spTgt spid="84"/>
                                            </p:tgtEl>
                                            <p:attrNameLst>
                                              <p:attrName>ppt_y</p:attrName>
                                            </p:attrNameLst>
                                          </p:cBhvr>
                                          <p:tavLst>
                                            <p:tav tm="0">
                                              <p:val>
                                                <p:strVal val="#ppt_y"/>
                                              </p:val>
                                            </p:tav>
                                            <p:tav tm="100000">
                                              <p:val>
                                                <p:strVal val="#ppt_y"/>
                                              </p:val>
                                            </p:tav>
                                          </p:tavLst>
                                        </p:anim>
                                      </p:childTnLst>
                                    </p:cTn>
                                  </p:par>
                                  <p:par>
                                    <p:cTn id="81" presetID="2" presetClass="entr" presetSubtype="8" accel="40000"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anim calcmode="lin" valueType="num">
                                          <p:cBhvr additive="base">
                                            <p:cTn id="83" dur="1500" fill="hold"/>
                                            <p:tgtEl>
                                              <p:spTgt spid="75"/>
                                            </p:tgtEl>
                                            <p:attrNameLst>
                                              <p:attrName>ppt_x</p:attrName>
                                            </p:attrNameLst>
                                          </p:cBhvr>
                                          <p:tavLst>
                                            <p:tav tm="0">
                                              <p:val>
                                                <p:strVal val="0-#ppt_w/2"/>
                                              </p:val>
                                            </p:tav>
                                            <p:tav tm="100000">
                                              <p:val>
                                                <p:strVal val="#ppt_x"/>
                                              </p:val>
                                            </p:tav>
                                          </p:tavLst>
                                        </p:anim>
                                        <p:anim calcmode="lin" valueType="num">
                                          <p:cBhvr additive="base">
                                            <p:cTn id="84" dur="1500" fill="hold"/>
                                            <p:tgtEl>
                                              <p:spTgt spid="75"/>
                                            </p:tgtEl>
                                            <p:attrNameLst>
                                              <p:attrName>ppt_y</p:attrName>
                                            </p:attrNameLst>
                                          </p:cBhvr>
                                          <p:tavLst>
                                            <p:tav tm="0">
                                              <p:val>
                                                <p:strVal val="#ppt_y"/>
                                              </p:val>
                                            </p:tav>
                                            <p:tav tm="100000">
                                              <p:val>
                                                <p:strVal val="#ppt_y"/>
                                              </p:val>
                                            </p:tav>
                                          </p:tavLst>
                                        </p:anim>
                                      </p:childTnLst>
                                    </p:cTn>
                                  </p:par>
                                  <p:par>
                                    <p:cTn id="85" presetID="2" presetClass="entr" presetSubtype="8" accel="40000" fill="hold" grpId="0" nodeType="withEffect">
                                      <p:stCondLst>
                                        <p:cond delay="0"/>
                                      </p:stCondLst>
                                      <p:childTnLst>
                                        <p:set>
                                          <p:cBhvr>
                                            <p:cTn id="86" dur="1" fill="hold">
                                              <p:stCondLst>
                                                <p:cond delay="0"/>
                                              </p:stCondLst>
                                            </p:cTn>
                                            <p:tgtEl>
                                              <p:spTgt spid="76"/>
                                            </p:tgtEl>
                                            <p:attrNameLst>
                                              <p:attrName>style.visibility</p:attrName>
                                            </p:attrNameLst>
                                          </p:cBhvr>
                                          <p:to>
                                            <p:strVal val="visible"/>
                                          </p:to>
                                        </p:set>
                                        <p:anim calcmode="lin" valueType="num">
                                          <p:cBhvr additive="base">
                                            <p:cTn id="87" dur="1500" fill="hold"/>
                                            <p:tgtEl>
                                              <p:spTgt spid="76"/>
                                            </p:tgtEl>
                                            <p:attrNameLst>
                                              <p:attrName>ppt_x</p:attrName>
                                            </p:attrNameLst>
                                          </p:cBhvr>
                                          <p:tavLst>
                                            <p:tav tm="0">
                                              <p:val>
                                                <p:strVal val="0-#ppt_w/2"/>
                                              </p:val>
                                            </p:tav>
                                            <p:tav tm="100000">
                                              <p:val>
                                                <p:strVal val="#ppt_x"/>
                                              </p:val>
                                            </p:tav>
                                          </p:tavLst>
                                        </p:anim>
                                        <p:anim calcmode="lin" valueType="num">
                                          <p:cBhvr additive="base">
                                            <p:cTn id="88" dur="1500" fill="hold"/>
                                            <p:tgtEl>
                                              <p:spTgt spid="76"/>
                                            </p:tgtEl>
                                            <p:attrNameLst>
                                              <p:attrName>ppt_y</p:attrName>
                                            </p:attrNameLst>
                                          </p:cBhvr>
                                          <p:tavLst>
                                            <p:tav tm="0">
                                              <p:val>
                                                <p:strVal val="#ppt_y"/>
                                              </p:val>
                                            </p:tav>
                                            <p:tav tm="100000">
                                              <p:val>
                                                <p:strVal val="#ppt_y"/>
                                              </p:val>
                                            </p:tav>
                                          </p:tavLst>
                                        </p:anim>
                                      </p:childTnLst>
                                    </p:cTn>
                                  </p:par>
                                  <p:par>
                                    <p:cTn id="89" presetID="2" presetClass="entr" presetSubtype="8" accel="40000" fill="hold" grpId="0" nodeType="withEffect">
                                      <p:stCondLst>
                                        <p:cond delay="0"/>
                                      </p:stCondLst>
                                      <p:childTnLst>
                                        <p:set>
                                          <p:cBhvr>
                                            <p:cTn id="90" dur="1" fill="hold">
                                              <p:stCondLst>
                                                <p:cond delay="0"/>
                                              </p:stCondLst>
                                            </p:cTn>
                                            <p:tgtEl>
                                              <p:spTgt spid="77"/>
                                            </p:tgtEl>
                                            <p:attrNameLst>
                                              <p:attrName>style.visibility</p:attrName>
                                            </p:attrNameLst>
                                          </p:cBhvr>
                                          <p:to>
                                            <p:strVal val="visible"/>
                                          </p:to>
                                        </p:set>
                                        <p:anim calcmode="lin" valueType="num">
                                          <p:cBhvr additive="base">
                                            <p:cTn id="91" dur="1500" fill="hold"/>
                                            <p:tgtEl>
                                              <p:spTgt spid="77"/>
                                            </p:tgtEl>
                                            <p:attrNameLst>
                                              <p:attrName>ppt_x</p:attrName>
                                            </p:attrNameLst>
                                          </p:cBhvr>
                                          <p:tavLst>
                                            <p:tav tm="0">
                                              <p:val>
                                                <p:strVal val="0-#ppt_w/2"/>
                                              </p:val>
                                            </p:tav>
                                            <p:tav tm="100000">
                                              <p:val>
                                                <p:strVal val="#ppt_x"/>
                                              </p:val>
                                            </p:tav>
                                          </p:tavLst>
                                        </p:anim>
                                        <p:anim calcmode="lin" valueType="num">
                                          <p:cBhvr additive="base">
                                            <p:cTn id="92" dur="1500" fill="hold"/>
                                            <p:tgtEl>
                                              <p:spTgt spid="77"/>
                                            </p:tgtEl>
                                            <p:attrNameLst>
                                              <p:attrName>ppt_y</p:attrName>
                                            </p:attrNameLst>
                                          </p:cBhvr>
                                          <p:tavLst>
                                            <p:tav tm="0">
                                              <p:val>
                                                <p:strVal val="#ppt_y"/>
                                              </p:val>
                                            </p:tav>
                                            <p:tav tm="100000">
                                              <p:val>
                                                <p:strVal val="#ppt_y"/>
                                              </p:val>
                                            </p:tav>
                                          </p:tavLst>
                                        </p:anim>
                                      </p:childTnLst>
                                    </p:cTn>
                                  </p:par>
                                  <p:par>
                                    <p:cTn id="93" presetID="2" presetClass="entr" presetSubtype="8" accel="40000" fill="hold" grpId="0" nodeType="withEffect">
                                      <p:stCondLst>
                                        <p:cond delay="0"/>
                                      </p:stCondLst>
                                      <p:childTnLst>
                                        <p:set>
                                          <p:cBhvr>
                                            <p:cTn id="94" dur="1" fill="hold">
                                              <p:stCondLst>
                                                <p:cond delay="0"/>
                                              </p:stCondLst>
                                            </p:cTn>
                                            <p:tgtEl>
                                              <p:spTgt spid="78"/>
                                            </p:tgtEl>
                                            <p:attrNameLst>
                                              <p:attrName>style.visibility</p:attrName>
                                            </p:attrNameLst>
                                          </p:cBhvr>
                                          <p:to>
                                            <p:strVal val="visible"/>
                                          </p:to>
                                        </p:set>
                                        <p:anim calcmode="lin" valueType="num">
                                          <p:cBhvr additive="base">
                                            <p:cTn id="95" dur="1500" fill="hold"/>
                                            <p:tgtEl>
                                              <p:spTgt spid="78"/>
                                            </p:tgtEl>
                                            <p:attrNameLst>
                                              <p:attrName>ppt_x</p:attrName>
                                            </p:attrNameLst>
                                          </p:cBhvr>
                                          <p:tavLst>
                                            <p:tav tm="0">
                                              <p:val>
                                                <p:strVal val="0-#ppt_w/2"/>
                                              </p:val>
                                            </p:tav>
                                            <p:tav tm="100000">
                                              <p:val>
                                                <p:strVal val="#ppt_x"/>
                                              </p:val>
                                            </p:tav>
                                          </p:tavLst>
                                        </p:anim>
                                        <p:anim calcmode="lin" valueType="num">
                                          <p:cBhvr additive="base">
                                            <p:cTn id="96" dur="1500" fill="hold"/>
                                            <p:tgtEl>
                                              <p:spTgt spid="78"/>
                                            </p:tgtEl>
                                            <p:attrNameLst>
                                              <p:attrName>ppt_y</p:attrName>
                                            </p:attrNameLst>
                                          </p:cBhvr>
                                          <p:tavLst>
                                            <p:tav tm="0">
                                              <p:val>
                                                <p:strVal val="#ppt_y"/>
                                              </p:val>
                                            </p:tav>
                                            <p:tav tm="100000">
                                              <p:val>
                                                <p:strVal val="#ppt_y"/>
                                              </p:val>
                                            </p:tav>
                                          </p:tavLst>
                                        </p:anim>
                                      </p:childTnLst>
                                    </p:cTn>
                                  </p:par>
                                </p:childTnLst>
                              </p:cTn>
                            </p:par>
                            <p:par>
                              <p:cTn id="97" fill="hold">
                                <p:stCondLst>
                                  <p:cond delay="2000"/>
                                </p:stCondLst>
                                <p:childTnLst>
                                  <p:par>
                                    <p:cTn id="98" presetID="41" presetClass="entr" presetSubtype="0" fill="hold" grpId="0" nodeType="afterEffect">
                                      <p:stCondLst>
                                        <p:cond delay="0"/>
                                      </p:stCondLst>
                                      <p:iterate type="lt">
                                        <p:tmPct val="10000"/>
                                      </p:iterate>
                                      <p:childTnLst>
                                        <p:set>
                                          <p:cBhvr>
                                            <p:cTn id="99" dur="1" fill="hold">
                                              <p:stCondLst>
                                                <p:cond delay="0"/>
                                              </p:stCondLst>
                                            </p:cTn>
                                            <p:tgtEl>
                                              <p:spTgt spid="80"/>
                                            </p:tgtEl>
                                            <p:attrNameLst>
                                              <p:attrName>style.visibility</p:attrName>
                                            </p:attrNameLst>
                                          </p:cBhvr>
                                          <p:to>
                                            <p:strVal val="visible"/>
                                          </p:to>
                                        </p:set>
                                        <p:anim calcmode="lin" valueType="num">
                                          <p:cBhvr>
                                            <p:cTn id="100" dur="500" fill="hold"/>
                                            <p:tgtEl>
                                              <p:spTgt spid="80"/>
                                            </p:tgtEl>
                                            <p:attrNameLst>
                                              <p:attrName>ppt_x</p:attrName>
                                            </p:attrNameLst>
                                          </p:cBhvr>
                                          <p:tavLst>
                                            <p:tav tm="0">
                                              <p:val>
                                                <p:strVal val="#ppt_x"/>
                                              </p:val>
                                            </p:tav>
                                            <p:tav tm="50000">
                                              <p:val>
                                                <p:strVal val="#ppt_x+.1"/>
                                              </p:val>
                                            </p:tav>
                                            <p:tav tm="100000">
                                              <p:val>
                                                <p:strVal val="#ppt_x"/>
                                              </p:val>
                                            </p:tav>
                                          </p:tavLst>
                                        </p:anim>
                                        <p:anim calcmode="lin" valueType="num">
                                          <p:cBhvr>
                                            <p:cTn id="101" dur="500" fill="hold"/>
                                            <p:tgtEl>
                                              <p:spTgt spid="80"/>
                                            </p:tgtEl>
                                            <p:attrNameLst>
                                              <p:attrName>ppt_y</p:attrName>
                                            </p:attrNameLst>
                                          </p:cBhvr>
                                          <p:tavLst>
                                            <p:tav tm="0">
                                              <p:val>
                                                <p:strVal val="#ppt_y"/>
                                              </p:val>
                                            </p:tav>
                                            <p:tav tm="100000">
                                              <p:val>
                                                <p:strVal val="#ppt_y"/>
                                              </p:val>
                                            </p:tav>
                                          </p:tavLst>
                                        </p:anim>
                                        <p:anim calcmode="lin" valueType="num">
                                          <p:cBhvr>
                                            <p:cTn id="102" dur="500" fill="hold"/>
                                            <p:tgtEl>
                                              <p:spTgt spid="80"/>
                                            </p:tgtEl>
                                            <p:attrNameLst>
                                              <p:attrName>ppt_h</p:attrName>
                                            </p:attrNameLst>
                                          </p:cBhvr>
                                          <p:tavLst>
                                            <p:tav tm="0">
                                              <p:val>
                                                <p:strVal val="#ppt_h/10"/>
                                              </p:val>
                                            </p:tav>
                                            <p:tav tm="50000">
                                              <p:val>
                                                <p:strVal val="#ppt_h+.01"/>
                                              </p:val>
                                            </p:tav>
                                            <p:tav tm="100000">
                                              <p:val>
                                                <p:strVal val="#ppt_h"/>
                                              </p:val>
                                            </p:tav>
                                          </p:tavLst>
                                        </p:anim>
                                        <p:anim calcmode="lin" valueType="num">
                                          <p:cBhvr>
                                            <p:cTn id="103" dur="500" fill="hold"/>
                                            <p:tgtEl>
                                              <p:spTgt spid="80"/>
                                            </p:tgtEl>
                                            <p:attrNameLst>
                                              <p:attrName>ppt_w</p:attrName>
                                            </p:attrNameLst>
                                          </p:cBhvr>
                                          <p:tavLst>
                                            <p:tav tm="0">
                                              <p:val>
                                                <p:strVal val="#ppt_w/10"/>
                                              </p:val>
                                            </p:tav>
                                            <p:tav tm="50000">
                                              <p:val>
                                                <p:strVal val="#ppt_w+.01"/>
                                              </p:val>
                                            </p:tav>
                                            <p:tav tm="100000">
                                              <p:val>
                                                <p:strVal val="#ppt_w"/>
                                              </p:val>
                                            </p:tav>
                                          </p:tavLst>
                                        </p:anim>
                                        <p:animEffect transition="in" filter="fade">
                                          <p:cBhvr>
                                            <p:cTn id="104" dur="500" tmFilter="0,0; .5, 1; 1, 1"/>
                                            <p:tgtEl>
                                              <p:spTgt spid="80"/>
                                            </p:tgtEl>
                                          </p:cBhvr>
                                        </p:animEffect>
                                      </p:childTnLst>
                                    </p:cTn>
                                  </p:par>
                                </p:childTnLst>
                              </p:cTn>
                            </p:par>
                            <p:par>
                              <p:cTn id="105" fill="hold">
                                <p:stCondLst>
                                  <p:cond delay="2850"/>
                                </p:stCondLst>
                                <p:childTnLst>
                                  <p:par>
                                    <p:cTn id="106" presetID="26" presetClass="emph" presetSubtype="0" fill="hold" grpId="1" nodeType="afterEffect">
                                      <p:stCondLst>
                                        <p:cond delay="0"/>
                                      </p:stCondLst>
                                      <p:iterate type="lt">
                                        <p:tmPct val="0"/>
                                      </p:iterate>
                                      <p:childTnLst>
                                        <p:animEffect transition="out" filter="fade">
                                          <p:cBhvr>
                                            <p:cTn id="107" dur="500" tmFilter="0, 0; .2, .5; .8, .5; 1, 0"/>
                                            <p:tgtEl>
                                              <p:spTgt spid="80"/>
                                            </p:tgtEl>
                                          </p:cBhvr>
                                        </p:animEffect>
                                        <p:animScale>
                                          <p:cBhvr>
                                            <p:cTn id="108" dur="250" autoRev="1" fill="hold"/>
                                            <p:tgtEl>
                                              <p:spTgt spid="80"/>
                                            </p:tgtEl>
                                          </p:cBhvr>
                                          <p:by x="105000" y="105000"/>
                                        </p:animScale>
                                      </p:childTnLst>
                                    </p:cTn>
                                  </p:par>
                                </p:childTnLst>
                              </p:cTn>
                            </p:par>
                            <p:par>
                              <p:cTn id="109" fill="hold">
                                <p:stCondLst>
                                  <p:cond delay="3350"/>
                                </p:stCondLst>
                                <p:childTnLst>
                                  <p:par>
                                    <p:cTn id="110" presetID="41" presetClass="entr" presetSubtype="0" fill="hold" grpId="0" nodeType="afterEffect">
                                      <p:stCondLst>
                                        <p:cond delay="0"/>
                                      </p:stCondLst>
                                      <p:iterate type="lt">
                                        <p:tmPct val="10000"/>
                                      </p:iterate>
                                      <p:childTnLst>
                                        <p:set>
                                          <p:cBhvr>
                                            <p:cTn id="111" dur="1" fill="hold">
                                              <p:stCondLst>
                                                <p:cond delay="0"/>
                                              </p:stCondLst>
                                            </p:cTn>
                                            <p:tgtEl>
                                              <p:spTgt spid="82"/>
                                            </p:tgtEl>
                                            <p:attrNameLst>
                                              <p:attrName>style.visibility</p:attrName>
                                            </p:attrNameLst>
                                          </p:cBhvr>
                                          <p:to>
                                            <p:strVal val="visible"/>
                                          </p:to>
                                        </p:set>
                                        <p:anim calcmode="lin" valueType="num">
                                          <p:cBhvr>
                                            <p:cTn id="112" dur="500" fill="hold"/>
                                            <p:tgtEl>
                                              <p:spTgt spid="82"/>
                                            </p:tgtEl>
                                            <p:attrNameLst>
                                              <p:attrName>ppt_x</p:attrName>
                                            </p:attrNameLst>
                                          </p:cBhvr>
                                          <p:tavLst>
                                            <p:tav tm="0">
                                              <p:val>
                                                <p:strVal val="#ppt_x"/>
                                              </p:val>
                                            </p:tav>
                                            <p:tav tm="50000">
                                              <p:val>
                                                <p:strVal val="#ppt_x+.1"/>
                                              </p:val>
                                            </p:tav>
                                            <p:tav tm="100000">
                                              <p:val>
                                                <p:strVal val="#ppt_x"/>
                                              </p:val>
                                            </p:tav>
                                          </p:tavLst>
                                        </p:anim>
                                        <p:anim calcmode="lin" valueType="num">
                                          <p:cBhvr>
                                            <p:cTn id="113" dur="500" fill="hold"/>
                                            <p:tgtEl>
                                              <p:spTgt spid="82"/>
                                            </p:tgtEl>
                                            <p:attrNameLst>
                                              <p:attrName>ppt_y</p:attrName>
                                            </p:attrNameLst>
                                          </p:cBhvr>
                                          <p:tavLst>
                                            <p:tav tm="0">
                                              <p:val>
                                                <p:strVal val="#ppt_y"/>
                                              </p:val>
                                            </p:tav>
                                            <p:tav tm="100000">
                                              <p:val>
                                                <p:strVal val="#ppt_y"/>
                                              </p:val>
                                            </p:tav>
                                          </p:tavLst>
                                        </p:anim>
                                        <p:anim calcmode="lin" valueType="num">
                                          <p:cBhvr>
                                            <p:cTn id="114" dur="500" fill="hold"/>
                                            <p:tgtEl>
                                              <p:spTgt spid="82"/>
                                            </p:tgtEl>
                                            <p:attrNameLst>
                                              <p:attrName>ppt_h</p:attrName>
                                            </p:attrNameLst>
                                          </p:cBhvr>
                                          <p:tavLst>
                                            <p:tav tm="0">
                                              <p:val>
                                                <p:strVal val="#ppt_h/10"/>
                                              </p:val>
                                            </p:tav>
                                            <p:tav tm="50000">
                                              <p:val>
                                                <p:strVal val="#ppt_h+.01"/>
                                              </p:val>
                                            </p:tav>
                                            <p:tav tm="100000">
                                              <p:val>
                                                <p:strVal val="#ppt_h"/>
                                              </p:val>
                                            </p:tav>
                                          </p:tavLst>
                                        </p:anim>
                                        <p:anim calcmode="lin" valueType="num">
                                          <p:cBhvr>
                                            <p:cTn id="115" dur="500" fill="hold"/>
                                            <p:tgtEl>
                                              <p:spTgt spid="82"/>
                                            </p:tgtEl>
                                            <p:attrNameLst>
                                              <p:attrName>ppt_w</p:attrName>
                                            </p:attrNameLst>
                                          </p:cBhvr>
                                          <p:tavLst>
                                            <p:tav tm="0">
                                              <p:val>
                                                <p:strVal val="#ppt_w/10"/>
                                              </p:val>
                                            </p:tav>
                                            <p:tav tm="50000">
                                              <p:val>
                                                <p:strVal val="#ppt_w+.01"/>
                                              </p:val>
                                            </p:tav>
                                            <p:tav tm="100000">
                                              <p:val>
                                                <p:strVal val="#ppt_w"/>
                                              </p:val>
                                            </p:tav>
                                          </p:tavLst>
                                        </p:anim>
                                        <p:animEffect transition="in" filter="fade">
                                          <p:cBhvr>
                                            <p:cTn id="116" dur="500" tmFilter="0,0; .5, 1; 1, 1"/>
                                            <p:tgtEl>
                                              <p:spTgt spid="82"/>
                                            </p:tgtEl>
                                          </p:cBhvr>
                                        </p:animEffect>
                                      </p:childTnLst>
                                    </p:cTn>
                                  </p:par>
                                </p:childTnLst>
                              </p:cTn>
                            </p:par>
                            <p:par>
                              <p:cTn id="117" fill="hold">
                                <p:stCondLst>
                                  <p:cond delay="4250"/>
                                </p:stCondLst>
                                <p:childTnLst>
                                  <p:par>
                                    <p:cTn id="118" presetID="26" presetClass="emph" presetSubtype="0" fill="hold" grpId="1" nodeType="afterEffect">
                                      <p:stCondLst>
                                        <p:cond delay="0"/>
                                      </p:stCondLst>
                                      <p:iterate type="lt">
                                        <p:tmPct val="0"/>
                                      </p:iterate>
                                      <p:childTnLst>
                                        <p:animEffect transition="out" filter="fade">
                                          <p:cBhvr>
                                            <p:cTn id="119" dur="500" tmFilter="0, 0; .2, .5; .8, .5; 1, 0"/>
                                            <p:tgtEl>
                                              <p:spTgt spid="82"/>
                                            </p:tgtEl>
                                          </p:cBhvr>
                                        </p:animEffect>
                                        <p:animScale>
                                          <p:cBhvr>
                                            <p:cTn id="120" dur="250" autoRev="1" fill="hold"/>
                                            <p:tgtEl>
                                              <p:spTgt spid="8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61" grpId="0" animBg="1"/>
          <p:bldP spid="62" grpId="0" animBg="1"/>
          <p:bldP spid="63" grpId="0" animBg="1"/>
          <p:bldP spid="64" grpId="0" animBg="1"/>
          <p:bldP spid="65" grpId="0" animBg="1"/>
          <p:bldP spid="67" grpId="0" animBg="1"/>
          <p:bldP spid="68" grpId="0" animBg="1"/>
          <p:bldP spid="69" grpId="0" animBg="1"/>
          <p:bldP spid="70" grpId="0" animBg="1"/>
          <p:bldP spid="71" grpId="0" animBg="1"/>
          <p:bldP spid="72" grpId="0" animBg="1"/>
          <p:bldP spid="73" grpId="0" animBg="1"/>
          <p:bldP spid="84" grpId="0" animBg="1"/>
          <p:bldP spid="75" grpId="0" animBg="1"/>
          <p:bldP spid="76" grpId="0" animBg="1"/>
          <p:bldP spid="77" grpId="0" animBg="1"/>
          <p:bldP spid="78" grpId="0" animBg="1"/>
          <p:bldP spid="80" grpId="0"/>
          <p:bldP spid="80" grpId="1"/>
          <p:bldP spid="82" grpId="0"/>
          <p:bldP spid="82" grpId="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MH_Others_1"/>
          <p:cNvCxnSpPr/>
          <p:nvPr>
            <p:custDataLst>
              <p:tags r:id="rId2"/>
            </p:custDataLst>
          </p:nvPr>
        </p:nvCxnSpPr>
        <p:spPr>
          <a:xfrm>
            <a:off x="6429375" y="1071086"/>
            <a:ext cx="0" cy="616156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MH_Others_2"/>
          <p:cNvSpPr/>
          <p:nvPr>
            <p:custDataLst>
              <p:tags r:id="rId3"/>
            </p:custDataLst>
          </p:nvPr>
        </p:nvSpPr>
        <p:spPr>
          <a:xfrm flipH="1">
            <a:off x="4269135" y="231949"/>
            <a:ext cx="4331728" cy="895632"/>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4218" b="1" dirty="0">
                <a:solidFill>
                  <a:srgbClr val="FFFFFF"/>
                </a:solidFill>
                <a:latin typeface="Arial" panose="020B0604020202020204" pitchFamily="34" charset="0"/>
                <a:ea typeface="微软雅黑" panose="020B0503020204020204" pitchFamily="34" charset="-122"/>
                <a:sym typeface="Arial" panose="020B0604020202020204" pitchFamily="34" charset="0"/>
              </a:rPr>
              <a:t>目 录</a:t>
            </a:r>
          </a:p>
        </p:txBody>
      </p:sp>
      <p:sp>
        <p:nvSpPr>
          <p:cNvPr id="21" name="MH_Others_3"/>
          <p:cNvSpPr/>
          <p:nvPr>
            <p:custDataLst>
              <p:tags r:id="rId4"/>
            </p:custDataLst>
          </p:nvPr>
        </p:nvSpPr>
        <p:spPr>
          <a:xfrm>
            <a:off x="6302134" y="7014138"/>
            <a:ext cx="254482" cy="21937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2">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Number_1"/>
          <p:cNvSpPr/>
          <p:nvPr>
            <p:custDataLst>
              <p:tags r:id="rId5"/>
            </p:custDataLst>
          </p:nvPr>
        </p:nvSpPr>
        <p:spPr>
          <a:xfrm>
            <a:off x="6429375" y="1168053"/>
            <a:ext cx="732028" cy="46897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531"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01</a:t>
            </a:r>
            <a:endParaRPr lang="zh-CN" altLang="en-US" sz="2531"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0" name="MH_Number_2"/>
          <p:cNvSpPr/>
          <p:nvPr>
            <p:custDataLst>
              <p:tags r:id="rId6"/>
            </p:custDataLst>
          </p:nvPr>
        </p:nvSpPr>
        <p:spPr>
          <a:xfrm flipH="1">
            <a:off x="5709295" y="2032149"/>
            <a:ext cx="732028" cy="46897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531"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02</a:t>
            </a:r>
            <a:endParaRPr lang="zh-CN" altLang="en-US" sz="2531"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1" name="MH_Number_3"/>
          <p:cNvSpPr/>
          <p:nvPr>
            <p:custDataLst>
              <p:tags r:id="rId7"/>
            </p:custDataLst>
          </p:nvPr>
        </p:nvSpPr>
        <p:spPr>
          <a:xfrm>
            <a:off x="6429375" y="2968253"/>
            <a:ext cx="732028" cy="46897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531"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03</a:t>
            </a:r>
            <a:endParaRPr lang="zh-CN" altLang="en-US" sz="2531"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MH_Number_4"/>
          <p:cNvSpPr/>
          <p:nvPr>
            <p:custDataLst>
              <p:tags r:id="rId8"/>
            </p:custDataLst>
          </p:nvPr>
        </p:nvSpPr>
        <p:spPr>
          <a:xfrm flipH="1">
            <a:off x="5709295" y="4048373"/>
            <a:ext cx="732028" cy="46897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531"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04</a:t>
            </a:r>
            <a:endParaRPr lang="zh-CN" altLang="en-US" sz="2531"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MH_Entry_1"/>
          <p:cNvSpPr/>
          <p:nvPr>
            <p:custDataLst>
              <p:tags r:id="rId9"/>
            </p:custDataLst>
          </p:nvPr>
        </p:nvSpPr>
        <p:spPr>
          <a:xfrm>
            <a:off x="7293471" y="1240061"/>
            <a:ext cx="2466542"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zh-CN" altLang="en-US" sz="2400" b="1" kern="0" dirty="0" smtClean="0">
                <a:solidFill>
                  <a:schemeClr val="tx1">
                    <a:lumMod val="75000"/>
                    <a:lumOff val="25000"/>
                  </a:schemeClr>
                </a:solidFill>
                <a:latin typeface="Verdana"/>
                <a:ea typeface="宋体" panose="02010600030101010101" pitchFamily="2" charset="-122"/>
              </a:rPr>
              <a:t>选题依据和背景</a:t>
            </a:r>
            <a:endParaRPr lang="zh-CN" altLang="en-US" sz="1100"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MH_Number_1"/>
          <p:cNvSpPr/>
          <p:nvPr>
            <p:custDataLst>
              <p:tags r:id="rId10"/>
            </p:custDataLst>
          </p:nvPr>
        </p:nvSpPr>
        <p:spPr>
          <a:xfrm>
            <a:off x="6429375" y="4912469"/>
            <a:ext cx="732028" cy="46897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531" b="1" dirty="0" smtClean="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05</a:t>
            </a:r>
            <a:endParaRPr lang="zh-CN" altLang="en-US" sz="2531"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2" name="矩形 21"/>
          <p:cNvSpPr/>
          <p:nvPr/>
        </p:nvSpPr>
        <p:spPr>
          <a:xfrm>
            <a:off x="7221463" y="2968253"/>
            <a:ext cx="3074881" cy="461665"/>
          </a:xfrm>
          <a:prstGeom prst="rect">
            <a:avLst/>
          </a:prstGeom>
        </p:spPr>
        <p:txBody>
          <a:bodyPr wrap="none">
            <a:spAutoFit/>
          </a:bodyPr>
          <a:lstStyle/>
          <a:p>
            <a:r>
              <a:rPr lang="zh-CN" altLang="en-US" sz="2400" b="1" kern="0" dirty="0" smtClean="0">
                <a:solidFill>
                  <a:schemeClr val="tx1">
                    <a:lumMod val="75000"/>
                    <a:lumOff val="25000"/>
                  </a:schemeClr>
                </a:solidFill>
                <a:latin typeface="Verdana"/>
              </a:rPr>
              <a:t>研究内容与研究方法 </a:t>
            </a:r>
            <a:endParaRPr lang="zh-CN" altLang="en-US" sz="2400" dirty="0">
              <a:solidFill>
                <a:schemeClr val="tx1">
                  <a:lumMod val="75000"/>
                  <a:lumOff val="25000"/>
                </a:schemeClr>
              </a:solidFill>
            </a:endParaRPr>
          </a:p>
        </p:txBody>
      </p:sp>
      <p:sp>
        <p:nvSpPr>
          <p:cNvPr id="24" name="矩形 23"/>
          <p:cNvSpPr/>
          <p:nvPr/>
        </p:nvSpPr>
        <p:spPr>
          <a:xfrm>
            <a:off x="4269135" y="2032149"/>
            <a:ext cx="1194558" cy="461665"/>
          </a:xfrm>
          <a:prstGeom prst="rect">
            <a:avLst/>
          </a:prstGeom>
        </p:spPr>
        <p:txBody>
          <a:bodyPr wrap="none">
            <a:spAutoFit/>
          </a:bodyPr>
          <a:lstStyle/>
          <a:p>
            <a:r>
              <a:rPr lang="en-US" altLang="zh-CN" kern="0" dirty="0" smtClean="0">
                <a:solidFill>
                  <a:schemeClr val="tx1">
                    <a:lumMod val="75000"/>
                    <a:lumOff val="25000"/>
                  </a:schemeClr>
                </a:solidFill>
                <a:latin typeface="Verdana"/>
              </a:rPr>
              <a:t> </a:t>
            </a:r>
            <a:r>
              <a:rPr lang="zh-CN" altLang="en-US" sz="2400" b="1" kern="0" dirty="0" smtClean="0">
                <a:solidFill>
                  <a:schemeClr val="tx1">
                    <a:lumMod val="75000"/>
                    <a:lumOff val="25000"/>
                  </a:schemeClr>
                </a:solidFill>
                <a:latin typeface="Verdana"/>
              </a:rPr>
              <a:t>创新点</a:t>
            </a:r>
          </a:p>
        </p:txBody>
      </p:sp>
      <p:sp>
        <p:nvSpPr>
          <p:cNvPr id="25" name="矩形 24"/>
          <p:cNvSpPr/>
          <p:nvPr/>
        </p:nvSpPr>
        <p:spPr>
          <a:xfrm>
            <a:off x="3477047" y="4048373"/>
            <a:ext cx="2040943" cy="461665"/>
          </a:xfrm>
          <a:prstGeom prst="rect">
            <a:avLst/>
          </a:prstGeom>
        </p:spPr>
        <p:txBody>
          <a:bodyPr wrap="none">
            <a:spAutoFit/>
          </a:bodyPr>
          <a:lstStyle/>
          <a:p>
            <a:r>
              <a:rPr lang="zh-CN" altLang="en-US" sz="2400" b="1" kern="0" dirty="0" smtClean="0">
                <a:solidFill>
                  <a:schemeClr val="tx1">
                    <a:lumMod val="75000"/>
                    <a:lumOff val="25000"/>
                  </a:schemeClr>
                </a:solidFill>
                <a:latin typeface="Verdana"/>
              </a:rPr>
              <a:t>研究进度计划</a:t>
            </a:r>
          </a:p>
        </p:txBody>
      </p:sp>
      <p:sp>
        <p:nvSpPr>
          <p:cNvPr id="26" name="矩形 25"/>
          <p:cNvSpPr/>
          <p:nvPr/>
        </p:nvSpPr>
        <p:spPr>
          <a:xfrm>
            <a:off x="7437487" y="4912469"/>
            <a:ext cx="2432076" cy="461665"/>
          </a:xfrm>
          <a:prstGeom prst="rect">
            <a:avLst/>
          </a:prstGeom>
        </p:spPr>
        <p:txBody>
          <a:bodyPr wrap="none">
            <a:spAutoFit/>
          </a:bodyPr>
          <a:lstStyle/>
          <a:p>
            <a:r>
              <a:rPr lang="en-US" altLang="zh-CN" kern="0" dirty="0" smtClean="0">
                <a:solidFill>
                  <a:srgbClr val="0A0702"/>
                </a:solidFill>
                <a:latin typeface="Verdana"/>
              </a:rPr>
              <a:t> </a:t>
            </a:r>
            <a:r>
              <a:rPr lang="zh-CN" altLang="en-US" sz="2400" b="1" kern="0" dirty="0" smtClean="0">
                <a:solidFill>
                  <a:schemeClr val="tx1">
                    <a:lumMod val="75000"/>
                    <a:lumOff val="25000"/>
                  </a:schemeClr>
                </a:solidFill>
                <a:latin typeface="Verdana"/>
              </a:rPr>
              <a:t>预期取得的成果</a:t>
            </a:r>
          </a:p>
        </p:txBody>
      </p:sp>
    </p:spTree>
    <p:custDataLst>
      <p:tags r:id="rId1"/>
    </p:custDataLst>
    <p:extLst>
      <p:ext uri="{BB962C8B-B14F-4D97-AF65-F5344CB8AC3E}">
        <p14:creationId xmlns="" xmlns:p14="http://schemas.microsoft.com/office/powerpoint/2010/main" val="267117146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righ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anim calcmode="lin" valueType="num">
                                      <p:cBhvr>
                                        <p:cTn id="43" dur="1000" fill="hold"/>
                                        <p:tgtEl>
                                          <p:spTgt spid="21"/>
                                        </p:tgtEl>
                                        <p:attrNameLst>
                                          <p:attrName>ppt_x</p:attrName>
                                        </p:attrNameLst>
                                      </p:cBhvr>
                                      <p:tavLst>
                                        <p:tav tm="0">
                                          <p:val>
                                            <p:strVal val="#ppt_x"/>
                                          </p:val>
                                        </p:tav>
                                        <p:tav tm="100000">
                                          <p:val>
                                            <p:strVal val="#ppt_x"/>
                                          </p:val>
                                        </p:tav>
                                      </p:tavLst>
                                    </p:anim>
                                    <p:anim calcmode="lin" valueType="num">
                                      <p:cBhvr>
                                        <p:cTn id="4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2">
                                            <p:txEl>
                                              <p:pRg st="0" end="0"/>
                                            </p:txEl>
                                          </p:spTgt>
                                        </p:tgtEl>
                                        <p:attrNameLst>
                                          <p:attrName>style.visibility</p:attrName>
                                        </p:attrNameLst>
                                      </p:cBhvr>
                                      <p:to>
                                        <p:strVal val="visible"/>
                                      </p:to>
                                    </p:set>
                                    <p:animEffect transition="in" filter="fade">
                                      <p:cBhvr>
                                        <p:cTn id="54" dur="2000"/>
                                        <p:tgtEl>
                                          <p:spTgt spid="22">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2000"/>
                                        <p:tgtEl>
                                          <p:spTgt spid="24">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5">
                                            <p:txEl>
                                              <p:pRg st="0" end="0"/>
                                            </p:txEl>
                                          </p:spTgt>
                                        </p:tgtEl>
                                        <p:attrNameLst>
                                          <p:attrName>style.visibility</p:attrName>
                                        </p:attrNameLst>
                                      </p:cBhvr>
                                      <p:to>
                                        <p:strVal val="visible"/>
                                      </p:to>
                                    </p:set>
                                    <p:animEffect transition="in" filter="fade">
                                      <p:cBhvr>
                                        <p:cTn id="64" dur="2000"/>
                                        <p:tgtEl>
                                          <p:spTgt spid="2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6">
                                            <p:txEl>
                                              <p:pRg st="0" end="0"/>
                                            </p:txEl>
                                          </p:spTgt>
                                        </p:tgtEl>
                                        <p:attrNameLst>
                                          <p:attrName>style.visibility</p:attrName>
                                        </p:attrNameLst>
                                      </p:cBhvr>
                                      <p:to>
                                        <p:strVal val="visible"/>
                                      </p:to>
                                    </p:set>
                                    <p:animEffect transition="in" filter="fade">
                                      <p:cBhvr>
                                        <p:cTn id="69" dur="20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9" grpId="0" animBg="1"/>
      <p:bldP spid="10" grpId="0" animBg="1"/>
      <p:bldP spid="11" grpId="0" animBg="1"/>
      <p:bldP spid="12" grpId="0" animBg="1"/>
      <p:bldP spid="13" grpId="0"/>
      <p:bldP spid="19" grpId="0" animBg="1"/>
      <p:bldP spid="22" grpId="0" build="allAtOnce"/>
      <p:bldP spid="24" grpId="0" build="allAtOnce"/>
      <p:bldP spid="25" grpId="0" build="allAtOnce"/>
      <p:bldP spid="26"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01"/>
          <p:cNvSpPr>
            <a:spLocks/>
          </p:cNvSpPr>
          <p:nvPr/>
        </p:nvSpPr>
        <p:spPr bwMode="auto">
          <a:xfrm flipV="1">
            <a:off x="4323457" y="3200272"/>
            <a:ext cx="4554189" cy="606988"/>
          </a:xfrm>
          <a:custGeom>
            <a:avLst/>
            <a:gdLst>
              <a:gd name="T0" fmla="*/ 909 w 909"/>
              <a:gd name="T1" fmla="*/ 131 h 131"/>
              <a:gd name="T2" fmla="*/ 134 w 909"/>
              <a:gd name="T3" fmla="*/ 131 h 131"/>
              <a:gd name="T4" fmla="*/ 0 w 909"/>
              <a:gd name="T5" fmla="*/ 0 h 131"/>
              <a:gd name="T6" fmla="*/ 760 w 909"/>
              <a:gd name="T7" fmla="*/ 0 h 131"/>
              <a:gd name="T8" fmla="*/ 909 w 909"/>
              <a:gd name="T9" fmla="*/ 131 h 131"/>
            </a:gdLst>
            <a:ahLst/>
            <a:cxnLst>
              <a:cxn ang="0">
                <a:pos x="T0" y="T1"/>
              </a:cxn>
              <a:cxn ang="0">
                <a:pos x="T2" y="T3"/>
              </a:cxn>
              <a:cxn ang="0">
                <a:pos x="T4" y="T5"/>
              </a:cxn>
              <a:cxn ang="0">
                <a:pos x="T6" y="T7"/>
              </a:cxn>
              <a:cxn ang="0">
                <a:pos x="T8" y="T9"/>
              </a:cxn>
            </a:cxnLst>
            <a:rect l="0" t="0" r="r" b="b"/>
            <a:pathLst>
              <a:path w="909" h="131">
                <a:moveTo>
                  <a:pt x="909" y="131"/>
                </a:moveTo>
                <a:lnTo>
                  <a:pt x="134" y="131"/>
                </a:lnTo>
                <a:lnTo>
                  <a:pt x="0" y="0"/>
                </a:lnTo>
                <a:lnTo>
                  <a:pt x="760" y="0"/>
                </a:lnTo>
                <a:lnTo>
                  <a:pt x="909" y="131"/>
                </a:lnTo>
                <a:close/>
              </a:path>
            </a:pathLst>
          </a:custGeom>
          <a:solidFill>
            <a:schemeClr val="accent1"/>
          </a:solidFill>
          <a:ln>
            <a:noFill/>
          </a:ln>
        </p:spPr>
        <p:txBody>
          <a:bodyPr vert="horz" wrap="square" lIns="128580" tIns="64290" rIns="128580" bIns="64290" numCol="1" anchor="t" anchorCtr="0" compatLnSpc="1">
            <a:prstTxWarp prst="textNoShape">
              <a:avLst/>
            </a:prstTxWarp>
          </a:bodyPr>
          <a:lstStyle/>
          <a:p>
            <a:endParaRPr lang="zh-CN" altLang="en-US"/>
          </a:p>
        </p:txBody>
      </p:sp>
      <p:sp>
        <p:nvSpPr>
          <p:cNvPr id="13" name="文本框 12"/>
          <p:cNvSpPr txBox="1"/>
          <p:nvPr/>
        </p:nvSpPr>
        <p:spPr>
          <a:xfrm>
            <a:off x="5717639" y="1991598"/>
            <a:ext cx="1423472" cy="1200329"/>
          </a:xfrm>
          <a:prstGeom prst="rect">
            <a:avLst/>
          </a:prstGeom>
          <a:noFill/>
        </p:spPr>
        <p:txBody>
          <a:bodyPr wrap="square" rtlCol="0">
            <a:spAutoFit/>
          </a:bodyPr>
          <a:lstStyle/>
          <a:p>
            <a:pPr algn="ctr"/>
            <a:r>
              <a:rPr lang="en-US" altLang="zh-CN" sz="72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rPr>
              <a:t>01</a:t>
            </a:r>
            <a:endParaRPr lang="zh-CN" altLang="en-US" sz="72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endParaRPr>
          </a:p>
        </p:txBody>
      </p:sp>
      <p:sp>
        <p:nvSpPr>
          <p:cNvPr id="21" name="矩形 20"/>
          <p:cNvSpPr/>
          <p:nvPr/>
        </p:nvSpPr>
        <p:spPr>
          <a:xfrm>
            <a:off x="4837171" y="3226767"/>
            <a:ext cx="3536420" cy="553998"/>
          </a:xfrm>
          <a:prstGeom prst="rect">
            <a:avLst/>
          </a:prstGeom>
        </p:spPr>
        <p:txBody>
          <a:bodyPr wrap="square" lIns="0" tIns="0" rIns="0" bIns="0">
            <a:spAutoFit/>
          </a:bodyPr>
          <a:lstStyle/>
          <a:p>
            <a:pPr algn="ctr"/>
            <a:r>
              <a:rPr lang="zh-CN" altLang="en-US" sz="36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选题依据和背景</a:t>
            </a:r>
          </a:p>
        </p:txBody>
      </p:sp>
    </p:spTree>
    <p:extLst>
      <p:ext uri="{BB962C8B-B14F-4D97-AF65-F5344CB8AC3E}">
        <p14:creationId xmlns="" xmlns:p14="http://schemas.microsoft.com/office/powerpoint/2010/main" val="315363542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barn(inVertical)">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strVal val="4*#ppt_w"/>
                                          </p:val>
                                        </p:tav>
                                        <p:tav tm="100000">
                                          <p:val>
                                            <p:strVal val="#ppt_w"/>
                                          </p:val>
                                        </p:tav>
                                      </p:tavLst>
                                    </p:anim>
                                    <p:anim calcmode="lin" valueType="num">
                                      <p:cBhvr>
                                        <p:cTn id="20" dur="500" fill="hold"/>
                                        <p:tgtEl>
                                          <p:spTgt spid="21"/>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3"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0" y="663997"/>
            <a:ext cx="4956699" cy="1348764"/>
            <a:chOff x="-939773" y="2734405"/>
            <a:chExt cx="5411981" cy="1472650"/>
          </a:xfrm>
        </p:grpSpPr>
        <p:grpSp>
          <p:nvGrpSpPr>
            <p:cNvPr id="3" name="Group 14"/>
            <p:cNvGrpSpPr/>
            <p:nvPr/>
          </p:nvGrpSpPr>
          <p:grpSpPr>
            <a:xfrm>
              <a:off x="-939773" y="2734405"/>
              <a:ext cx="5411981" cy="1472650"/>
              <a:chOff x="-939773" y="2903219"/>
              <a:chExt cx="5411981" cy="1472650"/>
            </a:xfrm>
          </p:grpSpPr>
          <p:sp>
            <p:nvSpPr>
              <p:cNvPr id="13" name="Rectangle 12"/>
              <p:cNvSpPr/>
              <p:nvPr/>
            </p:nvSpPr>
            <p:spPr>
              <a:xfrm>
                <a:off x="-939773" y="2903219"/>
                <a:ext cx="4653644" cy="147265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Oval 13"/>
              <p:cNvSpPr/>
              <p:nvPr/>
            </p:nvSpPr>
            <p:spPr>
              <a:xfrm>
                <a:off x="2999558" y="2903219"/>
                <a:ext cx="1472650" cy="14726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6" name="Oval 15"/>
            <p:cNvSpPr/>
            <p:nvPr/>
          </p:nvSpPr>
          <p:spPr>
            <a:xfrm>
              <a:off x="3127350" y="2862197"/>
              <a:ext cx="1217066" cy="12170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AutoShape 117"/>
            <p:cNvSpPr>
              <a:spLocks/>
            </p:cNvSpPr>
            <p:nvPr/>
          </p:nvSpPr>
          <p:spPr bwMode="auto">
            <a:xfrm>
              <a:off x="3456664" y="3238832"/>
              <a:ext cx="561856" cy="463795"/>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accent5"/>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69" hangingPunct="0">
                <a:lnSpc>
                  <a:spcPct val="120000"/>
                </a:lnSpc>
              </a:pPr>
              <a:endParaRPr lang="en-US" sz="800">
                <a:solidFill>
                  <a:schemeClr val="bg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 name="Group 24"/>
            <p:cNvGrpSpPr/>
            <p:nvPr/>
          </p:nvGrpSpPr>
          <p:grpSpPr>
            <a:xfrm>
              <a:off x="-272389" y="3035890"/>
              <a:ext cx="3141816" cy="616785"/>
              <a:chOff x="-88663" y="3265356"/>
              <a:chExt cx="3141816" cy="616785"/>
            </a:xfrm>
          </p:grpSpPr>
          <p:sp>
            <p:nvSpPr>
              <p:cNvPr id="23" name="TextBox 22"/>
              <p:cNvSpPr txBox="1"/>
              <p:nvPr/>
            </p:nvSpPr>
            <p:spPr>
              <a:xfrm>
                <a:off x="-88663" y="3265356"/>
                <a:ext cx="2946007" cy="616785"/>
              </a:xfrm>
              <a:prstGeom prst="rect">
                <a:avLst/>
              </a:prstGeom>
              <a:noFill/>
            </p:spPr>
            <p:txBody>
              <a:bodyPr wrap="none" rtlCol="0">
                <a:spAutoFit/>
              </a:bodyPr>
              <a:lstStyle/>
              <a:p>
                <a:pPr>
                  <a:lnSpc>
                    <a:spcPct val="120000"/>
                  </a:lnSpc>
                </a:pPr>
                <a:r>
                  <a:rPr lang="zh-CN" altLang="en-US" sz="28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选题依据和背景</a:t>
                </a:r>
              </a:p>
            </p:txBody>
          </p:sp>
          <p:sp>
            <p:nvSpPr>
              <p:cNvPr id="24" name="Rectangle 23"/>
              <p:cNvSpPr/>
              <p:nvPr/>
            </p:nvSpPr>
            <p:spPr>
              <a:xfrm>
                <a:off x="578142" y="3434509"/>
                <a:ext cx="2475011" cy="247274"/>
              </a:xfrm>
              <a:prstGeom prst="rect">
                <a:avLst/>
              </a:prstGeom>
            </p:spPr>
            <p:txBody>
              <a:bodyPr wrap="square">
                <a:spAutoFit/>
              </a:bodyPr>
              <a:lstStyle/>
              <a:p>
                <a:pPr algn="just">
                  <a:lnSpc>
                    <a:spcPct val="120000"/>
                  </a:lnSpc>
                </a:pPr>
                <a:endParaRPr lang="en-GB"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5" name="Group 29"/>
          <p:cNvGrpSpPr/>
          <p:nvPr/>
        </p:nvGrpSpPr>
        <p:grpSpPr>
          <a:xfrm>
            <a:off x="812751" y="0"/>
            <a:ext cx="9794319" cy="5018726"/>
            <a:chOff x="0" y="730879"/>
            <a:chExt cx="10693946" cy="5479705"/>
          </a:xfrm>
        </p:grpSpPr>
        <p:grpSp>
          <p:nvGrpSpPr>
            <p:cNvPr id="15" name="Group 4"/>
            <p:cNvGrpSpPr/>
            <p:nvPr/>
          </p:nvGrpSpPr>
          <p:grpSpPr>
            <a:xfrm>
              <a:off x="0" y="730879"/>
              <a:ext cx="10693946" cy="5479705"/>
              <a:chOff x="-4093176" y="-217744"/>
              <a:chExt cx="14233641" cy="7293488"/>
            </a:xfrm>
          </p:grpSpPr>
          <p:sp>
            <p:nvSpPr>
              <p:cNvPr id="6" name="Block Arc 5"/>
              <p:cNvSpPr/>
              <p:nvPr/>
            </p:nvSpPr>
            <p:spPr>
              <a:xfrm>
                <a:off x="-4093176" y="-217744"/>
                <a:ext cx="7293488" cy="7293488"/>
              </a:xfrm>
              <a:prstGeom prst="blockArc">
                <a:avLst>
                  <a:gd name="adj1" fmla="val 18900000"/>
                  <a:gd name="adj2" fmla="val 2700000"/>
                  <a:gd name="adj3" fmla="val 296"/>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pPr algn="just">
                  <a:lnSpc>
                    <a:spcPct val="120000"/>
                  </a:lnSpc>
                </a:pPr>
                <a:endParaRPr lang="zh-CN" alt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6"/>
              <p:cNvSpPr/>
              <p:nvPr/>
            </p:nvSpPr>
            <p:spPr>
              <a:xfrm>
                <a:off x="2784110" y="1261532"/>
                <a:ext cx="7301111" cy="1083733"/>
              </a:xfrm>
              <a:custGeom>
                <a:avLst/>
                <a:gdLst>
                  <a:gd name="connsiteX0" fmla="*/ 0 w 7301111"/>
                  <a:gd name="connsiteY0" fmla="*/ 0 h 1083733"/>
                  <a:gd name="connsiteX1" fmla="*/ 7301111 w 7301111"/>
                  <a:gd name="connsiteY1" fmla="*/ 0 h 1083733"/>
                  <a:gd name="connsiteX2" fmla="*/ 7301111 w 7301111"/>
                  <a:gd name="connsiteY2" fmla="*/ 1083733 h 1083733"/>
                  <a:gd name="connsiteX3" fmla="*/ 0 w 7301111"/>
                  <a:gd name="connsiteY3" fmla="*/ 1083733 h 1083733"/>
                  <a:gd name="connsiteX4" fmla="*/ 0 w 7301111"/>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1111" h="1083733">
                    <a:moveTo>
                      <a:pt x="0" y="0"/>
                    </a:moveTo>
                    <a:lnTo>
                      <a:pt x="7301111" y="0"/>
                    </a:lnTo>
                    <a:lnTo>
                      <a:pt x="7301111" y="1083733"/>
                    </a:lnTo>
                    <a:lnTo>
                      <a:pt x="0" y="1083733"/>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7848" tIns="130274" rIns="130274" bIns="130274" numCol="1" spcCol="1270" anchor="ctr" anchorCtr="0">
                <a:noAutofit/>
              </a:bodyPr>
              <a:lstStyle/>
              <a:p>
                <a:pPr algn="just" defTabSz="2279793">
                  <a:lnSpc>
                    <a:spcPct val="120000"/>
                  </a:lnSpc>
                </a:pPr>
                <a:endParaRPr lang="en-GB"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Oval 7"/>
              <p:cNvSpPr/>
              <p:nvPr/>
            </p:nvSpPr>
            <p:spPr>
              <a:xfrm>
                <a:off x="2106777" y="1126066"/>
                <a:ext cx="1354666" cy="1354666"/>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just">
                  <a:lnSpc>
                    <a:spcPct val="120000"/>
                  </a:lnSpc>
                </a:pPr>
                <a:endParaRPr lang="zh-CN" alt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8"/>
              <p:cNvSpPr/>
              <p:nvPr/>
            </p:nvSpPr>
            <p:spPr>
              <a:xfrm>
                <a:off x="3232042" y="2921635"/>
                <a:ext cx="6908423" cy="2997825"/>
              </a:xfrm>
              <a:custGeom>
                <a:avLst/>
                <a:gdLst>
                  <a:gd name="connsiteX0" fmla="*/ 0 w 6907174"/>
                  <a:gd name="connsiteY0" fmla="*/ 0 h 1083733"/>
                  <a:gd name="connsiteX1" fmla="*/ 6907174 w 6907174"/>
                  <a:gd name="connsiteY1" fmla="*/ 0 h 1083733"/>
                  <a:gd name="connsiteX2" fmla="*/ 6907174 w 6907174"/>
                  <a:gd name="connsiteY2" fmla="*/ 1083733 h 1083733"/>
                  <a:gd name="connsiteX3" fmla="*/ 0 w 6907174"/>
                  <a:gd name="connsiteY3" fmla="*/ 1083733 h 1083733"/>
                  <a:gd name="connsiteX4" fmla="*/ 0 w 6907174"/>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174" h="1083733">
                    <a:moveTo>
                      <a:pt x="0" y="0"/>
                    </a:moveTo>
                    <a:lnTo>
                      <a:pt x="6907174" y="0"/>
                    </a:lnTo>
                    <a:lnTo>
                      <a:pt x="6907174" y="1083733"/>
                    </a:lnTo>
                    <a:lnTo>
                      <a:pt x="0" y="1083733"/>
                    </a:lnTo>
                    <a:lnTo>
                      <a:pt x="0"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7848" tIns="130274" rIns="130274" bIns="130274" numCol="1" spcCol="1270" anchor="ctr" anchorCtr="0">
                <a:noAutofit/>
              </a:bodyPr>
              <a:lstStyle/>
              <a:p>
                <a:pPr algn="just" defTabSz="2279793">
                  <a:lnSpc>
                    <a:spcPct val="120000"/>
                  </a:lnSpc>
                </a:pPr>
                <a:endParaRPr lang="en-GB"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9" name="TextBox 18"/>
            <p:cNvSpPr txBox="1"/>
            <p:nvPr/>
          </p:nvSpPr>
          <p:spPr>
            <a:xfrm>
              <a:off x="4911576" y="2036133"/>
              <a:ext cx="481666" cy="463744"/>
            </a:xfrm>
            <a:prstGeom prst="rect">
              <a:avLst/>
            </a:prstGeom>
            <a:noFill/>
          </p:spPr>
          <p:txBody>
            <a:bodyPr wrap="none" rtlCol="0">
              <a:spAutoFit/>
            </a:bodyPr>
            <a:lstStyle/>
            <a:p>
              <a:pPr algn="ctr">
                <a:lnSpc>
                  <a:spcPct val="120000"/>
                </a:lnSpc>
              </a:pPr>
              <a:r>
                <a:rPr lang="en-US" b="1">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01</a:t>
              </a:r>
              <a:endParaRPr lang="en-GB" b="1">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25"/>
            <p:cNvSpPr/>
            <p:nvPr/>
          </p:nvSpPr>
          <p:spPr>
            <a:xfrm>
              <a:off x="6098114" y="1985453"/>
              <a:ext cx="3988456" cy="616785"/>
            </a:xfrm>
            <a:prstGeom prst="rect">
              <a:avLst/>
            </a:prstGeom>
          </p:spPr>
          <p:txBody>
            <a:bodyPr wrap="square">
              <a:spAutoFit/>
            </a:bodyPr>
            <a:lstStyle/>
            <a:p>
              <a:pPr algn="ctr">
                <a:lnSpc>
                  <a:spcPct val="120000"/>
                </a:lnSpc>
              </a:pPr>
              <a:r>
                <a:rPr lang="zh-CN" altLang="en-US" sz="28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项目依托</a:t>
              </a:r>
              <a:endParaRPr lang="en-GB" sz="2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Rectangle 26"/>
            <p:cNvSpPr/>
            <p:nvPr/>
          </p:nvSpPr>
          <p:spPr>
            <a:xfrm>
              <a:off x="6098114" y="3175850"/>
              <a:ext cx="3988456" cy="247274"/>
            </a:xfrm>
            <a:prstGeom prst="rect">
              <a:avLst/>
            </a:prstGeom>
          </p:spPr>
          <p:txBody>
            <a:bodyPr wrap="square">
              <a:spAutoFit/>
            </a:bodyPr>
            <a:lstStyle/>
            <a:p>
              <a:pPr algn="just">
                <a:lnSpc>
                  <a:spcPct val="120000"/>
                </a:lnSpc>
              </a:pPr>
              <a:endParaRPr lang="en-GB"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27"/>
            <p:cNvSpPr/>
            <p:nvPr/>
          </p:nvSpPr>
          <p:spPr>
            <a:xfrm>
              <a:off x="6098114" y="4428125"/>
              <a:ext cx="3988456" cy="247274"/>
            </a:xfrm>
            <a:prstGeom prst="rect">
              <a:avLst/>
            </a:prstGeom>
          </p:spPr>
          <p:txBody>
            <a:bodyPr wrap="square">
              <a:spAutoFit/>
            </a:bodyPr>
            <a:lstStyle/>
            <a:p>
              <a:pPr algn="just">
                <a:lnSpc>
                  <a:spcPct val="120000"/>
                </a:lnSpc>
              </a:pPr>
              <a:endParaRPr lang="en-GB"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4" name="矩形 33"/>
          <p:cNvSpPr/>
          <p:nvPr/>
        </p:nvSpPr>
        <p:spPr>
          <a:xfrm>
            <a:off x="5925319" y="2392189"/>
            <a:ext cx="4680519" cy="1477328"/>
          </a:xfrm>
          <a:prstGeom prst="rect">
            <a:avLst/>
          </a:prstGeom>
        </p:spPr>
        <p:txBody>
          <a:bodyPr wrap="square">
            <a:spAutoFit/>
          </a:bodyPr>
          <a:lstStyle/>
          <a:p>
            <a:r>
              <a:rPr lang="zh-CN" altLang="en-US" dirty="0" smtClean="0">
                <a:solidFill>
                  <a:schemeClr val="tx1">
                    <a:lumMod val="75000"/>
                    <a:lumOff val="25000"/>
                  </a:schemeClr>
                </a:solidFill>
              </a:rPr>
              <a:t>依托国家科技支撑计划“全</a:t>
            </a:r>
            <a:r>
              <a:rPr lang="en-US" altLang="zh-CN" dirty="0" smtClean="0">
                <a:solidFill>
                  <a:schemeClr val="tx1">
                    <a:lumMod val="75000"/>
                    <a:lumOff val="25000"/>
                  </a:schemeClr>
                </a:solidFill>
              </a:rPr>
              <a:t>3D</a:t>
            </a:r>
            <a:r>
              <a:rPr lang="zh-CN" altLang="en-US" dirty="0" smtClean="0">
                <a:solidFill>
                  <a:schemeClr val="tx1">
                    <a:lumMod val="75000"/>
                    <a:lumOff val="25000"/>
                  </a:schemeClr>
                </a:solidFill>
              </a:rPr>
              <a:t>多屏互动电视平台研制与示范”。这个国家科技支撑计划的课题由上海文广互动电视有限公司牵头承办，中国传媒大学，上海交通大学和成都索贝数码科技股份有限公司参与课题研发</a:t>
            </a:r>
            <a:endParaRPr lang="zh-CN" altLang="en-US" dirty="0">
              <a:solidFill>
                <a:schemeClr val="tx1">
                  <a:lumMod val="75000"/>
                  <a:lumOff val="25000"/>
                </a:schemeClr>
              </a:solidFill>
            </a:endParaRPr>
          </a:p>
        </p:txBody>
      </p:sp>
    </p:spTree>
    <p:extLst>
      <p:ext uri="{BB962C8B-B14F-4D97-AF65-F5344CB8AC3E}">
        <p14:creationId xmlns="" xmlns:p14="http://schemas.microsoft.com/office/powerpoint/2010/main" val="3930961268"/>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4">
                                            <p:txEl>
                                              <p:pRg st="0" end="0"/>
                                            </p:txEl>
                                          </p:spTgt>
                                        </p:tgtEl>
                                        <p:attrNameLst>
                                          <p:attrName>style.visibility</p:attrName>
                                        </p:attrNameLst>
                                      </p:cBhvr>
                                      <p:to>
                                        <p:strVal val="visible"/>
                                      </p:to>
                                    </p:set>
                                    <p:animEffect transition="in" filter="wipe(down)">
                                      <p:cBhvr>
                                        <p:cTn id="18"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0" y="663997"/>
            <a:ext cx="4956699" cy="1348764"/>
            <a:chOff x="-939773" y="2734405"/>
            <a:chExt cx="5411981" cy="1472650"/>
          </a:xfrm>
        </p:grpSpPr>
        <p:grpSp>
          <p:nvGrpSpPr>
            <p:cNvPr id="3" name="Group 14"/>
            <p:cNvGrpSpPr/>
            <p:nvPr/>
          </p:nvGrpSpPr>
          <p:grpSpPr>
            <a:xfrm>
              <a:off x="-939773" y="2734405"/>
              <a:ext cx="5411981" cy="1472650"/>
              <a:chOff x="-939773" y="2903219"/>
              <a:chExt cx="5411981" cy="1472650"/>
            </a:xfrm>
          </p:grpSpPr>
          <p:sp>
            <p:nvSpPr>
              <p:cNvPr id="13" name="Rectangle 12"/>
              <p:cNvSpPr/>
              <p:nvPr/>
            </p:nvSpPr>
            <p:spPr>
              <a:xfrm>
                <a:off x="-939773" y="2903219"/>
                <a:ext cx="4653644" cy="147265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Oval 13"/>
              <p:cNvSpPr/>
              <p:nvPr/>
            </p:nvSpPr>
            <p:spPr>
              <a:xfrm>
                <a:off x="2999558" y="2903219"/>
                <a:ext cx="1472650" cy="14726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6" name="Oval 15"/>
            <p:cNvSpPr/>
            <p:nvPr/>
          </p:nvSpPr>
          <p:spPr>
            <a:xfrm>
              <a:off x="3127350" y="2862197"/>
              <a:ext cx="1217066" cy="12170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AutoShape 117"/>
            <p:cNvSpPr>
              <a:spLocks/>
            </p:cNvSpPr>
            <p:nvPr/>
          </p:nvSpPr>
          <p:spPr bwMode="auto">
            <a:xfrm>
              <a:off x="3456664" y="3238832"/>
              <a:ext cx="561856" cy="463795"/>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accent5"/>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69" hangingPunct="0">
                <a:lnSpc>
                  <a:spcPct val="120000"/>
                </a:lnSpc>
              </a:pPr>
              <a:endParaRPr lang="en-US" sz="800">
                <a:solidFill>
                  <a:schemeClr val="bg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 name="Group 24"/>
            <p:cNvGrpSpPr/>
            <p:nvPr/>
          </p:nvGrpSpPr>
          <p:grpSpPr>
            <a:xfrm>
              <a:off x="-272389" y="3035890"/>
              <a:ext cx="3141816" cy="616785"/>
              <a:chOff x="-88663" y="3265356"/>
              <a:chExt cx="3141816" cy="616785"/>
            </a:xfrm>
          </p:grpSpPr>
          <p:sp>
            <p:nvSpPr>
              <p:cNvPr id="23" name="TextBox 22"/>
              <p:cNvSpPr txBox="1"/>
              <p:nvPr/>
            </p:nvSpPr>
            <p:spPr>
              <a:xfrm>
                <a:off x="-88663" y="3265356"/>
                <a:ext cx="2946007" cy="616785"/>
              </a:xfrm>
              <a:prstGeom prst="rect">
                <a:avLst/>
              </a:prstGeom>
              <a:noFill/>
            </p:spPr>
            <p:txBody>
              <a:bodyPr wrap="none" rtlCol="0">
                <a:spAutoFit/>
              </a:bodyPr>
              <a:lstStyle/>
              <a:p>
                <a:pPr>
                  <a:lnSpc>
                    <a:spcPct val="120000"/>
                  </a:lnSpc>
                </a:pPr>
                <a:r>
                  <a:rPr lang="zh-CN" altLang="en-US" sz="28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选题依据和背景</a:t>
                </a:r>
              </a:p>
            </p:txBody>
          </p:sp>
          <p:sp>
            <p:nvSpPr>
              <p:cNvPr id="24" name="Rectangle 23"/>
              <p:cNvSpPr/>
              <p:nvPr/>
            </p:nvSpPr>
            <p:spPr>
              <a:xfrm>
                <a:off x="578142" y="3434509"/>
                <a:ext cx="2475011" cy="247274"/>
              </a:xfrm>
              <a:prstGeom prst="rect">
                <a:avLst/>
              </a:prstGeom>
            </p:spPr>
            <p:txBody>
              <a:bodyPr wrap="square">
                <a:spAutoFit/>
              </a:bodyPr>
              <a:lstStyle/>
              <a:p>
                <a:pPr algn="just">
                  <a:lnSpc>
                    <a:spcPct val="120000"/>
                  </a:lnSpc>
                </a:pPr>
                <a:endParaRPr lang="en-GB"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5" name="Group 29"/>
          <p:cNvGrpSpPr/>
          <p:nvPr/>
        </p:nvGrpSpPr>
        <p:grpSpPr>
          <a:xfrm>
            <a:off x="740743" y="-344115"/>
            <a:ext cx="9793088" cy="5256585"/>
            <a:chOff x="0" y="730879"/>
            <a:chExt cx="10692602" cy="5739412"/>
          </a:xfrm>
        </p:grpSpPr>
        <p:grpSp>
          <p:nvGrpSpPr>
            <p:cNvPr id="10" name="Group 4"/>
            <p:cNvGrpSpPr/>
            <p:nvPr/>
          </p:nvGrpSpPr>
          <p:grpSpPr>
            <a:xfrm>
              <a:off x="0" y="730879"/>
              <a:ext cx="10692602" cy="5739412"/>
              <a:chOff x="-4093176" y="-217744"/>
              <a:chExt cx="14231852" cy="7639158"/>
            </a:xfrm>
          </p:grpSpPr>
          <p:sp>
            <p:nvSpPr>
              <p:cNvPr id="6" name="Block Arc 5"/>
              <p:cNvSpPr/>
              <p:nvPr/>
            </p:nvSpPr>
            <p:spPr>
              <a:xfrm>
                <a:off x="-4093176" y="-217744"/>
                <a:ext cx="7293488" cy="7293488"/>
              </a:xfrm>
              <a:prstGeom prst="blockArc">
                <a:avLst>
                  <a:gd name="adj1" fmla="val 18900000"/>
                  <a:gd name="adj2" fmla="val 2700000"/>
                  <a:gd name="adj3" fmla="val 296"/>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pPr algn="just">
                  <a:lnSpc>
                    <a:spcPct val="120000"/>
                  </a:lnSpc>
                </a:pPr>
                <a:endParaRPr lang="zh-CN" alt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6"/>
              <p:cNvSpPr/>
              <p:nvPr/>
            </p:nvSpPr>
            <p:spPr>
              <a:xfrm>
                <a:off x="2784110" y="1261532"/>
                <a:ext cx="7301111" cy="1083733"/>
              </a:xfrm>
              <a:custGeom>
                <a:avLst/>
                <a:gdLst>
                  <a:gd name="connsiteX0" fmla="*/ 0 w 7301111"/>
                  <a:gd name="connsiteY0" fmla="*/ 0 h 1083733"/>
                  <a:gd name="connsiteX1" fmla="*/ 7301111 w 7301111"/>
                  <a:gd name="connsiteY1" fmla="*/ 0 h 1083733"/>
                  <a:gd name="connsiteX2" fmla="*/ 7301111 w 7301111"/>
                  <a:gd name="connsiteY2" fmla="*/ 1083733 h 1083733"/>
                  <a:gd name="connsiteX3" fmla="*/ 0 w 7301111"/>
                  <a:gd name="connsiteY3" fmla="*/ 1083733 h 1083733"/>
                  <a:gd name="connsiteX4" fmla="*/ 0 w 7301111"/>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1111" h="1083733">
                    <a:moveTo>
                      <a:pt x="0" y="0"/>
                    </a:moveTo>
                    <a:lnTo>
                      <a:pt x="7301111" y="0"/>
                    </a:lnTo>
                    <a:lnTo>
                      <a:pt x="7301111" y="1083733"/>
                    </a:lnTo>
                    <a:lnTo>
                      <a:pt x="0" y="1083733"/>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7848" tIns="130274" rIns="130274" bIns="130274" numCol="1" spcCol="1270" anchor="ctr" anchorCtr="0">
                <a:noAutofit/>
              </a:bodyPr>
              <a:lstStyle/>
              <a:p>
                <a:pPr algn="just" defTabSz="2279793">
                  <a:lnSpc>
                    <a:spcPct val="120000"/>
                  </a:lnSpc>
                </a:pPr>
                <a:endParaRPr lang="en-GB"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Oval 7"/>
              <p:cNvSpPr/>
              <p:nvPr/>
            </p:nvSpPr>
            <p:spPr>
              <a:xfrm>
                <a:off x="2106777" y="1126066"/>
                <a:ext cx="1354666" cy="1354666"/>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just">
                  <a:lnSpc>
                    <a:spcPct val="120000"/>
                  </a:lnSpc>
                </a:pPr>
                <a:endParaRPr lang="zh-CN" alt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8"/>
              <p:cNvSpPr/>
              <p:nvPr/>
            </p:nvSpPr>
            <p:spPr>
              <a:xfrm>
                <a:off x="3232042" y="2921636"/>
                <a:ext cx="6906634" cy="4499778"/>
              </a:xfrm>
              <a:custGeom>
                <a:avLst/>
                <a:gdLst>
                  <a:gd name="connsiteX0" fmla="*/ 0 w 6907174"/>
                  <a:gd name="connsiteY0" fmla="*/ 0 h 1083733"/>
                  <a:gd name="connsiteX1" fmla="*/ 6907174 w 6907174"/>
                  <a:gd name="connsiteY1" fmla="*/ 0 h 1083733"/>
                  <a:gd name="connsiteX2" fmla="*/ 6907174 w 6907174"/>
                  <a:gd name="connsiteY2" fmla="*/ 1083733 h 1083733"/>
                  <a:gd name="connsiteX3" fmla="*/ 0 w 6907174"/>
                  <a:gd name="connsiteY3" fmla="*/ 1083733 h 1083733"/>
                  <a:gd name="connsiteX4" fmla="*/ 0 w 6907174"/>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174" h="1083733">
                    <a:moveTo>
                      <a:pt x="0" y="0"/>
                    </a:moveTo>
                    <a:lnTo>
                      <a:pt x="6907174" y="0"/>
                    </a:lnTo>
                    <a:lnTo>
                      <a:pt x="6907174" y="1083733"/>
                    </a:lnTo>
                    <a:lnTo>
                      <a:pt x="0" y="1083733"/>
                    </a:lnTo>
                    <a:lnTo>
                      <a:pt x="0"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7848" tIns="130274" rIns="130274" bIns="130274" numCol="1" spcCol="1270" anchor="ctr" anchorCtr="0">
                <a:noAutofit/>
              </a:bodyPr>
              <a:lstStyle/>
              <a:p>
                <a:pPr algn="just" defTabSz="2279793">
                  <a:lnSpc>
                    <a:spcPct val="120000"/>
                  </a:lnSpc>
                </a:pPr>
                <a:endParaRPr lang="en-GB"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9" name="TextBox 18"/>
            <p:cNvSpPr txBox="1"/>
            <p:nvPr/>
          </p:nvSpPr>
          <p:spPr>
            <a:xfrm>
              <a:off x="4911576" y="2036133"/>
              <a:ext cx="481667" cy="430419"/>
            </a:xfrm>
            <a:prstGeom prst="rect">
              <a:avLst/>
            </a:prstGeom>
            <a:noFill/>
          </p:spPr>
          <p:txBody>
            <a:bodyPr wrap="none" rtlCol="0">
              <a:spAutoFit/>
            </a:bodyPr>
            <a:lstStyle/>
            <a:p>
              <a:pPr algn="ctr">
                <a:lnSpc>
                  <a:spcPct val="120000"/>
                </a:lnSpc>
              </a:pPr>
              <a:r>
                <a:rPr lang="en-US" b="1"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02</a:t>
              </a:r>
              <a:endParaRPr lang="en-GB"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25"/>
            <p:cNvSpPr/>
            <p:nvPr/>
          </p:nvSpPr>
          <p:spPr>
            <a:xfrm>
              <a:off x="6098114" y="1985453"/>
              <a:ext cx="3988456" cy="616785"/>
            </a:xfrm>
            <a:prstGeom prst="rect">
              <a:avLst/>
            </a:prstGeom>
          </p:spPr>
          <p:txBody>
            <a:bodyPr wrap="square">
              <a:spAutoFit/>
            </a:bodyPr>
            <a:lstStyle/>
            <a:p>
              <a:pPr algn="ctr">
                <a:lnSpc>
                  <a:spcPct val="120000"/>
                </a:lnSpc>
              </a:pPr>
              <a:r>
                <a:rPr lang="zh-CN" altLang="en-US" sz="28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背景</a:t>
              </a:r>
              <a:endParaRPr lang="en-GB" sz="2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Rectangle 26"/>
            <p:cNvSpPr/>
            <p:nvPr/>
          </p:nvSpPr>
          <p:spPr>
            <a:xfrm>
              <a:off x="6098114" y="3175850"/>
              <a:ext cx="3988456" cy="247274"/>
            </a:xfrm>
            <a:prstGeom prst="rect">
              <a:avLst/>
            </a:prstGeom>
          </p:spPr>
          <p:txBody>
            <a:bodyPr wrap="square">
              <a:spAutoFit/>
            </a:bodyPr>
            <a:lstStyle/>
            <a:p>
              <a:pPr algn="just">
                <a:lnSpc>
                  <a:spcPct val="120000"/>
                </a:lnSpc>
              </a:pPr>
              <a:endParaRPr lang="en-GB"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27"/>
            <p:cNvSpPr/>
            <p:nvPr/>
          </p:nvSpPr>
          <p:spPr>
            <a:xfrm>
              <a:off x="6098114" y="4428125"/>
              <a:ext cx="3988456" cy="247274"/>
            </a:xfrm>
            <a:prstGeom prst="rect">
              <a:avLst/>
            </a:prstGeom>
          </p:spPr>
          <p:txBody>
            <a:bodyPr wrap="square">
              <a:spAutoFit/>
            </a:bodyPr>
            <a:lstStyle/>
            <a:p>
              <a:pPr algn="just">
                <a:lnSpc>
                  <a:spcPct val="120000"/>
                </a:lnSpc>
              </a:pPr>
              <a:endParaRPr lang="en-GB"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5" name="矩形 24"/>
          <p:cNvSpPr/>
          <p:nvPr/>
        </p:nvSpPr>
        <p:spPr>
          <a:xfrm>
            <a:off x="5925319" y="2104157"/>
            <a:ext cx="2954655" cy="369332"/>
          </a:xfrm>
          <a:prstGeom prst="rect">
            <a:avLst/>
          </a:prstGeom>
        </p:spPr>
        <p:txBody>
          <a:bodyPr wrap="none">
            <a:spAutoFit/>
          </a:bodyPr>
          <a:lstStyle/>
          <a:p>
            <a:r>
              <a:rPr lang="zh-CN" altLang="zh-CN" dirty="0" smtClean="0">
                <a:solidFill>
                  <a:schemeClr val="tx1">
                    <a:lumMod val="75000"/>
                    <a:lumOff val="25000"/>
                  </a:schemeClr>
                </a:solidFill>
              </a:rPr>
              <a:t>立体视觉理论不断发展完善</a:t>
            </a:r>
            <a:endParaRPr lang="zh-CN" altLang="en-US" dirty="0">
              <a:solidFill>
                <a:schemeClr val="tx1">
                  <a:lumMod val="75000"/>
                  <a:lumOff val="25000"/>
                </a:schemeClr>
              </a:solidFill>
            </a:endParaRPr>
          </a:p>
        </p:txBody>
      </p:sp>
      <p:sp>
        <p:nvSpPr>
          <p:cNvPr id="29" name="矩形 28"/>
          <p:cNvSpPr/>
          <p:nvPr/>
        </p:nvSpPr>
        <p:spPr>
          <a:xfrm>
            <a:off x="5925319" y="2464197"/>
            <a:ext cx="4608512" cy="1200329"/>
          </a:xfrm>
          <a:prstGeom prst="rect">
            <a:avLst/>
          </a:prstGeom>
        </p:spPr>
        <p:txBody>
          <a:bodyPr wrap="square">
            <a:spAutoFit/>
          </a:bodyPr>
          <a:lstStyle/>
          <a:p>
            <a:r>
              <a:rPr lang="zh-CN" altLang="zh-CN" dirty="0" smtClean="0">
                <a:solidFill>
                  <a:schemeClr val="tx1">
                    <a:lumMod val="75000"/>
                    <a:lumOff val="25000"/>
                  </a:schemeClr>
                </a:solidFill>
              </a:rPr>
              <a:t>网页作为大屏最基本的表达形式，其具有的灵活性和跨平台等特点，包括现下很多</a:t>
            </a:r>
            <a:r>
              <a:rPr lang="en-US" altLang="zh-CN" dirty="0" smtClean="0">
                <a:solidFill>
                  <a:schemeClr val="tx1">
                    <a:lumMod val="75000"/>
                    <a:lumOff val="25000"/>
                  </a:schemeClr>
                </a:solidFill>
              </a:rPr>
              <a:t>3DTV</a:t>
            </a:r>
            <a:r>
              <a:rPr lang="zh-CN" altLang="zh-CN" dirty="0" smtClean="0">
                <a:solidFill>
                  <a:schemeClr val="tx1">
                    <a:lumMod val="75000"/>
                    <a:lumOff val="25000"/>
                  </a:schemeClr>
                </a:solidFill>
              </a:rPr>
              <a:t>、应用软件、游戏等都更多的采用网页作为和用户交互界面的实现方法</a:t>
            </a:r>
            <a:endParaRPr lang="zh-CN" altLang="en-US" dirty="0">
              <a:solidFill>
                <a:schemeClr val="tx1">
                  <a:lumMod val="75000"/>
                  <a:lumOff val="25000"/>
                </a:schemeClr>
              </a:solidFill>
            </a:endParaRPr>
          </a:p>
        </p:txBody>
      </p:sp>
      <p:sp>
        <p:nvSpPr>
          <p:cNvPr id="30" name="矩形 29"/>
          <p:cNvSpPr/>
          <p:nvPr/>
        </p:nvSpPr>
        <p:spPr>
          <a:xfrm>
            <a:off x="5925319" y="3616325"/>
            <a:ext cx="4536504" cy="1754326"/>
          </a:xfrm>
          <a:prstGeom prst="rect">
            <a:avLst/>
          </a:prstGeom>
        </p:spPr>
        <p:txBody>
          <a:bodyPr wrap="square">
            <a:spAutoFit/>
          </a:bodyPr>
          <a:lstStyle/>
          <a:p>
            <a:r>
              <a:rPr lang="en-US" altLang="zh-CN" dirty="0" smtClean="0">
                <a:solidFill>
                  <a:schemeClr val="tx1">
                    <a:lumMod val="75000"/>
                    <a:lumOff val="25000"/>
                  </a:schemeClr>
                </a:solidFill>
              </a:rPr>
              <a:t>3D</a:t>
            </a:r>
            <a:r>
              <a:rPr lang="zh-CN" altLang="zh-CN" dirty="0" smtClean="0">
                <a:solidFill>
                  <a:schemeClr val="tx1">
                    <a:lumMod val="75000"/>
                    <a:lumOff val="25000"/>
                  </a:schemeClr>
                </a:solidFill>
              </a:rPr>
              <a:t>显示技术的发展和进一步成熟，</a:t>
            </a:r>
            <a:r>
              <a:rPr lang="en-US" altLang="zh-CN" dirty="0" smtClean="0">
                <a:solidFill>
                  <a:schemeClr val="tx1">
                    <a:lumMod val="75000"/>
                    <a:lumOff val="25000"/>
                  </a:schemeClr>
                </a:solidFill>
              </a:rPr>
              <a:t>3D</a:t>
            </a:r>
            <a:r>
              <a:rPr lang="zh-CN" altLang="zh-CN" dirty="0" smtClean="0">
                <a:solidFill>
                  <a:schemeClr val="tx1">
                    <a:lumMod val="75000"/>
                    <a:lumOff val="25000"/>
                  </a:schemeClr>
                </a:solidFill>
              </a:rPr>
              <a:t>显示器制造工艺的发展和成本的下降，</a:t>
            </a:r>
            <a:r>
              <a:rPr lang="en-US" altLang="zh-CN" dirty="0" smtClean="0">
                <a:solidFill>
                  <a:schemeClr val="tx1">
                    <a:lumMod val="75000"/>
                    <a:lumOff val="25000"/>
                  </a:schemeClr>
                </a:solidFill>
              </a:rPr>
              <a:t>3D</a:t>
            </a:r>
            <a:r>
              <a:rPr lang="zh-CN" altLang="zh-CN" dirty="0" smtClean="0">
                <a:solidFill>
                  <a:schemeClr val="tx1">
                    <a:lumMod val="75000"/>
                    <a:lumOff val="25000"/>
                  </a:schemeClr>
                </a:solidFill>
              </a:rPr>
              <a:t>显示器的价格也已经逐渐能够被普通消费者所接受</a:t>
            </a:r>
            <a:endParaRPr lang="en-US" altLang="zh-CN" dirty="0" smtClean="0">
              <a:solidFill>
                <a:schemeClr val="tx1">
                  <a:lumMod val="75000"/>
                  <a:lumOff val="25000"/>
                </a:schemeClr>
              </a:solidFill>
            </a:endParaRPr>
          </a:p>
          <a:p>
            <a:endParaRPr lang="en-US" altLang="zh-CN" dirty="0" smtClean="0"/>
          </a:p>
          <a:p>
            <a:endParaRPr lang="zh-CN" altLang="en-US" dirty="0"/>
          </a:p>
        </p:txBody>
      </p:sp>
    </p:spTree>
    <p:extLst>
      <p:ext uri="{BB962C8B-B14F-4D97-AF65-F5344CB8AC3E}">
        <p14:creationId xmlns="" xmlns:p14="http://schemas.microsoft.com/office/powerpoint/2010/main" val="3930961268"/>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
                                            <p:txEl>
                                              <p:pRg st="0" end="0"/>
                                            </p:txEl>
                                          </p:spTgt>
                                        </p:tgtEl>
                                        <p:attrNameLst>
                                          <p:attrName>style.visibility</p:attrName>
                                        </p:attrNameLst>
                                      </p:cBhvr>
                                      <p:to>
                                        <p:strVal val="visible"/>
                                      </p:to>
                                    </p:set>
                                    <p:animEffect transition="in" filter="fade">
                                      <p:cBhvr>
                                        <p:cTn id="18" dur="2000"/>
                                        <p:tgtEl>
                                          <p:spTgt spid="2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xEl>
                                              <p:pRg st="0" end="0"/>
                                            </p:txEl>
                                          </p:spTgt>
                                        </p:tgtEl>
                                        <p:attrNameLst>
                                          <p:attrName>style.visibility</p:attrName>
                                        </p:attrNameLst>
                                      </p:cBhvr>
                                      <p:to>
                                        <p:strVal val="visible"/>
                                      </p:to>
                                    </p:set>
                                    <p:animEffect transition="in" filter="fade">
                                      <p:cBhvr>
                                        <p:cTn id="23" dur="2000"/>
                                        <p:tgtEl>
                                          <p:spTgt spid="2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0">
                                            <p:txEl>
                                              <p:pRg st="0" end="0"/>
                                            </p:txEl>
                                          </p:spTgt>
                                        </p:tgtEl>
                                        <p:attrNameLst>
                                          <p:attrName>style.visibility</p:attrName>
                                        </p:attrNameLst>
                                      </p:cBhvr>
                                      <p:to>
                                        <p:strVal val="visible"/>
                                      </p:to>
                                    </p:set>
                                    <p:animEffect transition="in" filter="fade">
                                      <p:cBhvr>
                                        <p:cTn id="28" dur="20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allAtOnce"/>
      <p:bldP spid="29" grpId="0" build="allAtOnce"/>
      <p:bldP spid="30"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0" y="591989"/>
            <a:ext cx="4956699" cy="1348764"/>
            <a:chOff x="-939773" y="2734405"/>
            <a:chExt cx="5411981" cy="1472650"/>
          </a:xfrm>
        </p:grpSpPr>
        <p:grpSp>
          <p:nvGrpSpPr>
            <p:cNvPr id="3" name="Group 14"/>
            <p:cNvGrpSpPr/>
            <p:nvPr/>
          </p:nvGrpSpPr>
          <p:grpSpPr>
            <a:xfrm>
              <a:off x="-939773" y="2734405"/>
              <a:ext cx="5411981" cy="1472650"/>
              <a:chOff x="-939773" y="2903219"/>
              <a:chExt cx="5411981" cy="1472650"/>
            </a:xfrm>
          </p:grpSpPr>
          <p:sp>
            <p:nvSpPr>
              <p:cNvPr id="13" name="Rectangle 12"/>
              <p:cNvSpPr/>
              <p:nvPr/>
            </p:nvSpPr>
            <p:spPr>
              <a:xfrm>
                <a:off x="-939773" y="2903219"/>
                <a:ext cx="4653644" cy="147265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Oval 13"/>
              <p:cNvSpPr/>
              <p:nvPr/>
            </p:nvSpPr>
            <p:spPr>
              <a:xfrm>
                <a:off x="2999558" y="2903219"/>
                <a:ext cx="1472650" cy="14726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6" name="Oval 15"/>
            <p:cNvSpPr/>
            <p:nvPr/>
          </p:nvSpPr>
          <p:spPr>
            <a:xfrm>
              <a:off x="3127350" y="2862197"/>
              <a:ext cx="1217066" cy="12170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AutoShape 117"/>
            <p:cNvSpPr>
              <a:spLocks/>
            </p:cNvSpPr>
            <p:nvPr/>
          </p:nvSpPr>
          <p:spPr bwMode="auto">
            <a:xfrm>
              <a:off x="3456664" y="3238832"/>
              <a:ext cx="561856" cy="463795"/>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accent5"/>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9369" hangingPunct="0">
                <a:lnSpc>
                  <a:spcPct val="120000"/>
                </a:lnSpc>
              </a:pPr>
              <a:endParaRPr lang="en-US" sz="800">
                <a:solidFill>
                  <a:schemeClr val="bg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 name="Group 24"/>
            <p:cNvGrpSpPr/>
            <p:nvPr/>
          </p:nvGrpSpPr>
          <p:grpSpPr>
            <a:xfrm>
              <a:off x="-272389" y="3035890"/>
              <a:ext cx="3141816" cy="616785"/>
              <a:chOff x="-88663" y="3265356"/>
              <a:chExt cx="3141816" cy="616785"/>
            </a:xfrm>
          </p:grpSpPr>
          <p:sp>
            <p:nvSpPr>
              <p:cNvPr id="23" name="TextBox 22"/>
              <p:cNvSpPr txBox="1"/>
              <p:nvPr/>
            </p:nvSpPr>
            <p:spPr>
              <a:xfrm>
                <a:off x="-88663" y="3265356"/>
                <a:ext cx="2946007" cy="616785"/>
              </a:xfrm>
              <a:prstGeom prst="rect">
                <a:avLst/>
              </a:prstGeom>
              <a:noFill/>
            </p:spPr>
            <p:txBody>
              <a:bodyPr wrap="none" rtlCol="0">
                <a:spAutoFit/>
              </a:bodyPr>
              <a:lstStyle/>
              <a:p>
                <a:pPr>
                  <a:lnSpc>
                    <a:spcPct val="120000"/>
                  </a:lnSpc>
                </a:pPr>
                <a:r>
                  <a:rPr lang="zh-CN" altLang="en-US" sz="28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选题依据和背景</a:t>
                </a:r>
              </a:p>
            </p:txBody>
          </p:sp>
          <p:sp>
            <p:nvSpPr>
              <p:cNvPr id="24" name="Rectangle 23"/>
              <p:cNvSpPr/>
              <p:nvPr/>
            </p:nvSpPr>
            <p:spPr>
              <a:xfrm>
                <a:off x="578142" y="3434509"/>
                <a:ext cx="2475011" cy="247274"/>
              </a:xfrm>
              <a:prstGeom prst="rect">
                <a:avLst/>
              </a:prstGeom>
            </p:spPr>
            <p:txBody>
              <a:bodyPr wrap="square">
                <a:spAutoFit/>
              </a:bodyPr>
              <a:lstStyle/>
              <a:p>
                <a:pPr algn="just">
                  <a:lnSpc>
                    <a:spcPct val="120000"/>
                  </a:lnSpc>
                </a:pPr>
                <a:endParaRPr lang="en-GB"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5" name="Group 29"/>
          <p:cNvGrpSpPr/>
          <p:nvPr/>
        </p:nvGrpSpPr>
        <p:grpSpPr>
          <a:xfrm>
            <a:off x="740743" y="-200099"/>
            <a:ext cx="9756306" cy="6984776"/>
            <a:chOff x="0" y="730879"/>
            <a:chExt cx="10652440" cy="7626341"/>
          </a:xfrm>
        </p:grpSpPr>
        <p:grpSp>
          <p:nvGrpSpPr>
            <p:cNvPr id="10" name="Group 4"/>
            <p:cNvGrpSpPr/>
            <p:nvPr/>
          </p:nvGrpSpPr>
          <p:grpSpPr>
            <a:xfrm>
              <a:off x="0" y="730879"/>
              <a:ext cx="10652440" cy="7626341"/>
              <a:chOff x="-4093176" y="-217744"/>
              <a:chExt cx="14178397" cy="10150662"/>
            </a:xfrm>
          </p:grpSpPr>
          <p:sp>
            <p:nvSpPr>
              <p:cNvPr id="6" name="Block Arc 5"/>
              <p:cNvSpPr/>
              <p:nvPr/>
            </p:nvSpPr>
            <p:spPr>
              <a:xfrm>
                <a:off x="-4093176" y="-217744"/>
                <a:ext cx="7293488" cy="7293488"/>
              </a:xfrm>
              <a:prstGeom prst="blockArc">
                <a:avLst>
                  <a:gd name="adj1" fmla="val 18900000"/>
                  <a:gd name="adj2" fmla="val 2700000"/>
                  <a:gd name="adj3" fmla="val 296"/>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pPr algn="just">
                  <a:lnSpc>
                    <a:spcPct val="120000"/>
                  </a:lnSpc>
                </a:pPr>
                <a:endParaRPr lang="zh-CN" alt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6"/>
              <p:cNvSpPr/>
              <p:nvPr/>
            </p:nvSpPr>
            <p:spPr>
              <a:xfrm>
                <a:off x="2784110" y="1261532"/>
                <a:ext cx="7301111" cy="1083733"/>
              </a:xfrm>
              <a:custGeom>
                <a:avLst/>
                <a:gdLst>
                  <a:gd name="connsiteX0" fmla="*/ 0 w 7301111"/>
                  <a:gd name="connsiteY0" fmla="*/ 0 h 1083733"/>
                  <a:gd name="connsiteX1" fmla="*/ 7301111 w 7301111"/>
                  <a:gd name="connsiteY1" fmla="*/ 0 h 1083733"/>
                  <a:gd name="connsiteX2" fmla="*/ 7301111 w 7301111"/>
                  <a:gd name="connsiteY2" fmla="*/ 1083733 h 1083733"/>
                  <a:gd name="connsiteX3" fmla="*/ 0 w 7301111"/>
                  <a:gd name="connsiteY3" fmla="*/ 1083733 h 1083733"/>
                  <a:gd name="connsiteX4" fmla="*/ 0 w 7301111"/>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1111" h="1083733">
                    <a:moveTo>
                      <a:pt x="0" y="0"/>
                    </a:moveTo>
                    <a:lnTo>
                      <a:pt x="7301111" y="0"/>
                    </a:lnTo>
                    <a:lnTo>
                      <a:pt x="7301111" y="1083733"/>
                    </a:lnTo>
                    <a:lnTo>
                      <a:pt x="0" y="1083733"/>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7848" tIns="130274" rIns="130274" bIns="130274" numCol="1" spcCol="1270" anchor="ctr" anchorCtr="0">
                <a:noAutofit/>
              </a:bodyPr>
              <a:lstStyle/>
              <a:p>
                <a:pPr algn="just" defTabSz="2279793">
                  <a:lnSpc>
                    <a:spcPct val="120000"/>
                  </a:lnSpc>
                </a:pPr>
                <a:endParaRPr lang="en-GB"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Oval 7"/>
              <p:cNvSpPr/>
              <p:nvPr/>
            </p:nvSpPr>
            <p:spPr>
              <a:xfrm>
                <a:off x="2106777" y="1126066"/>
                <a:ext cx="1354666" cy="1354666"/>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just">
                  <a:lnSpc>
                    <a:spcPct val="120000"/>
                  </a:lnSpc>
                </a:pPr>
                <a:endParaRPr lang="zh-CN" alt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8"/>
              <p:cNvSpPr/>
              <p:nvPr/>
            </p:nvSpPr>
            <p:spPr>
              <a:xfrm>
                <a:off x="3232041" y="2607698"/>
                <a:ext cx="6801987" cy="7325220"/>
              </a:xfrm>
              <a:custGeom>
                <a:avLst/>
                <a:gdLst>
                  <a:gd name="connsiteX0" fmla="*/ 0 w 6907174"/>
                  <a:gd name="connsiteY0" fmla="*/ 0 h 1083733"/>
                  <a:gd name="connsiteX1" fmla="*/ 6907174 w 6907174"/>
                  <a:gd name="connsiteY1" fmla="*/ 0 h 1083733"/>
                  <a:gd name="connsiteX2" fmla="*/ 6907174 w 6907174"/>
                  <a:gd name="connsiteY2" fmla="*/ 1083733 h 1083733"/>
                  <a:gd name="connsiteX3" fmla="*/ 0 w 6907174"/>
                  <a:gd name="connsiteY3" fmla="*/ 1083733 h 1083733"/>
                  <a:gd name="connsiteX4" fmla="*/ 0 w 6907174"/>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174" h="1083733">
                    <a:moveTo>
                      <a:pt x="0" y="0"/>
                    </a:moveTo>
                    <a:lnTo>
                      <a:pt x="6907174" y="0"/>
                    </a:lnTo>
                    <a:lnTo>
                      <a:pt x="6907174" y="1083733"/>
                    </a:lnTo>
                    <a:lnTo>
                      <a:pt x="0" y="1083733"/>
                    </a:lnTo>
                    <a:lnTo>
                      <a:pt x="0"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7848" tIns="130274" rIns="130274" bIns="130274" numCol="1" spcCol="1270" anchor="ctr" anchorCtr="0">
                <a:noAutofit/>
              </a:bodyPr>
              <a:lstStyle/>
              <a:p>
                <a:pPr algn="just" defTabSz="2279793">
                  <a:lnSpc>
                    <a:spcPct val="120000"/>
                  </a:lnSpc>
                </a:pPr>
                <a:endParaRPr lang="en-GB"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9" name="TextBox 18"/>
            <p:cNvSpPr txBox="1"/>
            <p:nvPr/>
          </p:nvSpPr>
          <p:spPr>
            <a:xfrm>
              <a:off x="4911576" y="2036133"/>
              <a:ext cx="481667" cy="430419"/>
            </a:xfrm>
            <a:prstGeom prst="rect">
              <a:avLst/>
            </a:prstGeom>
            <a:noFill/>
          </p:spPr>
          <p:txBody>
            <a:bodyPr wrap="none" rtlCol="0">
              <a:spAutoFit/>
            </a:bodyPr>
            <a:lstStyle/>
            <a:p>
              <a:pPr algn="ctr">
                <a:lnSpc>
                  <a:spcPct val="120000"/>
                </a:lnSpc>
              </a:pPr>
              <a:r>
                <a:rPr lang="en-US" b="1"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03</a:t>
              </a:r>
              <a:endParaRPr lang="en-GB"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25"/>
            <p:cNvSpPr/>
            <p:nvPr/>
          </p:nvSpPr>
          <p:spPr>
            <a:xfrm>
              <a:off x="6098114" y="1985453"/>
              <a:ext cx="3988456" cy="616785"/>
            </a:xfrm>
            <a:prstGeom prst="rect">
              <a:avLst/>
            </a:prstGeom>
          </p:spPr>
          <p:txBody>
            <a:bodyPr wrap="square">
              <a:spAutoFit/>
            </a:bodyPr>
            <a:lstStyle/>
            <a:p>
              <a:pPr algn="ctr">
                <a:lnSpc>
                  <a:spcPct val="120000"/>
                </a:lnSpc>
              </a:pPr>
              <a:r>
                <a:rPr lang="zh-CN" altLang="en-US" sz="28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选题依据</a:t>
              </a:r>
              <a:endParaRPr lang="en-GB" sz="2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Rectangle 26"/>
            <p:cNvSpPr/>
            <p:nvPr/>
          </p:nvSpPr>
          <p:spPr>
            <a:xfrm>
              <a:off x="6098114" y="3175850"/>
              <a:ext cx="3988456" cy="247274"/>
            </a:xfrm>
            <a:prstGeom prst="rect">
              <a:avLst/>
            </a:prstGeom>
          </p:spPr>
          <p:txBody>
            <a:bodyPr wrap="square">
              <a:spAutoFit/>
            </a:bodyPr>
            <a:lstStyle/>
            <a:p>
              <a:pPr algn="just">
                <a:lnSpc>
                  <a:spcPct val="120000"/>
                </a:lnSpc>
              </a:pPr>
              <a:endParaRPr lang="en-GB"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27"/>
            <p:cNvSpPr/>
            <p:nvPr/>
          </p:nvSpPr>
          <p:spPr>
            <a:xfrm>
              <a:off x="6289766" y="5448203"/>
              <a:ext cx="3988456" cy="247274"/>
            </a:xfrm>
            <a:prstGeom prst="rect">
              <a:avLst/>
            </a:prstGeom>
          </p:spPr>
          <p:txBody>
            <a:bodyPr wrap="square">
              <a:spAutoFit/>
            </a:bodyPr>
            <a:lstStyle/>
            <a:p>
              <a:pPr algn="just">
                <a:lnSpc>
                  <a:spcPct val="120000"/>
                </a:lnSpc>
              </a:pPr>
              <a:endParaRPr lang="en-GB"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050" name="Rectangle 2"/>
          <p:cNvSpPr>
            <a:spLocks noChangeArrowheads="1"/>
          </p:cNvSpPr>
          <p:nvPr/>
        </p:nvSpPr>
        <p:spPr bwMode="auto">
          <a:xfrm>
            <a:off x="5925319" y="1954624"/>
            <a:ext cx="4392488" cy="480131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indent="266700"/>
            <a:r>
              <a:rPr lang="en-US" altLang="zh-CN" dirty="0" smtClean="0">
                <a:solidFill>
                  <a:schemeClr val="tx1">
                    <a:lumMod val="75000"/>
                    <a:lumOff val="25000"/>
                  </a:schemeClr>
                </a:solidFill>
              </a:rPr>
              <a:t>2016</a:t>
            </a:r>
            <a:r>
              <a:rPr lang="zh-CN" altLang="zh-CN" dirty="0" smtClean="0">
                <a:solidFill>
                  <a:schemeClr val="tx1">
                    <a:lumMod val="75000"/>
                    <a:lumOff val="25000"/>
                  </a:schemeClr>
                </a:solidFill>
              </a:rPr>
              <a:t>年</a:t>
            </a:r>
            <a:r>
              <a:rPr lang="en-US" altLang="zh-CN" dirty="0" smtClean="0">
                <a:solidFill>
                  <a:schemeClr val="tx1">
                    <a:lumMod val="75000"/>
                    <a:lumOff val="25000"/>
                  </a:schemeClr>
                </a:solidFill>
              </a:rPr>
              <a:t>6</a:t>
            </a:r>
            <a:r>
              <a:rPr lang="zh-CN" altLang="zh-CN" dirty="0" smtClean="0">
                <a:solidFill>
                  <a:schemeClr val="tx1">
                    <a:lumMod val="75000"/>
                    <a:lumOff val="25000"/>
                  </a:schemeClr>
                </a:solidFill>
              </a:rPr>
              <a:t>月</a:t>
            </a:r>
            <a:r>
              <a:rPr lang="en-US" altLang="zh-CN" dirty="0" smtClean="0">
                <a:solidFill>
                  <a:schemeClr val="tx1">
                    <a:lumMod val="75000"/>
                    <a:lumOff val="25000"/>
                  </a:schemeClr>
                </a:solidFill>
              </a:rPr>
              <a:t>28</a:t>
            </a:r>
            <a:r>
              <a:rPr lang="zh-CN" altLang="zh-CN" dirty="0" smtClean="0">
                <a:solidFill>
                  <a:schemeClr val="tx1">
                    <a:lumMod val="75000"/>
                    <a:lumOff val="25000"/>
                  </a:schemeClr>
                </a:solidFill>
              </a:rPr>
              <a:t>日，</a:t>
            </a:r>
            <a:r>
              <a:rPr lang="en-US" altLang="zh-CN" dirty="0" smtClean="0">
                <a:solidFill>
                  <a:schemeClr val="tx1">
                    <a:lumMod val="75000"/>
                    <a:lumOff val="25000"/>
                  </a:schemeClr>
                </a:solidFill>
              </a:rPr>
              <a:t>W3C</a:t>
            </a:r>
            <a:r>
              <a:rPr lang="zh-CN" altLang="zh-CN" dirty="0" smtClean="0">
                <a:solidFill>
                  <a:schemeClr val="tx1">
                    <a:lumMod val="75000"/>
                    <a:lumOff val="25000"/>
                  </a:schemeClr>
                </a:solidFill>
              </a:rPr>
              <a:t>举行</a:t>
            </a:r>
            <a:r>
              <a:rPr lang="en-US" altLang="zh-CN" dirty="0" smtClean="0">
                <a:solidFill>
                  <a:schemeClr val="tx1">
                    <a:lumMod val="75000"/>
                    <a:lumOff val="25000"/>
                  </a:schemeClr>
                </a:solidFill>
              </a:rPr>
              <a:t>Web</a:t>
            </a:r>
            <a:r>
              <a:rPr lang="zh-CN" altLang="zh-CN" dirty="0" smtClean="0">
                <a:solidFill>
                  <a:schemeClr val="tx1">
                    <a:lumMod val="75000"/>
                    <a:lumOff val="25000"/>
                  </a:schemeClr>
                </a:solidFill>
              </a:rPr>
              <a:t>与虚拟现实技术研讨会希望寻找</a:t>
            </a:r>
            <a:r>
              <a:rPr lang="en-US" altLang="zh-CN" dirty="0" smtClean="0">
                <a:solidFill>
                  <a:schemeClr val="tx1">
                    <a:lumMod val="75000"/>
                    <a:lumOff val="25000"/>
                  </a:schemeClr>
                </a:solidFill>
              </a:rPr>
              <a:t>Web</a:t>
            </a:r>
            <a:r>
              <a:rPr lang="zh-CN" altLang="zh-CN" dirty="0" smtClean="0">
                <a:solidFill>
                  <a:schemeClr val="tx1">
                    <a:lumMod val="75000"/>
                    <a:lumOff val="25000"/>
                  </a:schemeClr>
                </a:solidFill>
              </a:rPr>
              <a:t>技术与虚拟现实技术的结合点，搭建一个该领域共享经验的平台，探讨</a:t>
            </a:r>
            <a:r>
              <a:rPr lang="en-US" altLang="zh-CN" dirty="0" smtClean="0">
                <a:solidFill>
                  <a:schemeClr val="tx1">
                    <a:lumMod val="75000"/>
                    <a:lumOff val="25000"/>
                  </a:schemeClr>
                </a:solidFill>
              </a:rPr>
              <a:t>Web</a:t>
            </a:r>
            <a:r>
              <a:rPr lang="zh-CN" altLang="zh-CN" dirty="0" smtClean="0">
                <a:solidFill>
                  <a:schemeClr val="tx1">
                    <a:lumMod val="75000"/>
                    <a:lumOff val="25000"/>
                  </a:schemeClr>
                </a:solidFill>
              </a:rPr>
              <a:t>平台及浏览器在支持各类虚拟现实应用场景中的主要技术障碍，可以为</a:t>
            </a:r>
            <a:r>
              <a:rPr lang="en-US" altLang="zh-CN" dirty="0" smtClean="0">
                <a:solidFill>
                  <a:schemeClr val="tx1">
                    <a:lumMod val="75000"/>
                    <a:lumOff val="25000"/>
                  </a:schemeClr>
                </a:solidFill>
              </a:rPr>
              <a:t>VR</a:t>
            </a:r>
            <a:r>
              <a:rPr lang="zh-CN" altLang="zh-CN" dirty="0" smtClean="0">
                <a:solidFill>
                  <a:schemeClr val="tx1">
                    <a:lumMod val="75000"/>
                    <a:lumOff val="25000"/>
                  </a:schemeClr>
                </a:solidFill>
              </a:rPr>
              <a:t>提供的新的可能性，达到</a:t>
            </a:r>
            <a:r>
              <a:rPr lang="en-US" altLang="zh-CN" dirty="0" smtClean="0">
                <a:solidFill>
                  <a:schemeClr val="tx1">
                    <a:lumMod val="75000"/>
                    <a:lumOff val="25000"/>
                  </a:schemeClr>
                </a:solidFill>
              </a:rPr>
              <a:t>3D</a:t>
            </a:r>
            <a:r>
              <a:rPr lang="zh-CN" altLang="zh-CN" dirty="0" smtClean="0">
                <a:solidFill>
                  <a:schemeClr val="tx1">
                    <a:lumMod val="75000"/>
                    <a:lumOff val="25000"/>
                  </a:schemeClr>
                </a:solidFill>
              </a:rPr>
              <a:t>图形和媒体功能沉浸感最大化，让用户感受与内容和服务交互的新途径。</a:t>
            </a:r>
          </a:p>
          <a:p>
            <a:pPr marL="0" marR="0" lvl="0" indent="266700" algn="l" defTabSz="914400" rtl="0" eaLnBrk="1" fontAlgn="base" latinLnBrk="0" hangingPunct="1">
              <a:lnSpc>
                <a:spcPct val="100000"/>
              </a:lnSpc>
              <a:spcBef>
                <a:spcPct val="0"/>
              </a:spcBef>
              <a:spcAft>
                <a:spcPct val="0"/>
              </a:spcAft>
              <a:buClrTx/>
              <a:buSzTx/>
              <a:buFontTx/>
              <a:buNone/>
              <a:tabLst/>
            </a:pPr>
            <a:r>
              <a:rPr lang="zh-CN" altLang="zh-CN" dirty="0" smtClean="0">
                <a:solidFill>
                  <a:schemeClr val="tx1">
                    <a:lumMod val="75000"/>
                    <a:lumOff val="25000"/>
                  </a:schemeClr>
                </a:solidFill>
              </a:rPr>
              <a:t>该支撑计划下包括</a:t>
            </a:r>
            <a:r>
              <a:rPr lang="en-US" altLang="zh-CN" dirty="0" smtClean="0">
                <a:solidFill>
                  <a:schemeClr val="tx1">
                    <a:lumMod val="75000"/>
                    <a:lumOff val="25000"/>
                  </a:schemeClr>
                </a:solidFill>
              </a:rPr>
              <a:t>3D</a:t>
            </a:r>
            <a:r>
              <a:rPr lang="zh-CN" altLang="en-US" dirty="0" smtClean="0">
                <a:solidFill>
                  <a:schemeClr val="tx1">
                    <a:lumMod val="75000"/>
                    <a:lumOff val="25000"/>
                  </a:schemeClr>
                </a:solidFill>
              </a:rPr>
              <a:t>渲染门户的开发，在立体视觉技术发展环境的支持下，可以将</a:t>
            </a:r>
            <a:r>
              <a:rPr lang="en-US" altLang="zh-CN" dirty="0" err="1" smtClean="0">
                <a:solidFill>
                  <a:schemeClr val="tx1">
                    <a:lumMod val="75000"/>
                    <a:lumOff val="25000"/>
                  </a:schemeClr>
                </a:solidFill>
              </a:rPr>
              <a:t>WebVR</a:t>
            </a:r>
            <a:r>
              <a:rPr lang="zh-CN" altLang="en-US" dirty="0" smtClean="0">
                <a:solidFill>
                  <a:schemeClr val="tx1">
                    <a:lumMod val="75000"/>
                    <a:lumOff val="25000"/>
                  </a:schemeClr>
                </a:solidFill>
              </a:rPr>
              <a:t>技术融入到该渲染门户功能中，主要包括两个方面当用户提交渲染文件时，用户带上设备可以实时观看自己提交的文件是否正确，对渲染的信息进一步确认；将已经渲染完成的左右路图片序列采用</a:t>
            </a:r>
            <a:r>
              <a:rPr lang="en-US" altLang="zh-CN" dirty="0" err="1" smtClean="0">
                <a:solidFill>
                  <a:schemeClr val="tx1">
                    <a:lumMod val="75000"/>
                    <a:lumOff val="25000"/>
                  </a:schemeClr>
                </a:solidFill>
              </a:rPr>
              <a:t>WebVR</a:t>
            </a:r>
            <a:r>
              <a:rPr lang="zh-CN" altLang="en-US" dirty="0" smtClean="0">
                <a:solidFill>
                  <a:schemeClr val="tx1">
                    <a:lumMod val="75000"/>
                    <a:lumOff val="25000"/>
                  </a:schemeClr>
                </a:solidFill>
              </a:rPr>
              <a:t>技术以双目立体网页的形式展示在用户面前。</a:t>
            </a:r>
          </a:p>
        </p:txBody>
      </p:sp>
    </p:spTree>
    <p:extLst>
      <p:ext uri="{BB962C8B-B14F-4D97-AF65-F5344CB8AC3E}">
        <p14:creationId xmlns="" xmlns:p14="http://schemas.microsoft.com/office/powerpoint/2010/main" val="3930961268"/>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01"/>
          <p:cNvSpPr>
            <a:spLocks/>
          </p:cNvSpPr>
          <p:nvPr/>
        </p:nvSpPr>
        <p:spPr bwMode="auto">
          <a:xfrm flipV="1">
            <a:off x="4323457" y="3200272"/>
            <a:ext cx="4554189" cy="606988"/>
          </a:xfrm>
          <a:custGeom>
            <a:avLst/>
            <a:gdLst>
              <a:gd name="T0" fmla="*/ 909 w 909"/>
              <a:gd name="T1" fmla="*/ 131 h 131"/>
              <a:gd name="T2" fmla="*/ 134 w 909"/>
              <a:gd name="T3" fmla="*/ 131 h 131"/>
              <a:gd name="T4" fmla="*/ 0 w 909"/>
              <a:gd name="T5" fmla="*/ 0 h 131"/>
              <a:gd name="T6" fmla="*/ 760 w 909"/>
              <a:gd name="T7" fmla="*/ 0 h 131"/>
              <a:gd name="T8" fmla="*/ 909 w 909"/>
              <a:gd name="T9" fmla="*/ 131 h 131"/>
            </a:gdLst>
            <a:ahLst/>
            <a:cxnLst>
              <a:cxn ang="0">
                <a:pos x="T0" y="T1"/>
              </a:cxn>
              <a:cxn ang="0">
                <a:pos x="T2" y="T3"/>
              </a:cxn>
              <a:cxn ang="0">
                <a:pos x="T4" y="T5"/>
              </a:cxn>
              <a:cxn ang="0">
                <a:pos x="T6" y="T7"/>
              </a:cxn>
              <a:cxn ang="0">
                <a:pos x="T8" y="T9"/>
              </a:cxn>
            </a:cxnLst>
            <a:rect l="0" t="0" r="r" b="b"/>
            <a:pathLst>
              <a:path w="909" h="131">
                <a:moveTo>
                  <a:pt x="909" y="131"/>
                </a:moveTo>
                <a:lnTo>
                  <a:pt x="134" y="131"/>
                </a:lnTo>
                <a:lnTo>
                  <a:pt x="0" y="0"/>
                </a:lnTo>
                <a:lnTo>
                  <a:pt x="760" y="0"/>
                </a:lnTo>
                <a:lnTo>
                  <a:pt x="909" y="131"/>
                </a:lnTo>
                <a:close/>
              </a:path>
            </a:pathLst>
          </a:custGeom>
          <a:solidFill>
            <a:schemeClr val="accent1"/>
          </a:solidFill>
          <a:ln>
            <a:noFill/>
          </a:ln>
        </p:spPr>
        <p:txBody>
          <a:bodyPr vert="horz" wrap="square" lIns="128580" tIns="64290" rIns="128580" bIns="64290" numCol="1" anchor="t" anchorCtr="0" compatLnSpc="1">
            <a:prstTxWarp prst="textNoShape">
              <a:avLst/>
            </a:prstTxWarp>
          </a:bodyPr>
          <a:lstStyle/>
          <a:p>
            <a:endParaRPr lang="zh-CN" altLang="en-US"/>
          </a:p>
        </p:txBody>
      </p:sp>
      <p:sp>
        <p:nvSpPr>
          <p:cNvPr id="13" name="文本框 12"/>
          <p:cNvSpPr txBox="1"/>
          <p:nvPr/>
        </p:nvSpPr>
        <p:spPr>
          <a:xfrm>
            <a:off x="5717639" y="1991598"/>
            <a:ext cx="1423472" cy="1200329"/>
          </a:xfrm>
          <a:prstGeom prst="rect">
            <a:avLst/>
          </a:prstGeom>
          <a:noFill/>
        </p:spPr>
        <p:txBody>
          <a:bodyPr wrap="square" rtlCol="0">
            <a:spAutoFit/>
          </a:bodyPr>
          <a:lstStyle/>
          <a:p>
            <a:pPr algn="ctr"/>
            <a:r>
              <a:rPr lang="en-US" altLang="zh-CN" sz="7200" dirty="0" smtClean="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rPr>
              <a:t>02</a:t>
            </a:r>
            <a:endParaRPr lang="zh-CN" altLang="en-US" sz="72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endParaRPr>
          </a:p>
        </p:txBody>
      </p:sp>
      <p:sp>
        <p:nvSpPr>
          <p:cNvPr id="21" name="矩形 20"/>
          <p:cNvSpPr/>
          <p:nvPr/>
        </p:nvSpPr>
        <p:spPr>
          <a:xfrm>
            <a:off x="4837171" y="3226767"/>
            <a:ext cx="3536420" cy="553998"/>
          </a:xfrm>
          <a:prstGeom prst="rect">
            <a:avLst/>
          </a:prstGeom>
        </p:spPr>
        <p:txBody>
          <a:bodyPr wrap="square" lIns="0" tIns="0" rIns="0" bIns="0">
            <a:spAutoFit/>
          </a:bodyPr>
          <a:lstStyle/>
          <a:p>
            <a:pPr algn="ctr"/>
            <a:r>
              <a:rPr lang="zh-CN" altLang="en-US" sz="36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创新点</a:t>
            </a:r>
          </a:p>
        </p:txBody>
      </p:sp>
    </p:spTree>
    <p:extLst>
      <p:ext uri="{BB962C8B-B14F-4D97-AF65-F5344CB8AC3E}">
        <p14:creationId xmlns="" xmlns:p14="http://schemas.microsoft.com/office/powerpoint/2010/main" val="315363542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barn(inVertical)">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strVal val="4*#ppt_w"/>
                                          </p:val>
                                        </p:tav>
                                        <p:tav tm="100000">
                                          <p:val>
                                            <p:strVal val="#ppt_w"/>
                                          </p:val>
                                        </p:tav>
                                      </p:tavLst>
                                    </p:anim>
                                    <p:anim calcmode="lin" valueType="num">
                                      <p:cBhvr>
                                        <p:cTn id="20" dur="500" fill="hold"/>
                                        <p:tgtEl>
                                          <p:spTgt spid="21"/>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3"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11"/>
          <p:cNvSpPr>
            <a:spLocks noChangeAspect="1"/>
          </p:cNvSpPr>
          <p:nvPr/>
        </p:nvSpPr>
        <p:spPr>
          <a:xfrm>
            <a:off x="4197127" y="447973"/>
            <a:ext cx="5040560" cy="576064"/>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 Placeholder 7"/>
          <p:cNvSpPr txBox="1">
            <a:spLocks/>
          </p:cNvSpPr>
          <p:nvPr/>
        </p:nvSpPr>
        <p:spPr>
          <a:xfrm>
            <a:off x="4485159" y="447973"/>
            <a:ext cx="460851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zh-CN" altLang="en-US" sz="2000" dirty="0" smtClean="0">
                <a:latin typeface="Arial" panose="020B0604020202020204" pitchFamily="34" charset="0"/>
                <a:ea typeface="微软雅黑" panose="020B0503020204020204" pitchFamily="34" charset="-122"/>
                <a:sym typeface="Arial" panose="020B0604020202020204" pitchFamily="34" charset="0"/>
              </a:rPr>
              <a:t>区别于伪</a:t>
            </a:r>
            <a:r>
              <a:rPr lang="en-US" altLang="zh-CN" sz="2000" dirty="0" smtClean="0">
                <a:latin typeface="Arial" panose="020B0604020202020204" pitchFamily="34" charset="0"/>
                <a:ea typeface="微软雅黑" panose="020B0503020204020204" pitchFamily="34" charset="-122"/>
                <a:sym typeface="Arial" panose="020B0604020202020204" pitchFamily="34" charset="0"/>
              </a:rPr>
              <a:t>3D</a:t>
            </a:r>
            <a:r>
              <a:rPr lang="zh-CN" altLang="en-US" sz="2000" dirty="0" smtClean="0">
                <a:latin typeface="Arial" panose="020B0604020202020204" pitchFamily="34" charset="0"/>
                <a:ea typeface="微软雅黑" panose="020B0503020204020204" pitchFamily="34" charset="-122"/>
                <a:sym typeface="Arial" panose="020B0604020202020204" pitchFamily="34" charset="0"/>
              </a:rPr>
              <a:t>的双目立体视觉网页</a:t>
            </a:r>
            <a:endParaRPr lang="es-ES_tradnl" sz="2000" dirty="0" smtClean="0">
              <a:latin typeface="Arial" panose="020B0604020202020204" pitchFamily="34" charset="0"/>
              <a:ea typeface="微软雅黑" panose="020B0503020204020204" pitchFamily="34" charset="-122"/>
              <a:sym typeface="Arial" panose="020B0604020202020204" pitchFamily="34" charset="0"/>
            </a:endParaRPr>
          </a:p>
        </p:txBody>
      </p:sp>
      <p:sp>
        <p:nvSpPr>
          <p:cNvPr id="35" name="Rounded Rectangle 16"/>
          <p:cNvSpPr>
            <a:spLocks noChangeAspect="1"/>
          </p:cNvSpPr>
          <p:nvPr/>
        </p:nvSpPr>
        <p:spPr>
          <a:xfrm>
            <a:off x="8085559" y="2032149"/>
            <a:ext cx="3744416" cy="760014"/>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Text Placeholder 7"/>
          <p:cNvSpPr txBox="1">
            <a:spLocks/>
          </p:cNvSpPr>
          <p:nvPr/>
        </p:nvSpPr>
        <p:spPr>
          <a:xfrm>
            <a:off x="8229575" y="2176165"/>
            <a:ext cx="352839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zh-CN" altLang="en-US" sz="1400" dirty="0" smtClean="0">
                <a:latin typeface="Arial" panose="020B0604020202020204" pitchFamily="34" charset="0"/>
                <a:ea typeface="微软雅黑" panose="020B0503020204020204" pitchFamily="34" charset="-122"/>
                <a:sym typeface="Arial" panose="020B0604020202020204" pitchFamily="34" charset="0"/>
              </a:rPr>
              <a:t>双目立体视觉就是利用两个摄像机拍摄同一场景，根据这样的信息来重构出立体场景来，甚至完成三维立体的显示</a:t>
            </a:r>
            <a:endParaRPr lang="es-ES_tradnl" sz="1400" dirty="0" smtClean="0">
              <a:latin typeface="Arial" panose="020B0604020202020204" pitchFamily="34" charset="0"/>
              <a:ea typeface="微软雅黑" panose="020B0503020204020204" pitchFamily="34" charset="-122"/>
              <a:sym typeface="Arial" panose="020B0604020202020204" pitchFamily="34" charset="0"/>
            </a:endParaRPr>
          </a:p>
        </p:txBody>
      </p:sp>
      <p:sp>
        <p:nvSpPr>
          <p:cNvPr id="39" name="Rounded Rectangle 23"/>
          <p:cNvSpPr>
            <a:spLocks noChangeAspect="1"/>
          </p:cNvSpPr>
          <p:nvPr/>
        </p:nvSpPr>
        <p:spPr>
          <a:xfrm>
            <a:off x="1532831" y="2032149"/>
            <a:ext cx="3600400" cy="792088"/>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Text Placeholder 7"/>
          <p:cNvSpPr txBox="1">
            <a:spLocks/>
          </p:cNvSpPr>
          <p:nvPr/>
        </p:nvSpPr>
        <p:spPr>
          <a:xfrm>
            <a:off x="1748855" y="2176165"/>
            <a:ext cx="307507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zh-CN" altLang="en-US" dirty="0" smtClean="0">
                <a:latin typeface="Arial" panose="020B0604020202020204" pitchFamily="34" charset="0"/>
                <a:ea typeface="微软雅黑" panose="020B0503020204020204" pitchFamily="34" charset="-122"/>
                <a:sym typeface="Arial" panose="020B0604020202020204" pitchFamily="34" charset="0"/>
              </a:rPr>
              <a:t>伪</a:t>
            </a:r>
            <a:r>
              <a:rPr lang="es-ES_tradnl" dirty="0" smtClean="0">
                <a:latin typeface="Arial" panose="020B0604020202020204" pitchFamily="34" charset="0"/>
                <a:ea typeface="微软雅黑" panose="020B0503020204020204" pitchFamily="34" charset="-122"/>
                <a:sym typeface="Arial" panose="020B0604020202020204" pitchFamily="34" charset="0"/>
              </a:rPr>
              <a:t>3D</a:t>
            </a:r>
            <a:r>
              <a:rPr lang="zh-CN" altLang="en-US" dirty="0" smtClean="0">
                <a:latin typeface="Arial" panose="020B0604020202020204" pitchFamily="34" charset="0"/>
                <a:ea typeface="微软雅黑" panose="020B0503020204020204" pitchFamily="34" charset="-122"/>
                <a:sym typeface="Arial" panose="020B0604020202020204" pitchFamily="34" charset="0"/>
              </a:rPr>
              <a:t>指的是通过技术的手段在电脑虚拟空间内实现了三维的坐标轴</a:t>
            </a:r>
            <a:endParaRPr lang="es-ES_tradnl" dirty="0" smtClean="0">
              <a:latin typeface="Arial" panose="020B0604020202020204" pitchFamily="34" charset="0"/>
              <a:ea typeface="微软雅黑" panose="020B0503020204020204" pitchFamily="34" charset="-122"/>
              <a:sym typeface="Arial" panose="020B0604020202020204" pitchFamily="34" charset="0"/>
            </a:endParaRPr>
          </a:p>
        </p:txBody>
      </p:sp>
      <p:pic>
        <p:nvPicPr>
          <p:cNvPr id="88066" name="Picture 2" descr="http://www.hewebgl.com/attached/image/20140911/20140911145144_507.jpg"/>
          <p:cNvPicPr>
            <a:picLocks noChangeAspect="1" noChangeArrowheads="1"/>
          </p:cNvPicPr>
          <p:nvPr/>
        </p:nvPicPr>
        <p:blipFill>
          <a:blip r:embed="rId3" cstate="print"/>
          <a:srcRect/>
          <a:stretch>
            <a:fillRect/>
          </a:stretch>
        </p:blipFill>
        <p:spPr bwMode="auto">
          <a:xfrm>
            <a:off x="596727" y="3328293"/>
            <a:ext cx="3366019" cy="3168352"/>
          </a:xfrm>
          <a:prstGeom prst="rect">
            <a:avLst/>
          </a:prstGeom>
          <a:noFill/>
        </p:spPr>
      </p:pic>
      <p:pic>
        <p:nvPicPr>
          <p:cNvPr id="1026" name="Picture 2"/>
          <p:cNvPicPr>
            <a:picLocks noChangeAspect="1" noChangeArrowheads="1"/>
          </p:cNvPicPr>
          <p:nvPr/>
        </p:nvPicPr>
        <p:blipFill>
          <a:blip r:embed="rId4" cstate="print"/>
          <a:srcRect/>
          <a:stretch>
            <a:fillRect/>
          </a:stretch>
        </p:blipFill>
        <p:spPr bwMode="auto">
          <a:xfrm>
            <a:off x="7437487" y="3472309"/>
            <a:ext cx="5033789" cy="3026403"/>
          </a:xfrm>
          <a:prstGeom prst="rect">
            <a:avLst/>
          </a:prstGeom>
          <a:noFill/>
          <a:ln w="9525">
            <a:noFill/>
            <a:miter lim="800000"/>
            <a:headEnd/>
            <a:tailEnd/>
          </a:ln>
        </p:spPr>
      </p:pic>
      <p:pic>
        <p:nvPicPr>
          <p:cNvPr id="1028" name="Picture 4" descr="http://img5.duitang.com/uploads/item/201412/03/20141203220842_zLFBh.jpeg"/>
          <p:cNvPicPr>
            <a:picLocks noChangeAspect="1" noChangeArrowheads="1"/>
          </p:cNvPicPr>
          <p:nvPr/>
        </p:nvPicPr>
        <p:blipFill>
          <a:blip r:embed="rId5" cstate="print"/>
          <a:srcRect/>
          <a:stretch>
            <a:fillRect/>
          </a:stretch>
        </p:blipFill>
        <p:spPr bwMode="auto">
          <a:xfrm>
            <a:off x="4125119" y="3472309"/>
            <a:ext cx="2601392" cy="2601392"/>
          </a:xfrm>
          <a:prstGeom prst="rect">
            <a:avLst/>
          </a:prstGeom>
          <a:noFill/>
        </p:spPr>
      </p:pic>
    </p:spTree>
    <p:extLst>
      <p:ext uri="{BB962C8B-B14F-4D97-AF65-F5344CB8AC3E}">
        <p14:creationId xmlns="" xmlns:p14="http://schemas.microsoft.com/office/powerpoint/2010/main" val="4068901146"/>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4">
                                            <p:txEl>
                                              <p:pRg st="0" end="0"/>
                                            </p:txEl>
                                          </p:spTgt>
                                        </p:tgtEl>
                                        <p:attrNameLst>
                                          <p:attrName>style.visibility</p:attrName>
                                        </p:attrNameLst>
                                      </p:cBhvr>
                                      <p:to>
                                        <p:strVal val="visible"/>
                                      </p:to>
                                    </p:set>
                                    <p:anim calcmode="lin" valueType="num">
                                      <p:cBhvr>
                                        <p:cTn id="12"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24">
                                            <p:txEl>
                                              <p:pRg st="0" end="0"/>
                                            </p:txEl>
                                          </p:spTgt>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6">
                                            <p:txEl>
                                              <p:pRg st="0" end="0"/>
                                            </p:txEl>
                                          </p:spTgt>
                                        </p:tgtEl>
                                        <p:attrNameLst>
                                          <p:attrName>style.visibility</p:attrName>
                                        </p:attrNameLst>
                                      </p:cBhvr>
                                      <p:to>
                                        <p:strVal val="visible"/>
                                      </p:to>
                                    </p:set>
                                    <p:anim calcmode="lin" valueType="num">
                                      <p:cBhvr>
                                        <p:cTn id="22"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36">
                                            <p:txEl>
                                              <p:pRg st="0" end="0"/>
                                            </p:txEl>
                                          </p:spTgt>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Effect transition="in" filter="fade">
                                      <p:cBhvr>
                                        <p:cTn id="29" dur="500"/>
                                        <p:tgtEl>
                                          <p:spTgt spid="39"/>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40">
                                            <p:txEl>
                                              <p:pRg st="0" end="0"/>
                                            </p:txEl>
                                          </p:spTgt>
                                        </p:tgtEl>
                                        <p:attrNameLst>
                                          <p:attrName>style.visibility</p:attrName>
                                        </p:attrNameLst>
                                      </p:cBhvr>
                                      <p:to>
                                        <p:strVal val="visible"/>
                                      </p:to>
                                    </p:set>
                                    <p:anim calcmode="lin" valueType="num">
                                      <p:cBhvr>
                                        <p:cTn id="32"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35" grpId="0" animBg="1"/>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9" grpId="0" animBg="1"/>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11"/>
          <p:cNvSpPr>
            <a:spLocks noChangeAspect="1"/>
          </p:cNvSpPr>
          <p:nvPr/>
        </p:nvSpPr>
        <p:spPr>
          <a:xfrm>
            <a:off x="4197127" y="447973"/>
            <a:ext cx="5040560" cy="576064"/>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 Placeholder 7"/>
          <p:cNvSpPr txBox="1">
            <a:spLocks/>
          </p:cNvSpPr>
          <p:nvPr/>
        </p:nvSpPr>
        <p:spPr>
          <a:xfrm>
            <a:off x="4485159" y="447973"/>
            <a:ext cx="460851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n-US" altLang="zh-CN" sz="2000" dirty="0" smtClean="0">
                <a:latin typeface="Arial" panose="020B0604020202020204" pitchFamily="34" charset="0"/>
                <a:ea typeface="微软雅黑" panose="020B0503020204020204" pitchFamily="34" charset="-122"/>
                <a:sym typeface="Arial" panose="020B0604020202020204" pitchFamily="34" charset="0"/>
              </a:rPr>
              <a:t>3D</a:t>
            </a:r>
            <a:r>
              <a:rPr lang="zh-CN" altLang="en-US" sz="2000" dirty="0" smtClean="0">
                <a:latin typeface="Arial" panose="020B0604020202020204" pitchFamily="34" charset="0"/>
                <a:ea typeface="微软雅黑" panose="020B0503020204020204" pitchFamily="34" charset="-122"/>
                <a:sym typeface="Arial" panose="020B0604020202020204" pitchFamily="34" charset="0"/>
              </a:rPr>
              <a:t>电影左右视图</a:t>
            </a:r>
            <a:endParaRPr lang="es-ES_tradnl" sz="2000" dirty="0" smtClean="0">
              <a:latin typeface="Arial" panose="020B0604020202020204" pitchFamily="34" charset="0"/>
              <a:ea typeface="微软雅黑" panose="020B0503020204020204" pitchFamily="34" charset="-122"/>
              <a:sym typeface="Arial" panose="020B0604020202020204" pitchFamily="34" charset="0"/>
            </a:endParaRPr>
          </a:p>
        </p:txBody>
      </p:sp>
      <p:sp>
        <p:nvSpPr>
          <p:cNvPr id="39" name="Rounded Rectangle 23"/>
          <p:cNvSpPr>
            <a:spLocks noChangeAspect="1"/>
          </p:cNvSpPr>
          <p:nvPr/>
        </p:nvSpPr>
        <p:spPr>
          <a:xfrm>
            <a:off x="1532831" y="2032149"/>
            <a:ext cx="3600400" cy="792088"/>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Text Placeholder 7"/>
          <p:cNvSpPr txBox="1">
            <a:spLocks/>
          </p:cNvSpPr>
          <p:nvPr/>
        </p:nvSpPr>
        <p:spPr>
          <a:xfrm>
            <a:off x="1748855" y="2176165"/>
            <a:ext cx="307507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zh-CN" altLang="en-US" dirty="0" smtClean="0">
                <a:latin typeface="Arial" panose="020B0604020202020204" pitchFamily="34" charset="0"/>
                <a:ea typeface="微软雅黑" panose="020B0503020204020204" pitchFamily="34" charset="-122"/>
                <a:sym typeface="Arial" panose="020B0604020202020204" pitchFamily="34" charset="0"/>
              </a:rPr>
              <a:t>伪</a:t>
            </a:r>
            <a:r>
              <a:rPr lang="es-ES_tradnl" dirty="0" smtClean="0">
                <a:latin typeface="Arial" panose="020B0604020202020204" pitchFamily="34" charset="0"/>
                <a:ea typeface="微软雅黑" panose="020B0503020204020204" pitchFamily="34" charset="-122"/>
                <a:sym typeface="Arial" panose="020B0604020202020204" pitchFamily="34" charset="0"/>
              </a:rPr>
              <a:t>3D</a:t>
            </a:r>
            <a:r>
              <a:rPr lang="zh-CN" altLang="en-US" dirty="0" smtClean="0">
                <a:latin typeface="Arial" panose="020B0604020202020204" pitchFamily="34" charset="0"/>
                <a:ea typeface="微软雅黑" panose="020B0503020204020204" pitchFamily="34" charset="-122"/>
                <a:sym typeface="Arial" panose="020B0604020202020204" pitchFamily="34" charset="0"/>
              </a:rPr>
              <a:t>指的是通过技术的手段在电脑虚拟空间内实现了三维的坐标轴</a:t>
            </a:r>
            <a:endParaRPr lang="es-ES_tradnl" dirty="0" smtClean="0">
              <a:latin typeface="Arial" panose="020B0604020202020204" pitchFamily="34" charset="0"/>
              <a:ea typeface="微软雅黑" panose="020B0503020204020204" pitchFamily="34" charset="-122"/>
              <a:sym typeface="Arial" panose="020B0604020202020204"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1100783" y="1888133"/>
            <a:ext cx="10893871" cy="3962400"/>
          </a:xfrm>
          <a:prstGeom prst="rect">
            <a:avLst/>
          </a:prstGeom>
          <a:noFill/>
          <a:ln w="9525">
            <a:noFill/>
            <a:miter lim="800000"/>
            <a:headEnd/>
            <a:tailEnd/>
          </a:ln>
        </p:spPr>
      </p:pic>
    </p:spTree>
    <p:extLst>
      <p:ext uri="{BB962C8B-B14F-4D97-AF65-F5344CB8AC3E}">
        <p14:creationId xmlns="" xmlns:p14="http://schemas.microsoft.com/office/powerpoint/2010/main" val="4068901146"/>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4">
                                            <p:txEl>
                                              <p:pRg st="0" end="0"/>
                                            </p:txEl>
                                          </p:spTgt>
                                        </p:tgtEl>
                                        <p:attrNameLst>
                                          <p:attrName>style.visibility</p:attrName>
                                        </p:attrNameLst>
                                      </p:cBhvr>
                                      <p:to>
                                        <p:strVal val="visible"/>
                                      </p:to>
                                    </p:set>
                                    <p:anim calcmode="lin" valueType="num">
                                      <p:cBhvr>
                                        <p:cTn id="12"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24">
                                            <p:txEl>
                                              <p:pRg st="0" end="0"/>
                                            </p:txEl>
                                          </p:spTgt>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39"/>
                                        </p:tgtEl>
                                        <p:attrNameLst>
                                          <p:attrName>style.visibility</p:attrName>
                                        </p:attrNameLst>
                                      </p:cBhvr>
                                      <p:to>
                                        <p:strVal val="visible"/>
                                      </p:to>
                                    </p:set>
                                    <p:anim calcmode="lin" valueType="num">
                                      <p:cBhvr>
                                        <p:cTn id="17" dur="500" fill="hold"/>
                                        <p:tgtEl>
                                          <p:spTgt spid="39"/>
                                        </p:tgtEl>
                                        <p:attrNameLst>
                                          <p:attrName>ppt_w</p:attrName>
                                        </p:attrNameLst>
                                      </p:cBhvr>
                                      <p:tavLst>
                                        <p:tav tm="0">
                                          <p:val>
                                            <p:fltVal val="0"/>
                                          </p:val>
                                        </p:tav>
                                        <p:tav tm="100000">
                                          <p:val>
                                            <p:strVal val="#ppt_w"/>
                                          </p:val>
                                        </p:tav>
                                      </p:tavLst>
                                    </p:anim>
                                    <p:anim calcmode="lin" valueType="num">
                                      <p:cBhvr>
                                        <p:cTn id="18" dur="500" fill="hold"/>
                                        <p:tgtEl>
                                          <p:spTgt spid="39"/>
                                        </p:tgtEl>
                                        <p:attrNameLst>
                                          <p:attrName>ppt_h</p:attrName>
                                        </p:attrNameLst>
                                      </p:cBhvr>
                                      <p:tavLst>
                                        <p:tav tm="0">
                                          <p:val>
                                            <p:fltVal val="0"/>
                                          </p:val>
                                        </p:tav>
                                        <p:tav tm="100000">
                                          <p:val>
                                            <p:strVal val="#ppt_h"/>
                                          </p:val>
                                        </p:tav>
                                      </p:tavLst>
                                    </p:anim>
                                    <p:animEffect transition="in" filter="fade">
                                      <p:cBhvr>
                                        <p:cTn id="19" dur="500"/>
                                        <p:tgtEl>
                                          <p:spTgt spid="3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40">
                                            <p:txEl>
                                              <p:pRg st="0" end="0"/>
                                            </p:txEl>
                                          </p:spTgt>
                                        </p:tgtEl>
                                        <p:attrNameLst>
                                          <p:attrName>style.visibility</p:attrName>
                                        </p:attrNameLst>
                                      </p:cBhvr>
                                      <p:to>
                                        <p:strVal val="visible"/>
                                      </p:to>
                                    </p:set>
                                    <p:anim calcmode="lin" valueType="num">
                                      <p:cBhvr>
                                        <p:cTn id="22"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39" grpId="0" animBg="1"/>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SCORM_PASSING_SCORE" val="100.000000"/>
  <p:tag name="ISPRING_SCORM_ENDPOINT" val="&lt;endpoint&gt;&lt;enable&gt;0&lt;/enable&gt;&lt;lrs&gt;http://&lt;/lrs&gt;&lt;auth&gt;0&lt;/auth&gt;&lt;login&gt;&lt;/login&gt;&lt;password&gt;&lt;/password&gt;&lt;key&gt;&lt;/key&gt;&lt;name&gt;&lt;/name&gt;&lt;email&gt;&lt;/email&gt;&lt;/endpoint&gt;&#10;"/>
  <p:tag name="ISPRING_PRESENTATION_TITLE" val="bt123"/>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0830110450"/>
  <p:tag name="MH_LIBRARY" val="CONTENTS"/>
  <p:tag name="MH_TYPE" val="NUMBER"/>
  <p:tag name="ID" val="547127"/>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830110450"/>
  <p:tag name="MH_LIBRARY" val="CONTENTS"/>
  <p:tag name="MH_AUTOCOLOR" val="TRUE"/>
  <p:tag name="MH_TYPE" val="CONTENTS"/>
  <p:tag name="ID" val="547127"/>
</p:tagLst>
</file>

<file path=ppt/tags/tag3.xml><?xml version="1.0" encoding="utf-8"?>
<p:tagLst xmlns:a="http://schemas.openxmlformats.org/drawingml/2006/main" xmlns:r="http://schemas.openxmlformats.org/officeDocument/2006/relationships" xmlns:p="http://schemas.openxmlformats.org/presentationml/2006/main">
  <p:tag name="MH" val="20160830110450"/>
  <p:tag name="MH_LIBRARY" val="CONTENTS"/>
  <p:tag name="MH_TYPE" val="OTHERS"/>
  <p:tag name="ID" val="547127"/>
</p:tagLst>
</file>

<file path=ppt/tags/tag4.xml><?xml version="1.0" encoding="utf-8"?>
<p:tagLst xmlns:a="http://schemas.openxmlformats.org/drawingml/2006/main" xmlns:r="http://schemas.openxmlformats.org/officeDocument/2006/relationships" xmlns:p="http://schemas.openxmlformats.org/presentationml/2006/main">
  <p:tag name="MH" val="20160830110450"/>
  <p:tag name="MH_LIBRARY" val="CONTENTS"/>
  <p:tag name="MH_TYPE" val="OTHERS"/>
  <p:tag name="ID" val="547127"/>
</p:tagLst>
</file>

<file path=ppt/tags/tag5.xml><?xml version="1.0" encoding="utf-8"?>
<p:tagLst xmlns:a="http://schemas.openxmlformats.org/drawingml/2006/main" xmlns:r="http://schemas.openxmlformats.org/officeDocument/2006/relationships" xmlns:p="http://schemas.openxmlformats.org/presentationml/2006/main">
  <p:tag name="MH" val="20160830110450"/>
  <p:tag name="MH_LIBRARY" val="CONTENTS"/>
  <p:tag name="MH_TYPE" val="OTHERS"/>
  <p:tag name="ID" val="547127"/>
</p:tagLst>
</file>

<file path=ppt/tags/tag6.xml><?xml version="1.0" encoding="utf-8"?>
<p:tagLst xmlns:a="http://schemas.openxmlformats.org/drawingml/2006/main" xmlns:r="http://schemas.openxmlformats.org/officeDocument/2006/relationships" xmlns:p="http://schemas.openxmlformats.org/presentationml/2006/main">
  <p:tag name="MH" val="20160830110450"/>
  <p:tag name="MH_LIBRARY" val="CONTENTS"/>
  <p:tag name="MH_TYPE" val="NUMBER"/>
  <p:tag name="ID" val="547127"/>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830110450"/>
  <p:tag name="MH_LIBRARY" val="CONTENTS"/>
  <p:tag name="MH_TYPE" val="NUMBER"/>
  <p:tag name="ID" val="547127"/>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60830110450"/>
  <p:tag name="MH_LIBRARY" val="CONTENTS"/>
  <p:tag name="MH_TYPE" val="NUMBER"/>
  <p:tag name="ID" val="547127"/>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60830110450"/>
  <p:tag name="MH_LIBRARY" val="CONTENTS"/>
  <p:tag name="MH_TYPE" val="NUMBER"/>
  <p:tag name="ID" val="547127"/>
  <p:tag name="MH_ORDER" val="4"/>
</p:tagLst>
</file>

<file path=ppt/theme/theme1.xml><?xml version="1.0" encoding="utf-8"?>
<a:theme xmlns:a="http://schemas.openxmlformats.org/drawingml/2006/main" name="自定义设计方案">
  <a:themeElements>
    <a:clrScheme name="自定义 32">
      <a:dk1>
        <a:sysClr val="windowText" lastClr="000000"/>
      </a:dk1>
      <a:lt1>
        <a:sysClr val="window" lastClr="FFFFFF"/>
      </a:lt1>
      <a:dk2>
        <a:srgbClr val="44546A"/>
      </a:dk2>
      <a:lt2>
        <a:srgbClr val="E7E6E6"/>
      </a:lt2>
      <a:accent1>
        <a:srgbClr val="4BC1DD"/>
      </a:accent1>
      <a:accent2>
        <a:srgbClr val="BFBFBF"/>
      </a:accent2>
      <a:accent3>
        <a:srgbClr val="4BC1DD"/>
      </a:accent3>
      <a:accent4>
        <a:srgbClr val="BFBFBF"/>
      </a:accent4>
      <a:accent5>
        <a:srgbClr val="4BC1DD"/>
      </a:accent5>
      <a:accent6>
        <a:srgbClr val="BFBFBF"/>
      </a:accent6>
      <a:hlink>
        <a:srgbClr val="4BC1DD"/>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1162</Words>
  <Application>Microsoft Office PowerPoint</Application>
  <PresentationFormat>自定义</PresentationFormat>
  <Paragraphs>105</Paragraphs>
  <Slides>19</Slides>
  <Notes>19</Notes>
  <HiddenSlides>0</HiddenSlides>
  <MMClips>1</MMClips>
  <ScaleCrop>false</ScaleCrop>
  <HeadingPairs>
    <vt:vector size="4" baseType="variant">
      <vt:variant>
        <vt:lpstr>主题</vt:lpstr>
      </vt:variant>
      <vt:variant>
        <vt:i4>1</vt:i4>
      </vt:variant>
      <vt:variant>
        <vt:lpstr>幻灯片标题</vt:lpstr>
      </vt:variant>
      <vt:variant>
        <vt:i4>19</vt:i4>
      </vt:variant>
    </vt:vector>
  </HeadingPairs>
  <TitlesOfParts>
    <vt:vector size="20" baseType="lpstr">
      <vt:lpstr>自定义设计方案</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keywords>http:/www.ypppt.com</cp:keywords>
  <dc:description>http://www.ypppt.com/</dc:description>
  <cp:lastModifiedBy/>
  <cp:revision>1</cp:revision>
  <dcterms:created xsi:type="dcterms:W3CDTF">2016-11-16T18:12:07Z</dcterms:created>
  <dcterms:modified xsi:type="dcterms:W3CDTF">2017-07-15T10:48:36Z</dcterms:modified>
</cp:coreProperties>
</file>